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86" r:id="rId4"/>
    <p:sldId id="279" r:id="rId5"/>
    <p:sldId id="283" r:id="rId6"/>
    <p:sldId id="273" r:id="rId7"/>
    <p:sldId id="260" r:id="rId8"/>
    <p:sldId id="258" r:id="rId9"/>
    <p:sldId id="287" r:id="rId10"/>
    <p:sldId id="278" r:id="rId11"/>
    <p:sldId id="281" r:id="rId12"/>
    <p:sldId id="261" r:id="rId13"/>
    <p:sldId id="284" r:id="rId14"/>
    <p:sldId id="263" r:id="rId15"/>
    <p:sldId id="264" r:id="rId16"/>
    <p:sldId id="265" r:id="rId17"/>
    <p:sldId id="285" r:id="rId18"/>
    <p:sldId id="275" r:id="rId19"/>
    <p:sldId id="276" r:id="rId20"/>
    <p:sldId id="274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F8B62F-1F3C-485C-8B6C-F4C4D5B8A813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6B4905-D080-4D4E-8177-C78FD8EF5409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নিউক্লিয়া</a:t>
          </a:r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সের 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endParaRPr lang="en-US" sz="17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36E902-FFE5-4BF5-A191-1728521D9EE2}" type="parTrans" cxnId="{17FFC05B-50A5-4EDA-9816-EC29A1768E64}">
      <dgm:prSet/>
      <dgm:spPr/>
      <dgm:t>
        <a:bodyPr/>
        <a:lstStyle/>
        <a:p>
          <a:endParaRPr lang="en-US"/>
        </a:p>
      </dgm:t>
    </dgm:pt>
    <dgm:pt modelId="{19508A3F-6748-434C-87F7-439D6C533D72}" type="sibTrans" cxnId="{17FFC05B-50A5-4EDA-9816-EC29A1768E64}">
      <dgm:prSet/>
      <dgm:spPr/>
      <dgm:t>
        <a:bodyPr/>
        <a:lstStyle/>
        <a:p>
          <a:endParaRPr lang="en-US"/>
        </a:p>
      </dgm:t>
    </dgm:pt>
    <dgm:pt modelId="{59BBD8D5-C553-4B1E-8FFD-F8FBABA1A7E5}">
      <dgm:prSet phldrT="[Text]"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নিউক্লিক এসিড মজুদ ও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প্রোটিন সংশ্লেষণ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0111D74-8C67-41F1-BAEB-4751F8547402}" type="parTrans" cxnId="{0CB1C244-471D-45E7-BA3A-D8838A44523B}">
      <dgm:prSet/>
      <dgm:spPr/>
      <dgm:t>
        <a:bodyPr/>
        <a:lstStyle/>
        <a:p>
          <a:endParaRPr lang="en-US"/>
        </a:p>
      </dgm:t>
    </dgm:pt>
    <dgm:pt modelId="{E7A92344-CD23-426D-878C-B9DB23508DA2}" type="sibTrans" cxnId="{0CB1C244-471D-45E7-BA3A-D8838A44523B}">
      <dgm:prSet/>
      <dgm:spPr/>
      <dgm:t>
        <a:bodyPr/>
        <a:lstStyle/>
        <a:p>
          <a:endParaRPr lang="en-US"/>
        </a:p>
      </dgm:t>
    </dgm:pt>
    <dgm:pt modelId="{2741612B-2592-487E-A44E-A811278E42E9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কোষের সব বিপাকীয় কাজ নিয়ন্ত্রণ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C33AE4A-49D7-4F1F-BEC4-D87BB4AE1DAE}" type="parTrans" cxnId="{4A07B552-2327-4B02-938D-03A2D42C563B}">
      <dgm:prSet/>
      <dgm:spPr/>
      <dgm:t>
        <a:bodyPr/>
        <a:lstStyle/>
        <a:p>
          <a:endParaRPr lang="en-US"/>
        </a:p>
      </dgm:t>
    </dgm:pt>
    <dgm:pt modelId="{32AC757D-0C24-4D5B-B07B-F0EB6989B38A}" type="sibTrans" cxnId="{4A07B552-2327-4B02-938D-03A2D42C563B}">
      <dgm:prSet/>
      <dgm:spPr/>
      <dgm:t>
        <a:bodyPr/>
        <a:lstStyle/>
        <a:p>
          <a:endParaRPr lang="en-US"/>
        </a:p>
      </dgm:t>
    </dgm:pt>
    <dgm:pt modelId="{4A376C45-03E1-4545-AEAD-DE06C2457871}">
      <dgm:prSet phldrT="[Text]" custT="1"/>
      <dgm:spPr>
        <a:solidFill>
          <a:srgbClr val="0070C0"/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বিভিন্ন বস্তুর চলাচল নিয়ন্ত্রণ</a:t>
          </a:r>
          <a:endParaRPr lang="en-US" sz="24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AA475D15-7F44-4497-9EA4-8C0D2CD8C6CA}" type="parTrans" cxnId="{B97710E9-7A35-4F28-8037-CEC098192445}">
      <dgm:prSet/>
      <dgm:spPr/>
      <dgm:t>
        <a:bodyPr/>
        <a:lstStyle/>
        <a:p>
          <a:endParaRPr lang="en-US"/>
        </a:p>
      </dgm:t>
    </dgm:pt>
    <dgm:pt modelId="{67CB19B1-1331-47D1-8078-CCFAC0FFC99C}" type="sibTrans" cxnId="{B97710E9-7A35-4F28-8037-CEC098192445}">
      <dgm:prSet/>
      <dgm:spPr/>
      <dgm:t>
        <a:bodyPr/>
        <a:lstStyle/>
        <a:p>
          <a:endParaRPr lang="en-US"/>
        </a:p>
      </dgm:t>
    </dgm:pt>
    <dgm:pt modelId="{65DBBB62-14E8-4E0A-A8AF-BABA38F16851}">
      <dgm:prSet phldrT="[Text]" custT="1"/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কোষের জৈবিক কার্যাবলী নিয়ন্ত্রণ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84DCF61-6B19-4262-B371-BCCB5C36F129}" type="parTrans" cxnId="{DD2FD589-D5C2-4E9B-B9BE-8694AD878EBA}">
      <dgm:prSet/>
      <dgm:spPr/>
      <dgm:t>
        <a:bodyPr/>
        <a:lstStyle/>
        <a:p>
          <a:endParaRPr lang="en-US"/>
        </a:p>
      </dgm:t>
    </dgm:pt>
    <dgm:pt modelId="{88F8C144-4392-4426-A494-290A60A17C61}" type="sibTrans" cxnId="{DD2FD589-D5C2-4E9B-B9BE-8694AD878EBA}">
      <dgm:prSet/>
      <dgm:spPr/>
      <dgm:t>
        <a:bodyPr/>
        <a:lstStyle/>
        <a:p>
          <a:endParaRPr lang="en-US"/>
        </a:p>
      </dgm:t>
    </dgm:pt>
    <dgm:pt modelId="{AA3C5D87-2B44-495D-BF73-46D64F6B50D7}">
      <dgm:prSet/>
      <dgm:spPr/>
      <dgm:t>
        <a:bodyPr/>
        <a:lstStyle/>
        <a:p>
          <a:endParaRPr lang="en-US" dirty="0"/>
        </a:p>
      </dgm:t>
    </dgm:pt>
    <dgm:pt modelId="{0CE895F9-3475-4FD5-9DFC-AE667B3FC3A1}" type="parTrans" cxnId="{3A630119-472D-44F4-A9B4-EF107AB6EE6F}">
      <dgm:prSet/>
      <dgm:spPr/>
      <dgm:t>
        <a:bodyPr/>
        <a:lstStyle/>
        <a:p>
          <a:endParaRPr lang="en-US"/>
        </a:p>
      </dgm:t>
    </dgm:pt>
    <dgm:pt modelId="{580486C2-5018-4EB7-86F3-1986472159DF}" type="sibTrans" cxnId="{3A630119-472D-44F4-A9B4-EF107AB6EE6F}">
      <dgm:prSet/>
      <dgm:spPr/>
      <dgm:t>
        <a:bodyPr/>
        <a:lstStyle/>
        <a:p>
          <a:endParaRPr lang="en-US"/>
        </a:p>
      </dgm:t>
    </dgm:pt>
    <dgm:pt modelId="{EFE3A0D0-315B-4E95-8EBF-3B86D36B1937}">
      <dgm:prSet/>
      <dgm:spPr/>
      <dgm:t>
        <a:bodyPr/>
        <a:lstStyle/>
        <a:p>
          <a:endParaRPr lang="en-US" dirty="0"/>
        </a:p>
      </dgm:t>
    </dgm:pt>
    <dgm:pt modelId="{757D29AD-1AF8-41D4-A22C-FB9C75019E14}" type="parTrans" cxnId="{7119E8B3-B527-49CE-8F91-07CC70C447D0}">
      <dgm:prSet/>
      <dgm:spPr/>
      <dgm:t>
        <a:bodyPr/>
        <a:lstStyle/>
        <a:p>
          <a:endParaRPr lang="en-US"/>
        </a:p>
      </dgm:t>
    </dgm:pt>
    <dgm:pt modelId="{02F35702-1006-43BE-A82F-4F4F0E9FF62B}" type="sibTrans" cxnId="{7119E8B3-B527-49CE-8F91-07CC70C447D0}">
      <dgm:prSet/>
      <dgm:spPr/>
      <dgm:t>
        <a:bodyPr/>
        <a:lstStyle/>
        <a:p>
          <a:endParaRPr lang="en-US"/>
        </a:p>
      </dgm:t>
    </dgm:pt>
    <dgm:pt modelId="{D973E35E-1D25-41B8-B5AF-729C1BE21DB6}">
      <dgm:prSet/>
      <dgm:spPr/>
      <dgm:t>
        <a:bodyPr/>
        <a:lstStyle/>
        <a:p>
          <a:endParaRPr lang="en-US" dirty="0"/>
        </a:p>
      </dgm:t>
    </dgm:pt>
    <dgm:pt modelId="{267D58BA-81AD-45DB-88DD-CF02F4548CFC}" type="parTrans" cxnId="{3B0AACD1-CF13-4698-B3AB-5D547DC1A296}">
      <dgm:prSet/>
      <dgm:spPr/>
      <dgm:t>
        <a:bodyPr/>
        <a:lstStyle/>
        <a:p>
          <a:endParaRPr lang="en-US"/>
        </a:p>
      </dgm:t>
    </dgm:pt>
    <dgm:pt modelId="{F8E71D45-4DB0-4329-97AC-09FE4F4B2A77}" type="sibTrans" cxnId="{3B0AACD1-CF13-4698-B3AB-5D547DC1A296}">
      <dgm:prSet/>
      <dgm:spPr/>
      <dgm:t>
        <a:bodyPr/>
        <a:lstStyle/>
        <a:p>
          <a:endParaRPr lang="en-US"/>
        </a:p>
      </dgm:t>
    </dgm:pt>
    <dgm:pt modelId="{A05A978F-7417-49D1-99C7-4E06D1DB285B}">
      <dgm:prSet/>
      <dgm:spPr/>
      <dgm:t>
        <a:bodyPr/>
        <a:lstStyle/>
        <a:p>
          <a:endParaRPr lang="en-US" dirty="0"/>
        </a:p>
      </dgm:t>
    </dgm:pt>
    <dgm:pt modelId="{3E93C97D-B3C6-44D7-8942-9A5254849730}" type="parTrans" cxnId="{8E1557AE-00A3-45C7-93D8-718936275805}">
      <dgm:prSet/>
      <dgm:spPr/>
      <dgm:t>
        <a:bodyPr/>
        <a:lstStyle/>
        <a:p>
          <a:endParaRPr lang="en-US"/>
        </a:p>
      </dgm:t>
    </dgm:pt>
    <dgm:pt modelId="{DA6B865F-DD29-413A-B7D5-C0496BDAD885}" type="sibTrans" cxnId="{8E1557AE-00A3-45C7-93D8-718936275805}">
      <dgm:prSet/>
      <dgm:spPr/>
      <dgm:t>
        <a:bodyPr/>
        <a:lstStyle/>
        <a:p>
          <a:endParaRPr lang="en-US"/>
        </a:p>
      </dgm:t>
    </dgm:pt>
    <dgm:pt modelId="{3CF62056-9009-4C70-84D9-CC15DD487E40}">
      <dgm:prSet/>
      <dgm:spPr/>
      <dgm:t>
        <a:bodyPr/>
        <a:lstStyle/>
        <a:p>
          <a:endParaRPr lang="en-US" dirty="0"/>
        </a:p>
      </dgm:t>
    </dgm:pt>
    <dgm:pt modelId="{5D517EFD-5C26-4C30-BF53-267C1F3334D9}" type="parTrans" cxnId="{F41712F3-5333-419E-8EDE-219A16297AC3}">
      <dgm:prSet/>
      <dgm:spPr/>
      <dgm:t>
        <a:bodyPr/>
        <a:lstStyle/>
        <a:p>
          <a:endParaRPr lang="en-US"/>
        </a:p>
      </dgm:t>
    </dgm:pt>
    <dgm:pt modelId="{874D9FE8-5D1F-40C4-8BAD-A9DDB92893A0}" type="sibTrans" cxnId="{F41712F3-5333-419E-8EDE-219A16297AC3}">
      <dgm:prSet/>
      <dgm:spPr/>
      <dgm:t>
        <a:bodyPr/>
        <a:lstStyle/>
        <a:p>
          <a:endParaRPr lang="en-US"/>
        </a:p>
      </dgm:t>
    </dgm:pt>
    <dgm:pt modelId="{2864CCDB-A61E-487B-BEA8-E8D13255CE00}">
      <dgm:prSet/>
      <dgm:spPr/>
      <dgm:t>
        <a:bodyPr/>
        <a:lstStyle/>
        <a:p>
          <a:endParaRPr lang="en-US" dirty="0"/>
        </a:p>
      </dgm:t>
    </dgm:pt>
    <dgm:pt modelId="{971BF767-353C-4613-9E9B-ECFE5607BC69}" type="parTrans" cxnId="{8B256B90-FEC3-4AFB-8A2F-7E10ADC778DE}">
      <dgm:prSet/>
      <dgm:spPr/>
      <dgm:t>
        <a:bodyPr/>
        <a:lstStyle/>
        <a:p>
          <a:endParaRPr lang="en-US"/>
        </a:p>
      </dgm:t>
    </dgm:pt>
    <dgm:pt modelId="{88C47981-FD9E-464F-9976-A5D7C6989EB2}" type="sibTrans" cxnId="{8B256B90-FEC3-4AFB-8A2F-7E10ADC778DE}">
      <dgm:prSet/>
      <dgm:spPr/>
      <dgm:t>
        <a:bodyPr/>
        <a:lstStyle/>
        <a:p>
          <a:endParaRPr lang="en-US"/>
        </a:p>
      </dgm:t>
    </dgm:pt>
    <dgm:pt modelId="{0CD902A4-9FFB-4BE6-B3BA-0F2EDAC7C5D3}" type="pres">
      <dgm:prSet presAssocID="{A8F8B62F-1F3C-485C-8B6C-F4C4D5B8A81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7DE84A-FB46-4EE5-A01E-1B7590DA592F}" type="pres">
      <dgm:prSet presAssocID="{136B4905-D080-4D4E-8177-C78FD8EF5409}" presName="centerShape" presStyleLbl="node0" presStyleIdx="0" presStyleCnt="1" custScaleX="143902" custScaleY="112326"/>
      <dgm:spPr/>
      <dgm:t>
        <a:bodyPr/>
        <a:lstStyle/>
        <a:p>
          <a:endParaRPr lang="en-US"/>
        </a:p>
      </dgm:t>
    </dgm:pt>
    <dgm:pt modelId="{820F0E89-8D66-4583-BBE5-124AD4DAD888}" type="pres">
      <dgm:prSet presAssocID="{50111D74-8C67-41F1-BAEB-4751F8547402}" presName="parTrans" presStyleLbl="sibTrans2D1" presStyleIdx="0" presStyleCnt="4"/>
      <dgm:spPr/>
      <dgm:t>
        <a:bodyPr/>
        <a:lstStyle/>
        <a:p>
          <a:endParaRPr lang="en-US"/>
        </a:p>
      </dgm:t>
    </dgm:pt>
    <dgm:pt modelId="{ED889656-B783-4DAA-B2A8-E2B76AC7E495}" type="pres">
      <dgm:prSet presAssocID="{50111D74-8C67-41F1-BAEB-4751F854740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DCE79F1-94D0-418C-BFF6-E978C04B6557}" type="pres">
      <dgm:prSet presAssocID="{59BBD8D5-C553-4B1E-8FFD-F8FBABA1A7E5}" presName="node" presStyleLbl="node1" presStyleIdx="0" presStyleCnt="4" custScaleX="233116" custScaleY="95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AA628-B0AE-4363-B901-580CE89B3EED}" type="pres">
      <dgm:prSet presAssocID="{AC33AE4A-49D7-4F1F-BEC4-D87BB4AE1DAE}" presName="parTrans" presStyleLbl="sibTrans2D1" presStyleIdx="1" presStyleCnt="4"/>
      <dgm:spPr/>
      <dgm:t>
        <a:bodyPr/>
        <a:lstStyle/>
        <a:p>
          <a:endParaRPr lang="en-US"/>
        </a:p>
      </dgm:t>
    </dgm:pt>
    <dgm:pt modelId="{F976D455-0128-458B-80CD-5C1F17BE9D5A}" type="pres">
      <dgm:prSet presAssocID="{AC33AE4A-49D7-4F1F-BEC4-D87BB4AE1DA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FDC4887-5F09-4439-8775-740A573FBE40}" type="pres">
      <dgm:prSet presAssocID="{2741612B-2592-487E-A44E-A811278E42E9}" presName="node" presStyleLbl="node1" presStyleIdx="1" presStyleCnt="4" custScaleX="156815" custScaleY="122471" custRadScaleRad="140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FB4B9-C0D9-4A29-8555-A5A16A88B963}" type="pres">
      <dgm:prSet presAssocID="{AA475D15-7F44-4497-9EA4-8C0D2CD8C6CA}" presName="parTrans" presStyleLbl="sibTrans2D1" presStyleIdx="2" presStyleCnt="4" custScaleX="208291" custLinFactNeighborY="6787"/>
      <dgm:spPr/>
      <dgm:t>
        <a:bodyPr/>
        <a:lstStyle/>
        <a:p>
          <a:endParaRPr lang="en-US"/>
        </a:p>
      </dgm:t>
    </dgm:pt>
    <dgm:pt modelId="{BAC7BB35-9469-41F9-8DB3-C16D98A1E725}" type="pres">
      <dgm:prSet presAssocID="{AA475D15-7F44-4497-9EA4-8C0D2CD8C6C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E121573-242B-4903-BC7D-C173A990ECC1}" type="pres">
      <dgm:prSet presAssocID="{4A376C45-03E1-4545-AEAD-DE06C2457871}" presName="node" presStyleLbl="node1" presStyleIdx="2" presStyleCnt="4" custScaleX="188138" custScaleY="83458" custRadScaleRad="99571" custRadScaleInc="-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4C9E1-0EF1-4423-9FD9-7A761C407632}" type="pres">
      <dgm:prSet presAssocID="{A84DCF61-6B19-4262-B371-BCCB5C36F129}" presName="parTrans" presStyleLbl="sibTrans2D1" presStyleIdx="3" presStyleCnt="4"/>
      <dgm:spPr/>
      <dgm:t>
        <a:bodyPr/>
        <a:lstStyle/>
        <a:p>
          <a:endParaRPr lang="en-US"/>
        </a:p>
      </dgm:t>
    </dgm:pt>
    <dgm:pt modelId="{40EB604E-DF47-453F-9276-475B938196EB}" type="pres">
      <dgm:prSet presAssocID="{A84DCF61-6B19-4262-B371-BCCB5C36F12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14506B1-B0F4-4343-866C-7562B67C0138}" type="pres">
      <dgm:prSet presAssocID="{65DBBB62-14E8-4E0A-A8AF-BABA38F16851}" presName="node" presStyleLbl="node1" presStyleIdx="3" presStyleCnt="4" custScaleX="193668" custScaleY="96977" custRadScaleRad="141780" custRadScaleInc="-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19E8B3-B527-49CE-8F91-07CC70C447D0}" srcId="{A8F8B62F-1F3C-485C-8B6C-F4C4D5B8A813}" destId="{EFE3A0D0-315B-4E95-8EBF-3B86D36B1937}" srcOrd="6" destOrd="0" parTransId="{757D29AD-1AF8-41D4-A22C-FB9C75019E14}" sibTransId="{02F35702-1006-43BE-A82F-4F4F0E9FF62B}"/>
    <dgm:cxn modelId="{B97710E9-7A35-4F28-8037-CEC098192445}" srcId="{136B4905-D080-4D4E-8177-C78FD8EF5409}" destId="{4A376C45-03E1-4545-AEAD-DE06C2457871}" srcOrd="2" destOrd="0" parTransId="{AA475D15-7F44-4497-9EA4-8C0D2CD8C6CA}" sibTransId="{67CB19B1-1331-47D1-8078-CCFAC0FFC99C}"/>
    <dgm:cxn modelId="{4A07B552-2327-4B02-938D-03A2D42C563B}" srcId="{136B4905-D080-4D4E-8177-C78FD8EF5409}" destId="{2741612B-2592-487E-A44E-A811278E42E9}" srcOrd="1" destOrd="0" parTransId="{AC33AE4A-49D7-4F1F-BEC4-D87BB4AE1DAE}" sibTransId="{32AC757D-0C24-4D5B-B07B-F0EB6989B38A}"/>
    <dgm:cxn modelId="{8B256B90-FEC3-4AFB-8A2F-7E10ADC778DE}" srcId="{A8F8B62F-1F3C-485C-8B6C-F4C4D5B8A813}" destId="{2864CCDB-A61E-487B-BEA8-E8D13255CE00}" srcOrd="2" destOrd="0" parTransId="{971BF767-353C-4613-9E9B-ECFE5607BC69}" sibTransId="{88C47981-FD9E-464F-9976-A5D7C6989EB2}"/>
    <dgm:cxn modelId="{8E1557AE-00A3-45C7-93D8-718936275805}" srcId="{A8F8B62F-1F3C-485C-8B6C-F4C4D5B8A813}" destId="{A05A978F-7417-49D1-99C7-4E06D1DB285B}" srcOrd="5" destOrd="0" parTransId="{3E93C97D-B3C6-44D7-8942-9A5254849730}" sibTransId="{DA6B865F-DD29-413A-B7D5-C0496BDAD885}"/>
    <dgm:cxn modelId="{70E55180-2614-4BEF-814D-37C2F61D3755}" type="presOf" srcId="{50111D74-8C67-41F1-BAEB-4751F8547402}" destId="{820F0E89-8D66-4583-BBE5-124AD4DAD888}" srcOrd="0" destOrd="0" presId="urn:microsoft.com/office/officeart/2005/8/layout/radial5"/>
    <dgm:cxn modelId="{DD2FD589-D5C2-4E9B-B9BE-8694AD878EBA}" srcId="{136B4905-D080-4D4E-8177-C78FD8EF5409}" destId="{65DBBB62-14E8-4E0A-A8AF-BABA38F16851}" srcOrd="3" destOrd="0" parTransId="{A84DCF61-6B19-4262-B371-BCCB5C36F129}" sibTransId="{88F8C144-4392-4426-A494-290A60A17C61}"/>
    <dgm:cxn modelId="{D9C12695-D3CF-4FF2-AE0D-BF100C6277BD}" type="presOf" srcId="{4A376C45-03E1-4545-AEAD-DE06C2457871}" destId="{4E121573-242B-4903-BC7D-C173A990ECC1}" srcOrd="0" destOrd="0" presId="urn:microsoft.com/office/officeart/2005/8/layout/radial5"/>
    <dgm:cxn modelId="{40F5F73F-3DBF-473C-BA3C-A9D33F979013}" type="presOf" srcId="{A8F8B62F-1F3C-485C-8B6C-F4C4D5B8A813}" destId="{0CD902A4-9FFB-4BE6-B3BA-0F2EDAC7C5D3}" srcOrd="0" destOrd="0" presId="urn:microsoft.com/office/officeart/2005/8/layout/radial5"/>
    <dgm:cxn modelId="{0CB1C244-471D-45E7-BA3A-D8838A44523B}" srcId="{136B4905-D080-4D4E-8177-C78FD8EF5409}" destId="{59BBD8D5-C553-4B1E-8FFD-F8FBABA1A7E5}" srcOrd="0" destOrd="0" parTransId="{50111D74-8C67-41F1-BAEB-4751F8547402}" sibTransId="{E7A92344-CD23-426D-878C-B9DB23508DA2}"/>
    <dgm:cxn modelId="{CC3C6F63-6A69-4101-B8B0-A98224349F2F}" type="presOf" srcId="{59BBD8D5-C553-4B1E-8FFD-F8FBABA1A7E5}" destId="{EDCE79F1-94D0-418C-BFF6-E978C04B6557}" srcOrd="0" destOrd="0" presId="urn:microsoft.com/office/officeart/2005/8/layout/radial5"/>
    <dgm:cxn modelId="{3B0AACD1-CF13-4698-B3AB-5D547DC1A296}" srcId="{A8F8B62F-1F3C-485C-8B6C-F4C4D5B8A813}" destId="{D973E35E-1D25-41B8-B5AF-729C1BE21DB6}" srcOrd="4" destOrd="0" parTransId="{267D58BA-81AD-45DB-88DD-CF02F4548CFC}" sibTransId="{F8E71D45-4DB0-4329-97AC-09FE4F4B2A77}"/>
    <dgm:cxn modelId="{04D3584F-DDB4-45DE-8D14-7A40BF9FBB80}" type="presOf" srcId="{2741612B-2592-487E-A44E-A811278E42E9}" destId="{4FDC4887-5F09-4439-8775-740A573FBE40}" srcOrd="0" destOrd="0" presId="urn:microsoft.com/office/officeart/2005/8/layout/radial5"/>
    <dgm:cxn modelId="{B8FF3AE9-136E-4E23-ABA3-1C0A839FE42B}" type="presOf" srcId="{AC33AE4A-49D7-4F1F-BEC4-D87BB4AE1DAE}" destId="{947AA628-B0AE-4363-B901-580CE89B3EED}" srcOrd="0" destOrd="0" presId="urn:microsoft.com/office/officeart/2005/8/layout/radial5"/>
    <dgm:cxn modelId="{A9DADF17-C1D9-4890-9793-BAEF4ED07E9A}" type="presOf" srcId="{AC33AE4A-49D7-4F1F-BEC4-D87BB4AE1DAE}" destId="{F976D455-0128-458B-80CD-5C1F17BE9D5A}" srcOrd="1" destOrd="0" presId="urn:microsoft.com/office/officeart/2005/8/layout/radial5"/>
    <dgm:cxn modelId="{F41712F3-5333-419E-8EDE-219A16297AC3}" srcId="{A8F8B62F-1F3C-485C-8B6C-F4C4D5B8A813}" destId="{3CF62056-9009-4C70-84D9-CC15DD487E40}" srcOrd="1" destOrd="0" parTransId="{5D517EFD-5C26-4C30-BF53-267C1F3334D9}" sibTransId="{874D9FE8-5D1F-40C4-8BAD-A9DDB92893A0}"/>
    <dgm:cxn modelId="{2EB1A91F-EEC6-465A-BD7F-9659C0C64001}" type="presOf" srcId="{136B4905-D080-4D4E-8177-C78FD8EF5409}" destId="{C27DE84A-FB46-4EE5-A01E-1B7590DA592F}" srcOrd="0" destOrd="0" presId="urn:microsoft.com/office/officeart/2005/8/layout/radial5"/>
    <dgm:cxn modelId="{42101854-2CC2-49E0-B331-A5E0A3613802}" type="presOf" srcId="{AA475D15-7F44-4497-9EA4-8C0D2CD8C6CA}" destId="{CB9FB4B9-C0D9-4A29-8555-A5A16A88B963}" srcOrd="0" destOrd="0" presId="urn:microsoft.com/office/officeart/2005/8/layout/radial5"/>
    <dgm:cxn modelId="{AE52E5A2-6D5E-475A-A6A8-F5414E78CFFD}" type="presOf" srcId="{A84DCF61-6B19-4262-B371-BCCB5C36F129}" destId="{B934C9E1-0EF1-4423-9FD9-7A761C407632}" srcOrd="0" destOrd="0" presId="urn:microsoft.com/office/officeart/2005/8/layout/radial5"/>
    <dgm:cxn modelId="{584E30E0-D9A6-4AEE-B589-CB8AF0FAF95F}" type="presOf" srcId="{A84DCF61-6B19-4262-B371-BCCB5C36F129}" destId="{40EB604E-DF47-453F-9276-475B938196EB}" srcOrd="1" destOrd="0" presId="urn:microsoft.com/office/officeart/2005/8/layout/radial5"/>
    <dgm:cxn modelId="{3A630119-472D-44F4-A9B4-EF107AB6EE6F}" srcId="{A8F8B62F-1F3C-485C-8B6C-F4C4D5B8A813}" destId="{AA3C5D87-2B44-495D-BF73-46D64F6B50D7}" srcOrd="3" destOrd="0" parTransId="{0CE895F9-3475-4FD5-9DFC-AE667B3FC3A1}" sibTransId="{580486C2-5018-4EB7-86F3-1986472159DF}"/>
    <dgm:cxn modelId="{26B74FB9-39A7-43DD-A36E-57CE39D56985}" type="presOf" srcId="{65DBBB62-14E8-4E0A-A8AF-BABA38F16851}" destId="{514506B1-B0F4-4343-866C-7562B67C0138}" srcOrd="0" destOrd="0" presId="urn:microsoft.com/office/officeart/2005/8/layout/radial5"/>
    <dgm:cxn modelId="{C0D0B96B-9198-43EA-ADF6-013DB99C3BDD}" type="presOf" srcId="{50111D74-8C67-41F1-BAEB-4751F8547402}" destId="{ED889656-B783-4DAA-B2A8-E2B76AC7E495}" srcOrd="1" destOrd="0" presId="urn:microsoft.com/office/officeart/2005/8/layout/radial5"/>
    <dgm:cxn modelId="{17FFC05B-50A5-4EDA-9816-EC29A1768E64}" srcId="{A8F8B62F-1F3C-485C-8B6C-F4C4D5B8A813}" destId="{136B4905-D080-4D4E-8177-C78FD8EF5409}" srcOrd="0" destOrd="0" parTransId="{C936E902-FFE5-4BF5-A191-1728521D9EE2}" sibTransId="{19508A3F-6748-434C-87F7-439D6C533D72}"/>
    <dgm:cxn modelId="{F7757708-3294-4698-B6E4-8FC11B3E79F9}" type="presOf" srcId="{AA475D15-7F44-4497-9EA4-8C0D2CD8C6CA}" destId="{BAC7BB35-9469-41F9-8DB3-C16D98A1E725}" srcOrd="1" destOrd="0" presId="urn:microsoft.com/office/officeart/2005/8/layout/radial5"/>
    <dgm:cxn modelId="{594365C3-56C6-4508-89E1-C139015364C5}" type="presParOf" srcId="{0CD902A4-9FFB-4BE6-B3BA-0F2EDAC7C5D3}" destId="{C27DE84A-FB46-4EE5-A01E-1B7590DA592F}" srcOrd="0" destOrd="0" presId="urn:microsoft.com/office/officeart/2005/8/layout/radial5"/>
    <dgm:cxn modelId="{F45138FC-54F3-4023-97A4-983392F5ACFD}" type="presParOf" srcId="{0CD902A4-9FFB-4BE6-B3BA-0F2EDAC7C5D3}" destId="{820F0E89-8D66-4583-BBE5-124AD4DAD888}" srcOrd="1" destOrd="0" presId="urn:microsoft.com/office/officeart/2005/8/layout/radial5"/>
    <dgm:cxn modelId="{B124702B-E63F-4504-8D53-33C4F5B18F8B}" type="presParOf" srcId="{820F0E89-8D66-4583-BBE5-124AD4DAD888}" destId="{ED889656-B783-4DAA-B2A8-E2B76AC7E495}" srcOrd="0" destOrd="0" presId="urn:microsoft.com/office/officeart/2005/8/layout/radial5"/>
    <dgm:cxn modelId="{433FC76F-62A5-47EE-9E46-97EEFCCF7F65}" type="presParOf" srcId="{0CD902A4-9FFB-4BE6-B3BA-0F2EDAC7C5D3}" destId="{EDCE79F1-94D0-418C-BFF6-E978C04B6557}" srcOrd="2" destOrd="0" presId="urn:microsoft.com/office/officeart/2005/8/layout/radial5"/>
    <dgm:cxn modelId="{8B029015-3949-4E54-9B85-79CFE3380950}" type="presParOf" srcId="{0CD902A4-9FFB-4BE6-B3BA-0F2EDAC7C5D3}" destId="{947AA628-B0AE-4363-B901-580CE89B3EED}" srcOrd="3" destOrd="0" presId="urn:microsoft.com/office/officeart/2005/8/layout/radial5"/>
    <dgm:cxn modelId="{527C677E-73DA-4D95-A84E-E5D53AD01A4B}" type="presParOf" srcId="{947AA628-B0AE-4363-B901-580CE89B3EED}" destId="{F976D455-0128-458B-80CD-5C1F17BE9D5A}" srcOrd="0" destOrd="0" presId="urn:microsoft.com/office/officeart/2005/8/layout/radial5"/>
    <dgm:cxn modelId="{22B04DA3-82C0-4385-8E17-77477CE59A45}" type="presParOf" srcId="{0CD902A4-9FFB-4BE6-B3BA-0F2EDAC7C5D3}" destId="{4FDC4887-5F09-4439-8775-740A573FBE40}" srcOrd="4" destOrd="0" presId="urn:microsoft.com/office/officeart/2005/8/layout/radial5"/>
    <dgm:cxn modelId="{717E891F-A949-4139-8F25-9D3BB29410C8}" type="presParOf" srcId="{0CD902A4-9FFB-4BE6-B3BA-0F2EDAC7C5D3}" destId="{CB9FB4B9-C0D9-4A29-8555-A5A16A88B963}" srcOrd="5" destOrd="0" presId="urn:microsoft.com/office/officeart/2005/8/layout/radial5"/>
    <dgm:cxn modelId="{E628BCD8-73A3-40A5-B1AB-B7BDEEBD335A}" type="presParOf" srcId="{CB9FB4B9-C0D9-4A29-8555-A5A16A88B963}" destId="{BAC7BB35-9469-41F9-8DB3-C16D98A1E725}" srcOrd="0" destOrd="0" presId="urn:microsoft.com/office/officeart/2005/8/layout/radial5"/>
    <dgm:cxn modelId="{8855B60A-B56C-4BFD-B6B5-9CA557ED74D1}" type="presParOf" srcId="{0CD902A4-9FFB-4BE6-B3BA-0F2EDAC7C5D3}" destId="{4E121573-242B-4903-BC7D-C173A990ECC1}" srcOrd="6" destOrd="0" presId="urn:microsoft.com/office/officeart/2005/8/layout/radial5"/>
    <dgm:cxn modelId="{2E8ED2FA-F4FA-4814-87E2-F177544E2B8C}" type="presParOf" srcId="{0CD902A4-9FFB-4BE6-B3BA-0F2EDAC7C5D3}" destId="{B934C9E1-0EF1-4423-9FD9-7A761C407632}" srcOrd="7" destOrd="0" presId="urn:microsoft.com/office/officeart/2005/8/layout/radial5"/>
    <dgm:cxn modelId="{20B3D432-5C3A-4430-97AA-106D6EDC0507}" type="presParOf" srcId="{B934C9E1-0EF1-4423-9FD9-7A761C407632}" destId="{40EB604E-DF47-453F-9276-475B938196EB}" srcOrd="0" destOrd="0" presId="urn:microsoft.com/office/officeart/2005/8/layout/radial5"/>
    <dgm:cxn modelId="{F5ED1157-AF6F-4631-952E-1FE11FB1BE54}" type="presParOf" srcId="{0CD902A4-9FFB-4BE6-B3BA-0F2EDAC7C5D3}" destId="{514506B1-B0F4-4343-866C-7562B67C0138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F3799-577E-4096-9D09-965E2FD0DBB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66C4E-F165-4A11-B9A8-53EF1CF3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66C4E-F165-4A11-B9A8-53EF1CF36B8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66C4E-F165-4A11-B9A8-53EF1CF36B8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D2AFE53-3DC7-4482-9634-00DEC7AE1253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0615B-F361-4ED7-9CA2-F25879566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AFE53-3DC7-4482-9634-00DEC7AE1253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0615B-F361-4ED7-9CA2-F25879566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AFE53-3DC7-4482-9634-00DEC7AE1253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0615B-F361-4ED7-9CA2-F25879566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AFE53-3DC7-4482-9634-00DEC7AE1253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0615B-F361-4ED7-9CA2-F25879566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D2AFE53-3DC7-4482-9634-00DEC7AE1253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0615B-F361-4ED7-9CA2-F25879566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AFE53-3DC7-4482-9634-00DEC7AE1253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0615B-F361-4ED7-9CA2-F25879566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AFE53-3DC7-4482-9634-00DEC7AE1253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0615B-F361-4ED7-9CA2-F25879566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AFE53-3DC7-4482-9634-00DEC7AE1253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0615B-F361-4ED7-9CA2-F25879566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AFE53-3DC7-4482-9634-00DEC7AE1253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0615B-F361-4ED7-9CA2-F25879566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D2AFE53-3DC7-4482-9634-00DEC7AE1253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0615B-F361-4ED7-9CA2-F25879566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D2AFE53-3DC7-4482-9634-00DEC7AE1253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0615B-F361-4ED7-9CA2-F25879566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D2AFE53-3DC7-4482-9634-00DEC7AE1253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410615B-F361-4ED7-9CA2-F25879566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09800"/>
            <a:ext cx="8377046" cy="4277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5849" y="872249"/>
            <a:ext cx="6477000" cy="746356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732"/>
            <a:r>
              <a:rPr lang="bn-BD" sz="44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 </a:t>
            </a:r>
            <a:endParaRPr lang="en-US" sz="44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4800"/>
            <a:ext cx="8458200" cy="1143000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  ৫মিনিট</a:t>
            </a:r>
          </a:p>
          <a:p>
            <a:pPr algn="ctr"/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4372" y="2819400"/>
            <a:ext cx="6304628" cy="92426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 বলে ?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845834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28800" y="609600"/>
            <a:ext cx="4953000" cy="1524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এসো  আমরা একটি ভিডিও দেখি।</a:t>
            </a:r>
            <a:r>
              <a:rPr lang="bn-IN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00882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 নিউক্লিয়াসের গঠন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77303"/>
            <a:ext cx="2421687" cy="237453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5476876" y="1646205"/>
            <a:ext cx="9525" cy="2821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257675" y="2919519"/>
            <a:ext cx="1219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648075" y="3268588"/>
            <a:ext cx="18288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52800" y="4138719"/>
            <a:ext cx="21336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52800" y="3605319"/>
            <a:ext cx="21336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57600" y="2133600"/>
            <a:ext cx="1857376" cy="239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486400" y="1752600"/>
            <a:ext cx="3200400" cy="606462"/>
          </a:xfrm>
          <a:prstGeom prst="roundRect">
            <a:avLst>
              <a:gd name="adj" fmla="val 253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নিউক্লিয়ার মেমব্রেণ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10200" y="2438400"/>
            <a:ext cx="2781300" cy="6064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নিউক্লিয়ার রন্ধ্র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62600" y="3355938"/>
            <a:ext cx="2628900" cy="6064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নিউক্লিওপ্লাজম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38800" y="3860759"/>
            <a:ext cx="2438400" cy="6064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ক্রোমাটিন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তন্তু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4883454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ইলে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ক্ট্রন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অণুবীক্ষণে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নিউক্লিয়া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সের চিত্র।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5562600" y="2971800"/>
            <a:ext cx="2214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/>
              <a:t>নিউক্লিওলাস</a:t>
            </a:r>
            <a:endParaRPr lang="b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3048000"/>
            <a:ext cx="7772400" cy="1524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নিউক্লিয়াসের  যে কোন দুইটি অংশের বর্ননা কর। 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895600" y="914400"/>
            <a:ext cx="25908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জোড়ায় কাজ </a:t>
            </a:r>
            <a:endParaRPr lang="en-US" dirty="0"/>
          </a:p>
        </p:txBody>
      </p:sp>
      <p:sp>
        <p:nvSpPr>
          <p:cNvPr id="4" name="Snip Same Side Corner Rectangle 3"/>
          <p:cNvSpPr/>
          <p:nvPr/>
        </p:nvSpPr>
        <p:spPr>
          <a:xfrm>
            <a:off x="5638800" y="838200"/>
            <a:ext cx="2895600" cy="1066800"/>
          </a:xfrm>
          <a:prstGeom prst="snip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৫মিনিট</a:t>
            </a:r>
            <a:endParaRPr lang="en-US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244" b="92195" l="25926" r="7142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104" t="8229" r="28137" b="7371"/>
          <a:stretch/>
        </p:blipFill>
        <p:spPr>
          <a:xfrm rot="10800000">
            <a:off x="152400" y="2513031"/>
            <a:ext cx="1431654" cy="186861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00200" y="685800"/>
            <a:ext cx="6019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 নিউক্লিয়াসের বিভিন্ন অংশ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2038351" y="5829500"/>
            <a:ext cx="380998" cy="1191"/>
          </a:xfrm>
          <a:prstGeom prst="straightConnector1">
            <a:avLst/>
          </a:prstGeom>
          <a:ln>
            <a:noFill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600200" y="2057400"/>
            <a:ext cx="7239000" cy="3886200"/>
          </a:xfrm>
          <a:prstGeom prst="roundRect">
            <a:avLst/>
          </a:prstGeom>
          <a:solidFill>
            <a:srgbClr val="00B05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নিউক্লিয়াসকে ঘিরে রাখে যে ঝিল্লি তাকে  নিউক্লিয়ার মেমব্রেণ বা নিউক্লিয়ার ঝিল্লি বলে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	নিউক্লিয়ার </a:t>
            </a:r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মেমব্রেণ দ্বিস্তর বিশিষ্ট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	নিউক্লিয়ার </a:t>
            </a:r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মেমব্রেণ লিপিড ও প্রোটিন দিয়ে 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	গঠিত।</a:t>
            </a:r>
          </a:p>
          <a:p>
            <a:pPr algn="just"/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নিউক্লিয়ার মেমব্রেণে ছোট ছোট রন্ধ্র থাকে, যার মাধ্যমে কেন্দ্রিকা ও সাইটোপ্লাজমের মধ্যে কিছু বস্তু চলাচল 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 তাঁকে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নিউক্লিয়ার রন্ধ্র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বলে</a:t>
            </a:r>
            <a:endParaRPr lang="bn-IN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00550" y="2209800"/>
            <a:ext cx="3257550" cy="6064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00500" y="2971800"/>
            <a:ext cx="382905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657600" y="3657600"/>
            <a:ext cx="570309" cy="228600"/>
          </a:xfrm>
          <a:prstGeom prst="straightConnector1">
            <a:avLst/>
          </a:prstGeom>
          <a:ln>
            <a:noFill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828800" y="2819400"/>
            <a:ext cx="762000" cy="1752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/>
              </a:rPr>
              <a:t>মেমব্রেনের</a:t>
            </a:r>
            <a:endParaRPr lang="en-US" sz="2000" b="1" dirty="0" smtClean="0">
              <a:solidFill>
                <a:schemeClr val="tx1"/>
              </a:solidFill>
              <a:latin typeface="NikoshBAN"/>
            </a:endParaRP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/>
              </a:rPr>
              <a:t>বৈশিষ্ঠ্য</a:t>
            </a:r>
            <a:r>
              <a:rPr lang="en-US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dirty="0">
              <a:solidFill>
                <a:schemeClr val="tx1"/>
              </a:solidFill>
              <a:latin typeface="NikoshB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244" b="92195" l="25926" r="7142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104" t="8229" r="28137" b="7371"/>
          <a:stretch/>
        </p:blipFill>
        <p:spPr>
          <a:xfrm rot="10800000">
            <a:off x="400050" y="1371600"/>
            <a:ext cx="2510399" cy="3276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189055" y="1104900"/>
            <a:ext cx="5554895" cy="1143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নিউক্লিয়ার মেমব্রেণের অভ্যন্তরে জেলির মত বস্তু থাকে তাকে নিউক্লিওপ্লাজম বলে। 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96198" y="2514600"/>
            <a:ext cx="5719202" cy="1295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কেন্দ্রিকারসের মধ্যে ক্রোমোসোমের সাথে লাগানো গোলাকার বস্তুকে নিউক্লিওলাস বলে।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167499" y="1676400"/>
            <a:ext cx="913209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024624" y="2971800"/>
            <a:ext cx="120015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224773" y="4267200"/>
            <a:ext cx="5519177" cy="1295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কোষের বিশ্রামকালে নিউক্লিয়াসে কুন্ডলী পাকানো সূক্ষ সুতার মতো অংশই ক্রোমোটিন জালিকা 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>
            <a:off x="1881750" y="4114800"/>
            <a:ext cx="1343024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554754941"/>
              </p:ext>
            </p:extLst>
          </p:nvPr>
        </p:nvGraphicFramePr>
        <p:xfrm>
          <a:off x="571500" y="304800"/>
          <a:ext cx="8001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76482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7DE84A-FB46-4EE5-A01E-1B7590DA5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27DE84A-FB46-4EE5-A01E-1B7590DA59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0F0E89-8D66-4583-BBE5-124AD4DAD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820F0E89-8D66-4583-BBE5-124AD4DAD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CE79F1-94D0-418C-BFF6-E978C04B6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EDCE79F1-94D0-418C-BFF6-E978C04B6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7AA628-B0AE-4363-B901-580CE89B3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947AA628-B0AE-4363-B901-580CE89B3E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DC4887-5F09-4439-8775-740A573FB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4FDC4887-5F09-4439-8775-740A573FBE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9FB4B9-C0D9-4A29-8555-A5A16A88B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CB9FB4B9-C0D9-4A29-8555-A5A16A88B9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121573-242B-4903-BC7D-C173A990E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4E121573-242B-4903-BC7D-C173A990E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34C9E1-0EF1-4423-9FD9-7A761C407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B934C9E1-0EF1-4423-9FD9-7A761C407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4506B1-B0F4-4343-866C-7562B67C0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514506B1-B0F4-4343-866C-7562B67C01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3048000"/>
            <a:ext cx="7772400" cy="1524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নিউক্লিয়াসের   কাজ গুলি লিখ। 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362200" y="914400"/>
            <a:ext cx="3124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দলীয়  কাজ </a:t>
            </a:r>
            <a:endParaRPr lang="en-US" dirty="0"/>
          </a:p>
        </p:txBody>
      </p:sp>
      <p:sp>
        <p:nvSpPr>
          <p:cNvPr id="4" name="Snip Same Side Corner Rectangle 3"/>
          <p:cNvSpPr/>
          <p:nvPr/>
        </p:nvSpPr>
        <p:spPr>
          <a:xfrm>
            <a:off x="5791200" y="838200"/>
            <a:ext cx="2286000" cy="990600"/>
          </a:xfrm>
          <a:prstGeom prst="snip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১০মিনিট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9800" y="609600"/>
            <a:ext cx="4419600" cy="533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মূল্যায়ন </a:t>
            </a:r>
            <a:r>
              <a:rPr lang="en-US" sz="4400" dirty="0" smtClean="0"/>
              <a:t>  </a:t>
            </a:r>
            <a:endParaRPr lang="en-US" sz="4400" dirty="0"/>
          </a:p>
        </p:txBody>
      </p:sp>
      <p:sp>
        <p:nvSpPr>
          <p:cNvPr id="3" name="Rounded Rectangle 2"/>
          <p:cNvSpPr/>
          <p:nvPr/>
        </p:nvSpPr>
        <p:spPr>
          <a:xfrm>
            <a:off x="2209800" y="1447800"/>
            <a:ext cx="4419600" cy="533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2400" dirty="0" err="1" smtClean="0"/>
              <a:t>কোথায়</a:t>
            </a:r>
            <a:r>
              <a:rPr lang="bn-IN" sz="2400" dirty="0" smtClean="0"/>
              <a:t> নিউক্লিয়াস থাকে না </a:t>
            </a:r>
            <a:r>
              <a:rPr lang="en-US" sz="2400" dirty="0" smtClean="0"/>
              <a:t>?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2209800"/>
            <a:ext cx="12954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WBC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057400" y="2971800"/>
            <a:ext cx="12954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RBC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057400" y="3733800"/>
            <a:ext cx="13716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দেহ</a:t>
            </a:r>
            <a:r>
              <a:rPr lang="en-US" sz="1600" dirty="0" smtClean="0"/>
              <a:t> </a:t>
            </a:r>
            <a:r>
              <a:rPr lang="en-US" sz="1600" dirty="0" err="1" smtClean="0"/>
              <a:t>কোষ</a:t>
            </a:r>
            <a:r>
              <a:rPr lang="en-US" sz="1600" dirty="0" smtClean="0"/>
              <a:t>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057400" y="4572000"/>
            <a:ext cx="13716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জনন</a:t>
            </a:r>
            <a:r>
              <a:rPr lang="en-US" dirty="0" smtClean="0"/>
              <a:t> </a:t>
            </a:r>
            <a:r>
              <a:rPr lang="en-US" dirty="0" err="1" smtClean="0"/>
              <a:t>কোষ</a:t>
            </a:r>
            <a:r>
              <a:rPr lang="en-US" dirty="0" smtClean="0"/>
              <a:t>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800600" y="2286000"/>
            <a:ext cx="12192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ভুল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800600" y="3048000"/>
            <a:ext cx="1219200" cy="533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সঠিক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800600" y="3810000"/>
            <a:ext cx="12192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ভুল 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876800" y="4495800"/>
            <a:ext cx="12192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ভুল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  <p:bldP spid="11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609600"/>
            <a:ext cx="4419600" cy="533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মূল্যায়ন</a:t>
            </a:r>
            <a:r>
              <a:rPr lang="bn-IN" dirty="0" smtClean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209800" y="1447800"/>
            <a:ext cx="6477000" cy="533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200" dirty="0" err="1" smtClean="0"/>
              <a:t>কোথায়</a:t>
            </a:r>
            <a:r>
              <a:rPr lang="bn-IN" sz="3200" dirty="0" smtClean="0"/>
              <a:t> নিউক্লিয়াস থাকে না </a:t>
            </a:r>
            <a:r>
              <a:rPr lang="en-US" sz="3200" dirty="0" smtClean="0"/>
              <a:t>?  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76400" y="2971800"/>
            <a:ext cx="16764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রন্ধ্র</a:t>
            </a:r>
            <a:r>
              <a:rPr lang="en-US" dirty="0" smtClean="0"/>
              <a:t>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600200" y="2286000"/>
            <a:ext cx="18288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নিউক্লিয়াস</a:t>
            </a:r>
            <a:r>
              <a:rPr lang="en-US" dirty="0" smtClean="0"/>
              <a:t>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752600" y="3733800"/>
            <a:ext cx="16764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ক্রোমজম</a:t>
            </a:r>
            <a:r>
              <a:rPr lang="en-US" sz="1600" dirty="0" smtClean="0"/>
              <a:t> 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524000" y="4572000"/>
            <a:ext cx="1981200" cy="609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নিউক্লিওলাস</a:t>
            </a:r>
            <a:r>
              <a:rPr lang="en-US" dirty="0" smtClean="0"/>
              <a:t> 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876800" y="3124200"/>
            <a:ext cx="12192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ভুল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876800" y="2362200"/>
            <a:ext cx="1219200" cy="533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সঠিক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800600" y="3810000"/>
            <a:ext cx="12192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ভুল 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876800" y="4495800"/>
            <a:ext cx="1219200" cy="533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ভুল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  <p:bldP spid="11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14400"/>
            <a:ext cx="5466543" cy="28392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685732"/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সাইদুর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সোহাগ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685732"/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BD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সিনিয়র </a:t>
            </a:r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 defTabSz="685732"/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আহম্মদ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endParaRPr lang="bn-IN" sz="24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685732"/>
            <a:r>
              <a:rPr lang="bn-IN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সোনাতলা,বগুড়া। 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defTabSz="685732"/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নম্বরঃ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০১৭১৭৭৪৯১০৭</a:t>
            </a:r>
          </a:p>
          <a:p>
            <a:pPr algn="ctr" defTabSz="685732"/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ইমেইলঃshohagict22@gmail.com</a:t>
            </a:r>
            <a:endParaRPr lang="bn-BD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WIN_20200308_11_45_41_Pro.jpg"/>
          <p:cNvPicPr>
            <a:picLocks noChangeAspect="1"/>
          </p:cNvPicPr>
          <p:nvPr/>
        </p:nvPicPr>
        <p:blipFill>
          <a:blip r:embed="rId2"/>
          <a:srcRect l="30000" t="35185" r="15833" b="1111"/>
          <a:stretch>
            <a:fillRect/>
          </a:stretch>
        </p:blipFill>
        <p:spPr>
          <a:xfrm>
            <a:off x="5867400" y="1143000"/>
            <a:ext cx="3388367" cy="2667000"/>
          </a:xfrm>
          <a:prstGeom prst="ellipse">
            <a:avLst/>
          </a:prstGeom>
          <a:ln w="219075" cap="rnd">
            <a:solidFill>
              <a:srgbClr val="7030A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isometricOffAxis1Right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600200" y="582304"/>
            <a:ext cx="5410200" cy="2057400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14600" y="2623620"/>
            <a:ext cx="3733800" cy="2362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14800" y="3886200"/>
            <a:ext cx="609600" cy="107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86400" y="3033930"/>
            <a:ext cx="228600" cy="539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19600" y="3886200"/>
            <a:ext cx="45719" cy="107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39000" y="3362515"/>
            <a:ext cx="1676400" cy="87738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কাজ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1143000" y="5334000"/>
            <a:ext cx="7315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নিউক্লিয়াসের  চিহ্নিত চিত্র  অংকন করে নিয়ে আসবে। 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rot="19129288">
            <a:off x="6898305" y="2018497"/>
            <a:ext cx="6858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57800" y="3034352"/>
            <a:ext cx="228600" cy="539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3033930"/>
            <a:ext cx="228600" cy="539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0" y="3034352"/>
            <a:ext cx="228600" cy="539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build="allAtOnce" animBg="1"/>
      <p:bldP spid="9" grpId="0" build="allAtOnce" animBg="1"/>
      <p:bldP spid="10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914400"/>
            <a:ext cx="4114800" cy="5486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 rot="5400000">
            <a:off x="4076700" y="2933700"/>
            <a:ext cx="5181600" cy="12954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8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8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4535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6257" y="304800"/>
            <a:ext cx="5466543" cy="31470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685732"/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  <a:endParaRPr lang="bn-BD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685732"/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বিষয়ঃ জীববিজ্ঞান</a:t>
            </a:r>
            <a:endParaRPr lang="en-US" sz="32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685732"/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অধ্যায়ঃ দ্বিতীয়</a:t>
            </a:r>
            <a:endParaRPr lang="en-US" sz="32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685732"/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defTabSz="685732"/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১২/০৩/২০২০ </a:t>
            </a:r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505200"/>
            <a:ext cx="2470167" cy="32004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.jpg"/>
          <p:cNvPicPr>
            <a:picLocks noChangeAspect="1"/>
          </p:cNvPicPr>
          <p:nvPr/>
        </p:nvPicPr>
        <p:blipFill>
          <a:blip r:embed="rId2"/>
          <a:srcRect l="22331" r="24074" b="11111"/>
          <a:stretch>
            <a:fillRect/>
          </a:stretch>
        </p:blipFill>
        <p:spPr>
          <a:xfrm>
            <a:off x="1981200" y="237066"/>
            <a:ext cx="4191000" cy="3725334"/>
          </a:xfrm>
          <a:prstGeom prst="rect">
            <a:avLst/>
          </a:prstGeom>
        </p:spPr>
      </p:pic>
      <p:pic>
        <p:nvPicPr>
          <p:cNvPr id="4" name="Picture 3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970804"/>
            <a:ext cx="5181600" cy="265859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85800" y="990600"/>
            <a:ext cx="838200" cy="495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3600" dirty="0" err="1" smtClean="0"/>
              <a:t>ছবি</a:t>
            </a:r>
            <a:r>
              <a:rPr lang="en-US" sz="3600" dirty="0" smtClean="0"/>
              <a:t> </a:t>
            </a:r>
            <a:r>
              <a:rPr lang="en-US" sz="3600" dirty="0" err="1" smtClean="0"/>
              <a:t>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দেখি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66800"/>
            <a:ext cx="3664750" cy="304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14600" y="4267200"/>
            <a:ext cx="33528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নিউক্লিয়াস </a:t>
            </a:r>
            <a:endParaRPr lang="en-US" sz="4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506975">
            <a:off x="1234509" y="504138"/>
            <a:ext cx="2631477" cy="426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vert270" wrap="square" lIns="68574" tIns="34289" rIns="68574" bIns="34289" rtlCol="0">
            <a:spAutoFit/>
          </a:bodyPr>
          <a:lstStyle/>
          <a:p>
            <a:pPr algn="ctr" defTabSz="685732"/>
            <a:r>
              <a:rPr lang="bn-IN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685732"/>
            <a:r>
              <a:rPr lang="bn-IN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নিউক্লিয়াস </a:t>
            </a:r>
            <a:r>
              <a:rPr lang="bn-IN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053154"/>
            <a:ext cx="2686050" cy="62324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bn-BD" sz="3600" b="1" dirty="0" smtClean="0">
                <a:ln w="12700">
                  <a:solidFill>
                    <a:prstClr val="black"/>
                  </a:solidFill>
                </a:ln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শিখন </a:t>
            </a:r>
            <a:endParaRPr lang="en-US" sz="3600" b="1" dirty="0">
              <a:ln w="12700">
                <a:solidFill>
                  <a:prstClr val="black"/>
                </a:solidFill>
              </a:ln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283314"/>
            <a:ext cx="8305800" cy="166968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57168" indent="-257168" defTabSz="685783">
              <a:buFont typeface="Arial" pitchFamily="34" charset="0"/>
              <a:buChar char="•"/>
            </a:pPr>
            <a:r>
              <a:rPr lang="bn-BD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 কী তা বলতে 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57168" indent="-257168" defTabSz="685783">
              <a:buFont typeface="Arial" pitchFamily="34" charset="0"/>
              <a:buChar char="•"/>
            </a:pP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 গঠন ব্যাখ্যা  করতে  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57168" indent="-257168" defTabSz="685783">
              <a:buFont typeface="Arial" pitchFamily="34" charset="0"/>
              <a:buChar char="•"/>
            </a:pPr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 কাজ বর্ণনা করতে পারবে</a:t>
            </a: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258454"/>
            <a:ext cx="4241212" cy="4847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579" tIns="34289" rIns="68579" bIns="34289" rtlCol="0" anchor="ctr" anchorCtr="1">
            <a:spAutoFit/>
          </a:bodyPr>
          <a:lstStyle/>
          <a:p>
            <a:pPr defTabSz="685783"/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শিক্ষার্থীরা---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202914" y="464087"/>
            <a:ext cx="1890865" cy="1419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053154"/>
            <a:ext cx="2686050" cy="62324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bn-BD" sz="3600" b="1" dirty="0" smtClean="0">
                <a:ln w="12700">
                  <a:solidFill>
                    <a:prstClr val="black"/>
                  </a:solidFill>
                </a:ln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শিখন </a:t>
            </a:r>
            <a:endParaRPr lang="en-US" sz="3600" b="1" dirty="0">
              <a:ln w="12700">
                <a:solidFill>
                  <a:prstClr val="black"/>
                </a:solidFill>
              </a:ln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5467" b="92267" l="20000" r="8125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952" t="20235" r="20714" b="14343"/>
          <a:stretch/>
        </p:blipFill>
        <p:spPr>
          <a:xfrm rot="5400000">
            <a:off x="-381000" y="2155959"/>
            <a:ext cx="3556000" cy="233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2415" b="97826" l="3163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00200"/>
            <a:ext cx="2971800" cy="36361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227509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উদ্ভিদ কোষ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5181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প্রাণি কোষ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810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ষের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সব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জৈবনিক ক্রিয়া বিক্রিয়া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নিয়ন্ত্র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 rot="9350644">
            <a:off x="2112380" y="3022242"/>
            <a:ext cx="1796233" cy="28064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35104">
            <a:off x="5812835" y="2502767"/>
            <a:ext cx="1562052" cy="11794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13.jpg"/>
          <p:cNvPicPr>
            <a:picLocks noChangeAspect="1"/>
          </p:cNvPicPr>
          <p:nvPr/>
        </p:nvPicPr>
        <p:blipFill>
          <a:blip r:embed="rId8"/>
          <a:srcRect l="22331" r="24074" b="11111"/>
          <a:stretch>
            <a:fillRect/>
          </a:stretch>
        </p:blipFill>
        <p:spPr>
          <a:xfrm>
            <a:off x="3810000" y="1447800"/>
            <a:ext cx="2133600" cy="189653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ucleusdiag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996" y="1420729"/>
            <a:ext cx="6894007" cy="437047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09600" y="304800"/>
            <a:ext cx="8153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নিউক্লিয়াসের গঠন</a:t>
            </a:r>
            <a:endParaRPr 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649</TotalTime>
  <Words>241</Words>
  <Application>Microsoft Office PowerPoint</Application>
  <PresentationFormat>On-screen Show (4:3)</PresentationFormat>
  <Paragraphs>87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82</cp:revision>
  <dcterms:created xsi:type="dcterms:W3CDTF">2020-03-09T16:25:46Z</dcterms:created>
  <dcterms:modified xsi:type="dcterms:W3CDTF">2020-03-14T07:06:22Z</dcterms:modified>
</cp:coreProperties>
</file>