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7" r:id="rId2"/>
    <p:sldId id="290" r:id="rId3"/>
    <p:sldId id="291" r:id="rId4"/>
    <p:sldId id="292" r:id="rId5"/>
    <p:sldId id="260" r:id="rId6"/>
    <p:sldId id="288" r:id="rId7"/>
    <p:sldId id="272" r:id="rId8"/>
    <p:sldId id="265" r:id="rId9"/>
    <p:sldId id="283" r:id="rId10"/>
    <p:sldId id="285" r:id="rId11"/>
    <p:sldId id="286" r:id="rId12"/>
    <p:sldId id="287" r:id="rId13"/>
    <p:sldId id="269" r:id="rId14"/>
    <p:sldId id="276" r:id="rId15"/>
    <p:sldId id="278"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95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991" autoAdjust="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2038AE-06BE-4FB2-8F26-EA4EC6407ED1}" type="datetimeFigureOut">
              <a:rPr lang="en-US" smtClean="0"/>
              <a:pPr/>
              <a:t>3/14/2020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16A91A-1C98-4F3D-9548-6FCC0C44A939}" type="slidenum">
              <a:rPr lang="en-US" smtClean="0"/>
              <a:pPr/>
              <a:t>‹#›</a:t>
            </a:fld>
            <a:endParaRPr lang="en-US"/>
          </a:p>
        </p:txBody>
      </p:sp>
    </p:spTree>
    <p:extLst>
      <p:ext uri="{BB962C8B-B14F-4D97-AF65-F5344CB8AC3E}">
        <p14:creationId xmlns:p14="http://schemas.microsoft.com/office/powerpoint/2010/main" val="58471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 পরিচিতি</a:t>
            </a:r>
            <a:r>
              <a:rPr lang="bn-BD" baseline="0" dirty="0" smtClean="0"/>
              <a:t> স্লাইডটি শুধু শিক্ষকের জন্য। </a:t>
            </a:r>
            <a:r>
              <a:rPr lang="bn-BD" dirty="0" smtClean="0"/>
              <a:t>কন্টেন্টটির মান</a:t>
            </a:r>
            <a:r>
              <a:rPr lang="bn-BD" baseline="0" dirty="0" smtClean="0"/>
              <a:t>সম্মত করার জন্য মতামত দিলে কৃতজ্ঞ থাকবো।</a:t>
            </a:r>
            <a:endParaRPr lang="en-US" dirty="0"/>
          </a:p>
        </p:txBody>
      </p:sp>
      <p:sp>
        <p:nvSpPr>
          <p:cNvPr id="4" name="Slide Number Placeholder 3"/>
          <p:cNvSpPr>
            <a:spLocks noGrp="1"/>
          </p:cNvSpPr>
          <p:nvPr>
            <p:ph type="sldNum" sz="quarter" idx="10"/>
          </p:nvPr>
        </p:nvSpPr>
        <p:spPr/>
        <p:txBody>
          <a:bodyPr/>
          <a:lstStyle/>
          <a:p>
            <a:fld id="{75EFBA06-131C-4859-9C39-A0BB73E6E75A}" type="slidenum">
              <a:rPr lang="en-US" smtClean="0"/>
              <a:pPr/>
              <a:t>2</a:t>
            </a:fld>
            <a:endParaRPr lang="en-US"/>
          </a:p>
        </p:txBody>
      </p:sp>
    </p:spTree>
    <p:extLst>
      <p:ext uri="{BB962C8B-B14F-4D97-AF65-F5344CB8AC3E}">
        <p14:creationId xmlns:p14="http://schemas.microsoft.com/office/powerpoint/2010/main" val="720327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উদ্ভিদ ও প্রাণি কোষের</a:t>
            </a:r>
            <a:r>
              <a:rPr lang="bn-BD" baseline="0" dirty="0" smtClean="0"/>
              <a:t> এ অঞ্চল গুলো কেন বিভাজিত হয় না তা শিক্ষার্থীদেরকে বুঝিয়ে বলতে পারেন। </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শিক্ষার্থীরা</a:t>
            </a:r>
            <a:r>
              <a:rPr lang="bn-BD" baseline="0" dirty="0" smtClean="0"/>
              <a:t> উত্তর দেয়ার চেষ্টা করবে না পারলে শিক্ষক সাহায্য করতে পারেন।</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baseline="0" dirty="0" smtClean="0"/>
              <a:t>দ্বিতীয় কোষটি যদিও চার ভাগে বিভক্ত হয়েছে তবে মাতৃকোষের গুণাগুণ হারিয়েছে অর্থাৎ অপত্য কোষের ক্রোমোজোম সংখ্যা মাতৃকোষের অর্ধেক হয়েছে। এ বিষয়টি শিক্ষার্থীদেরকে পরিষ্কার করে বলতে পারেন।</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শিক্ষার্থীদেরকে</a:t>
            </a:r>
            <a:r>
              <a:rPr lang="bn-BD" baseline="0" dirty="0" smtClean="0"/>
              <a:t> কয়েকটি দলে ভাগ করে দিতে পারেন । দলীয় কাজে উল্লেখিত বিষয়গুলো বেরিয়ে না আসলে শিক্ষক শিক্ষার্থীদেরকে জানিয়ে দিতে পারেন।</a:t>
            </a:r>
            <a:endParaRPr lang="en-US" dirty="0" smtClean="0"/>
          </a:p>
          <a:p>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উল্লেখিত</a:t>
            </a:r>
            <a:r>
              <a:rPr lang="bn-BD" baseline="0" dirty="0" smtClean="0"/>
              <a:t> প্রশ্ন ছাড়াও শিক্ষক নিজ থেকে পাঠ সংশিষ্ট প্রশ্নের মাধ্যমে শিক্ষার্থীকে মূল্যায়ন করতে পারেন।</a:t>
            </a:r>
            <a:endParaRPr lang="en-US" dirty="0" smtClean="0"/>
          </a:p>
          <a:p>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স্লাইডে উল্লেখিত</a:t>
            </a:r>
            <a:r>
              <a:rPr lang="bn-BD" baseline="0" dirty="0" smtClean="0"/>
              <a:t> বাড়ির কাজ ছাড়া শিক্ষক ইচ্ছে করলে পাঠ সংশ্লিষ্ট সৃজনশীল প্রশ্ন বাড়ির কাজ হিসেবে দিতে পারেন।</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শিক্ষক</a:t>
            </a:r>
            <a:r>
              <a:rPr lang="bn-BD" baseline="0" dirty="0" smtClean="0"/>
              <a:t> প্রশ্ন করতে পারেন ভিডিওতে তোমরা কি দেখতে পেলে?  কোষ খালি চোখে দেখা যায় না। বুঝার সুবধার্থে বড় করে দেখানো হল।</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পাঠ</a:t>
            </a:r>
            <a:r>
              <a:rPr lang="bn-BD" baseline="0" dirty="0" smtClean="0"/>
              <a:t> শিরোনাম ও তারিখ বোর্ডে লিখে নিবেন।</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dirty="0" smtClean="0"/>
              <a:t>এই স্লাইডটি শিক্ষকের</a:t>
            </a:r>
            <a:r>
              <a:rPr lang="bn-BD" baseline="0" dirty="0" smtClean="0"/>
              <a:t> জন্য তাই শ্রেণিকক্ষে উপস্থাপনের সময় স্লাইডটি প্রদর্শন না করলেও চলবে।</a:t>
            </a:r>
            <a:endParaRPr lang="en-US" dirty="0" smtClean="0"/>
          </a:p>
          <a:p>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শিক্ষক</a:t>
            </a:r>
            <a:r>
              <a:rPr lang="bn-BD" baseline="0" dirty="0" smtClean="0"/>
              <a:t> বলে দিতে পারেন প্রথম কোষটি সরাসরি দুই ভাগে বিভক্ত হয়েছে, দ্বিতীয় কোষটি যদিও চার ভাগে বিভক্ত হয়েছে তবে মাতৃকোষের গুণাগুণ হারিয়েছে অর্থাৎ অপত্য কোষের ক্রোমোজোম সংখ্যা মাতৃকোষের অর্ধেক, শেষ কোষটি যদিও দুই ভাগে বিভক্ত হয়েছে তবে কিছু শর্ত মেনেছে মাতৃকোষ ও অপত্য কোষের ক্রোমোজোম সংখ্যা সমান। </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শিক্ষক</a:t>
            </a:r>
            <a:r>
              <a:rPr lang="en-US" baseline="0" dirty="0" smtClean="0"/>
              <a:t> </a:t>
            </a:r>
            <a:r>
              <a:rPr lang="en-US" baseline="0" dirty="0" err="1" smtClean="0"/>
              <a:t>অ্যামাইটোসিস</a:t>
            </a:r>
            <a:r>
              <a:rPr lang="en-US" baseline="0" dirty="0" smtClean="0"/>
              <a:t> </a:t>
            </a:r>
            <a:r>
              <a:rPr lang="en-US" baseline="0" dirty="0" err="1" smtClean="0"/>
              <a:t>কোষ</a:t>
            </a:r>
            <a:r>
              <a:rPr lang="en-US" baseline="0" dirty="0" smtClean="0"/>
              <a:t> </a:t>
            </a:r>
            <a:r>
              <a:rPr lang="en-US" baseline="0" dirty="0" err="1" smtClean="0"/>
              <a:t>বিভাজনের</a:t>
            </a:r>
            <a:r>
              <a:rPr lang="en-US" baseline="0" dirty="0" smtClean="0"/>
              <a:t> </a:t>
            </a:r>
            <a:r>
              <a:rPr lang="en-US" baseline="0" dirty="0" err="1" smtClean="0"/>
              <a:t>সংজ্ঞা</a:t>
            </a:r>
            <a:r>
              <a:rPr lang="en-US" baseline="0" dirty="0" smtClean="0"/>
              <a:t> </a:t>
            </a:r>
            <a:r>
              <a:rPr lang="en-US" baseline="0" dirty="0" err="1" smtClean="0"/>
              <a:t>বোর্ডে</a:t>
            </a:r>
            <a:r>
              <a:rPr lang="en-US" baseline="0" dirty="0" smtClean="0"/>
              <a:t> </a:t>
            </a:r>
            <a:r>
              <a:rPr lang="en-US" baseline="0" dirty="0" err="1" smtClean="0"/>
              <a:t>লিখে</a:t>
            </a:r>
            <a:r>
              <a:rPr lang="en-US" baseline="0" dirty="0" smtClean="0"/>
              <a:t> </a:t>
            </a:r>
            <a:r>
              <a:rPr lang="en-US" baseline="0" dirty="0" err="1" smtClean="0"/>
              <a:t>দিতে</a:t>
            </a:r>
            <a:r>
              <a:rPr lang="en-US" baseline="0" dirty="0" smtClean="0"/>
              <a:t> </a:t>
            </a:r>
            <a:r>
              <a:rPr lang="en-US" baseline="0" dirty="0" err="1" smtClean="0"/>
              <a:t>পারেন</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bn-BD" baseline="0" dirty="0" smtClean="0"/>
              <a:t>কোষটি যদিও দুই ভাগে বিভক্ত হয়েছে তবে কিছু শর্ত মেনেছে মাতৃকোষ ও অপত্য কোষের ক্রোমোজোম সংখ্যা সমান এবং এ কোষ বিভাজনটি জীব দেহের কোথায় ঘটে তা শিক্ষার্থীদের কাছে জানতে পারেন। </a:t>
            </a:r>
            <a:endParaRPr lang="en-US" dirty="0" smtClean="0"/>
          </a:p>
          <a:p>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bn-BD" dirty="0" smtClean="0"/>
              <a:t>শিক্ষক</a:t>
            </a:r>
            <a:r>
              <a:rPr lang="bn-BD" baseline="0" dirty="0" smtClean="0"/>
              <a:t> একটি ছোট চারা গাছ শিক্ষার্থীদেরকে দেখাতে পারেন এবং কোন কোন অঞ্চল বৃদ্ধি পায় সে বিষয়টি বের করার চেষ্টা করতে পারেন।</a:t>
            </a:r>
            <a:endParaRPr lang="en-US" dirty="0"/>
          </a:p>
        </p:txBody>
      </p:sp>
      <p:sp>
        <p:nvSpPr>
          <p:cNvPr id="4" name="Slide Number Placeholder 3"/>
          <p:cNvSpPr>
            <a:spLocks noGrp="1"/>
          </p:cNvSpPr>
          <p:nvPr>
            <p:ph type="sldNum" sz="quarter" idx="10"/>
          </p:nvPr>
        </p:nvSpPr>
        <p:spPr/>
        <p:txBody>
          <a:bodyPr/>
          <a:lstStyle/>
          <a:p>
            <a:fld id="{8B16A91A-1C98-4F3D-9548-6FCC0C44A939}"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862941-12CA-4F0C-9564-3CA0853BBBAC}"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62941-12CA-4F0C-9564-3CA0853BBBAC}"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62941-12CA-4F0C-9564-3CA0853BBBAC}"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862941-12CA-4F0C-9564-3CA0853BBBAC}"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862941-12CA-4F0C-9564-3CA0853BBBAC}"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862941-12CA-4F0C-9564-3CA0853BBBAC}"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862941-12CA-4F0C-9564-3CA0853BBBAC}"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862941-12CA-4F0C-9564-3CA0853BBBAC}"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62941-12CA-4F0C-9564-3CA0853BBBAC}"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62941-12CA-4F0C-9564-3CA0853BBBAC}"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862941-12CA-4F0C-9564-3CA0853BBBAC}"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2E654E-99A3-4C86-8438-EA5E760B21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62941-12CA-4F0C-9564-3CA0853BBBAC}" type="datetimeFigureOut">
              <a:rPr lang="en-US" smtClean="0"/>
              <a:pPr/>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2E654E-99A3-4C86-8438-EA5E760B2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8" descr="943446_307918132672131_478345147_n.jpg"/>
          <p:cNvPicPr>
            <a:picLocks noChangeAspect="1"/>
          </p:cNvPicPr>
          <p:nvPr/>
        </p:nvPicPr>
        <p:blipFill>
          <a:blip r:embed="rId2"/>
          <a:stretch>
            <a:fillRect/>
          </a:stretch>
        </p:blipFill>
        <p:spPr>
          <a:xfrm>
            <a:off x="304800" y="1524000"/>
            <a:ext cx="8686800" cy="51054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1"/>
            <a:tileRect/>
          </a:gradFill>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TextBox 3"/>
          <p:cNvSpPr txBox="1"/>
          <p:nvPr/>
        </p:nvSpPr>
        <p:spPr>
          <a:xfrm>
            <a:off x="2895600" y="448270"/>
            <a:ext cx="3810000" cy="923330"/>
          </a:xfrm>
          <a:prstGeom prst="rect">
            <a:avLst/>
          </a:prstGeom>
          <a:solidFill>
            <a:srgbClr val="00B0F0"/>
          </a:solidFill>
        </p:spPr>
        <p:txBody>
          <a:bodyPr wrap="square" rtlCol="0">
            <a:spAutoFit/>
          </a:bodyPr>
          <a:lstStyle/>
          <a:p>
            <a:pPr algn="ctr"/>
            <a:r>
              <a:rPr lang="bn-BD" sz="5400" dirty="0" smtClean="0">
                <a:latin typeface="NikoshBAN" pitchFamily="2" charset="0"/>
                <a:cs typeface="NikoshBAN" pitchFamily="2" charset="0"/>
              </a:rPr>
              <a:t>স্বাগতম</a:t>
            </a:r>
            <a:endParaRPr lang="en-US" sz="5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s.jpghhhh.jpg"/>
          <p:cNvPicPr>
            <a:picLocks noChangeAspect="1"/>
          </p:cNvPicPr>
          <p:nvPr/>
        </p:nvPicPr>
        <p:blipFill>
          <a:blip r:embed="rId3"/>
          <a:stretch>
            <a:fillRect/>
          </a:stretch>
        </p:blipFill>
        <p:spPr>
          <a:xfrm>
            <a:off x="533400" y="1600200"/>
            <a:ext cx="5623076" cy="3980380"/>
          </a:xfrm>
          <a:prstGeom prst="rect">
            <a:avLst/>
          </a:prstGeom>
        </p:spPr>
      </p:pic>
      <p:sp>
        <p:nvSpPr>
          <p:cNvPr id="16" name="TextBox 15"/>
          <p:cNvSpPr txBox="1"/>
          <p:nvPr/>
        </p:nvSpPr>
        <p:spPr>
          <a:xfrm>
            <a:off x="1447800" y="5638800"/>
            <a:ext cx="4953000" cy="523220"/>
          </a:xfrm>
          <a:prstGeom prst="rect">
            <a:avLst/>
          </a:prstGeom>
          <a:noFill/>
        </p:spPr>
        <p:txBody>
          <a:bodyPr wrap="square" rtlCol="0">
            <a:spAutoFit/>
          </a:bodyPr>
          <a:lstStyle/>
          <a:p>
            <a:r>
              <a:rPr lang="bn-BD" sz="2800" dirty="0" smtClean="0">
                <a:latin typeface="NikoshBAN" pitchFamily="2" charset="0"/>
                <a:cs typeface="NikoshBAN" pitchFamily="2" charset="0"/>
              </a:rPr>
              <a:t>১। উদ্ভিদের কোন কোন অঞ্চল বৃদ্ধি পায়?</a:t>
            </a:r>
            <a:endParaRPr lang="en-US" sz="2800" dirty="0">
              <a:latin typeface="NikoshBAN" pitchFamily="2" charset="0"/>
              <a:cs typeface="NikoshBAN" pitchFamily="2" charset="0"/>
            </a:endParaRPr>
          </a:p>
        </p:txBody>
      </p:sp>
      <p:sp>
        <p:nvSpPr>
          <p:cNvPr id="17" name="TextBox 16"/>
          <p:cNvSpPr txBox="1"/>
          <p:nvPr/>
        </p:nvSpPr>
        <p:spPr>
          <a:xfrm>
            <a:off x="1447800" y="6096000"/>
            <a:ext cx="5257800" cy="461665"/>
          </a:xfrm>
          <a:prstGeom prst="rect">
            <a:avLst/>
          </a:prstGeom>
          <a:noFill/>
        </p:spPr>
        <p:txBody>
          <a:bodyPr wrap="square" rtlCol="0">
            <a:spAutoFit/>
          </a:bodyPr>
          <a:lstStyle/>
          <a:p>
            <a:pPr algn="ctr"/>
            <a:r>
              <a:rPr lang="bn-BD" sz="2400" dirty="0" smtClean="0">
                <a:latin typeface="NikoshBAN" pitchFamily="2" charset="0"/>
                <a:cs typeface="NikoshBAN" pitchFamily="2" charset="0"/>
              </a:rPr>
              <a:t>২। কোন বিভাজনের ফলে প্রাণী ও উদ্ভিদ দেহ বৃদ্ধি পায়?</a:t>
            </a:r>
            <a:endParaRPr lang="en-US" sz="2400" dirty="0">
              <a:latin typeface="NikoshBAN" pitchFamily="2" charset="0"/>
              <a:cs typeface="NikoshBAN" pitchFamily="2" charset="0"/>
            </a:endParaRPr>
          </a:p>
        </p:txBody>
      </p:sp>
      <p:grpSp>
        <p:nvGrpSpPr>
          <p:cNvPr id="19" name="Group 18"/>
          <p:cNvGrpSpPr/>
          <p:nvPr/>
        </p:nvGrpSpPr>
        <p:grpSpPr>
          <a:xfrm>
            <a:off x="3962400" y="1600200"/>
            <a:ext cx="4724400" cy="3657600"/>
            <a:chOff x="3962400" y="1600200"/>
            <a:chExt cx="4724400" cy="3657600"/>
          </a:xfrm>
        </p:grpSpPr>
        <p:cxnSp>
          <p:nvCxnSpPr>
            <p:cNvPr id="9" name="Straight Arrow Connector 8"/>
            <p:cNvCxnSpPr/>
            <p:nvPr/>
          </p:nvCxnSpPr>
          <p:spPr>
            <a:xfrm>
              <a:off x="4267200" y="2514600"/>
              <a:ext cx="2514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3962400" y="5029200"/>
              <a:ext cx="2743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162800" y="2286000"/>
              <a:ext cx="1524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ভ্রূণ মুকুল</a:t>
              </a:r>
              <a:endParaRPr lang="en-US" sz="2800" dirty="0">
                <a:latin typeface="NikoshBAN" pitchFamily="2" charset="0"/>
                <a:cs typeface="NikoshBAN" pitchFamily="2" charset="0"/>
              </a:endParaRPr>
            </a:p>
          </p:txBody>
        </p:sp>
        <p:sp>
          <p:nvSpPr>
            <p:cNvPr id="13" name="TextBox 12"/>
            <p:cNvSpPr txBox="1"/>
            <p:nvPr/>
          </p:nvSpPr>
          <p:spPr>
            <a:xfrm>
              <a:off x="6781800" y="4734580"/>
              <a:ext cx="1905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মূলের অগ্রভাগ</a:t>
              </a:r>
              <a:endParaRPr lang="en-US" sz="2800" dirty="0">
                <a:latin typeface="NikoshBAN" pitchFamily="2" charset="0"/>
                <a:cs typeface="NikoshBAN" pitchFamily="2" charset="0"/>
              </a:endParaRPr>
            </a:p>
          </p:txBody>
        </p:sp>
        <p:sp>
          <p:nvSpPr>
            <p:cNvPr id="8" name="TextBox 7"/>
            <p:cNvSpPr txBox="1"/>
            <p:nvPr/>
          </p:nvSpPr>
          <p:spPr>
            <a:xfrm>
              <a:off x="7086600" y="3276600"/>
              <a:ext cx="1524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কাণ্ড</a:t>
              </a:r>
              <a:endParaRPr lang="en-US" sz="2800" dirty="0">
                <a:latin typeface="NikoshBAN" pitchFamily="2" charset="0"/>
                <a:cs typeface="NikoshBAN" pitchFamily="2" charset="0"/>
              </a:endParaRPr>
            </a:p>
          </p:txBody>
        </p:sp>
        <p:cxnSp>
          <p:nvCxnSpPr>
            <p:cNvPr id="14" name="Straight Arrow Connector 13"/>
            <p:cNvCxnSpPr/>
            <p:nvPr/>
          </p:nvCxnSpPr>
          <p:spPr>
            <a:xfrm>
              <a:off x="5562600" y="3505200"/>
              <a:ext cx="13716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248400" y="1600200"/>
              <a:ext cx="2438400" cy="461665"/>
            </a:xfrm>
            <a:prstGeom prst="rect">
              <a:avLst/>
            </a:prstGeom>
            <a:noFill/>
          </p:spPr>
          <p:txBody>
            <a:bodyPr wrap="square" rtlCol="0">
              <a:spAutoFit/>
            </a:bodyPr>
            <a:lstStyle/>
            <a:p>
              <a:r>
                <a:rPr lang="bn-BD" sz="2400" dirty="0" smtClean="0">
                  <a:latin typeface="NikoshBAN" pitchFamily="2" charset="0"/>
                  <a:cs typeface="NikoshBAN" pitchFamily="2" charset="0"/>
                </a:rPr>
                <a:t>উদ্ভিদের বর্ধনশীল অংশ</a:t>
              </a:r>
              <a:endParaRPr lang="en-US" sz="2400" dirty="0">
                <a:latin typeface="NikoshBAN" pitchFamily="2" charset="0"/>
                <a:cs typeface="NikoshBAN" pitchFamily="2" charset="0"/>
              </a:endParaRPr>
            </a:p>
          </p:txBody>
        </p:sp>
      </p:grpSp>
      <p:sp>
        <p:nvSpPr>
          <p:cNvPr id="21" name="TextBox 20"/>
          <p:cNvSpPr txBox="1"/>
          <p:nvPr/>
        </p:nvSpPr>
        <p:spPr>
          <a:xfrm>
            <a:off x="2057400" y="609600"/>
            <a:ext cx="47244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মাইটোসিস কোথায় হয়?</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1000" fill="hold"/>
                                        <p:tgtEl>
                                          <p:spTgt spid="19"/>
                                        </p:tgtEl>
                                        <p:attrNameLst>
                                          <p:attrName>ppt_x</p:attrName>
                                        </p:attrNameLst>
                                      </p:cBhvr>
                                      <p:tavLst>
                                        <p:tav tm="0">
                                          <p:val>
                                            <p:strVal val="#ppt_x-.2"/>
                                          </p:val>
                                        </p:tav>
                                        <p:tav tm="100000">
                                          <p:val>
                                            <p:strVal val="#ppt_x"/>
                                          </p:val>
                                        </p:tav>
                                      </p:tavLst>
                                    </p:anim>
                                    <p:anim calcmode="lin" valueType="num">
                                      <p:cBhvr>
                                        <p:cTn id="8"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ppt_x</p:attrName>
                                        </p:attrNameLst>
                                      </p:cBhvr>
                                      <p:tavLst>
                                        <p:tav tm="0">
                                          <p:val>
                                            <p:strVal val="#ppt_x-.2"/>
                                          </p:val>
                                        </p:tav>
                                        <p:tav tm="100000">
                                          <p:val>
                                            <p:strVal val="#ppt_x"/>
                                          </p:val>
                                        </p:tav>
                                      </p:tavLst>
                                    </p:anim>
                                    <p:anim calcmode="lin" valueType="num">
                                      <p:cBhvr>
                                        <p:cTn id="15"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6"/>
                                        </p:tgtEl>
                                      </p:cBhvr>
                                    </p:animEffect>
                                  </p:childTnLst>
                                </p:cTn>
                              </p:par>
                            </p:childTnLst>
                          </p:cTn>
                        </p:par>
                      </p:childTnLst>
                    </p:cTn>
                  </p:par>
                  <p:par>
                    <p:cTn id="17" fill="hold">
                      <p:stCondLst>
                        <p:cond delay="indefinite"/>
                      </p:stCondLst>
                      <p:childTnLst>
                        <p:par>
                          <p:cTn id="18" fill="hold">
                            <p:stCondLst>
                              <p:cond delay="0"/>
                            </p:stCondLst>
                            <p:childTnLst>
                              <p:par>
                                <p:cTn id="19" presetID="25" presetClass="exit" presetSubtype="0" fill="hold" grpId="1" nodeType="clickEffect">
                                  <p:stCondLst>
                                    <p:cond delay="0"/>
                                  </p:stCondLst>
                                  <p:childTnLst>
                                    <p:animEffect transition="out" filter="fade">
                                      <p:cBhvr>
                                        <p:cTn id="20" dur="1000" accel="50000">
                                          <p:stCondLst>
                                            <p:cond delay="0"/>
                                          </p:stCondLst>
                                        </p:cTn>
                                        <p:tgtEl>
                                          <p:spTgt spid="16"/>
                                        </p:tgtEl>
                                      </p:cBhvr>
                                    </p:animEffect>
                                    <p:anim calcmode="lin" valueType="num">
                                      <p:cBhvr>
                                        <p:cTn id="21" dur="500" accel="50000">
                                          <p:stCondLst>
                                            <p:cond delay="0"/>
                                          </p:stCondLst>
                                        </p:cTn>
                                        <p:tgtEl>
                                          <p:spTgt spid="16"/>
                                        </p:tgtEl>
                                        <p:attrNameLst>
                                          <p:attrName>ppt_y</p:attrName>
                                        </p:attrNameLst>
                                      </p:cBhvr>
                                      <p:tavLst>
                                        <p:tav tm="0">
                                          <p:val>
                                            <p:strVal val="ppt_y"/>
                                          </p:val>
                                        </p:tav>
                                        <p:tav tm="100000">
                                          <p:val>
                                            <p:strVal val="ppt_y+.1"/>
                                          </p:val>
                                        </p:tav>
                                      </p:tavLst>
                                    </p:anim>
                                    <p:anim calcmode="lin" valueType="num">
                                      <p:cBhvr>
                                        <p:cTn id="22" dur="500" decel="50000">
                                          <p:stCondLst>
                                            <p:cond delay="500"/>
                                          </p:stCondLst>
                                        </p:cTn>
                                        <p:tgtEl>
                                          <p:spTgt spid="16"/>
                                        </p:tgtEl>
                                        <p:attrNameLst>
                                          <p:attrName>ppt_y</p:attrName>
                                        </p:attrNameLst>
                                      </p:cBhvr>
                                      <p:tavLst>
                                        <p:tav tm="0">
                                          <p:val>
                                            <p:strVal val="ppt_y"/>
                                          </p:val>
                                        </p:tav>
                                        <p:tav tm="100000">
                                          <p:val>
                                            <p:strVal val="ppt_y-.1"/>
                                          </p:val>
                                        </p:tav>
                                      </p:tavLst>
                                    </p:anim>
                                    <p:anim calcmode="lin" valueType="num">
                                      <p:cBhvr>
                                        <p:cTn id="23" dur="500" accel="50000">
                                          <p:stCondLst>
                                            <p:cond delay="500"/>
                                          </p:stCondLst>
                                        </p:cTn>
                                        <p:tgtEl>
                                          <p:spTgt spid="16"/>
                                        </p:tgtEl>
                                        <p:attrNameLst>
                                          <p:attrName>ppt_x</p:attrName>
                                        </p:attrNameLst>
                                      </p:cBhvr>
                                      <p:tavLst>
                                        <p:tav tm="0">
                                          <p:val>
                                            <p:strVal val="ppt_x"/>
                                          </p:val>
                                        </p:tav>
                                        <p:tav tm="100000">
                                          <p:val>
                                            <p:strVal val="ppt_x+.4"/>
                                          </p:val>
                                        </p:tav>
                                      </p:tavLst>
                                    </p:anim>
                                    <p:anim calcmode="lin" valueType="num">
                                      <p:cBhvr>
                                        <p:cTn id="24" dur="1000"/>
                                        <p:tgtEl>
                                          <p:spTgt spid="16"/>
                                        </p:tgtEl>
                                        <p:attrNameLst>
                                          <p:attrName>ppt_h</p:attrName>
                                        </p:attrNameLst>
                                      </p:cBhvr>
                                      <p:tavLst>
                                        <p:tav tm="0">
                                          <p:val>
                                            <p:strVal val="ppt_h"/>
                                          </p:val>
                                        </p:tav>
                                        <p:tav tm="100000">
                                          <p:val>
                                            <p:strVal val="ppt_h"/>
                                          </p:val>
                                        </p:tav>
                                      </p:tavLst>
                                    </p:anim>
                                    <p:anim calcmode="lin" valueType="num">
                                      <p:cBhvr>
                                        <p:cTn id="25" dur="500" accel="50000">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26" dur="500" decel="50000">
                                          <p:stCondLst>
                                            <p:cond delay="500"/>
                                          </p:stCondLst>
                                        </p:cTn>
                                        <p:tgtEl>
                                          <p:spTgt spid="16"/>
                                        </p:tgtEl>
                                        <p:attrNameLst>
                                          <p:attrName>ppt_w</p:attrName>
                                        </p:attrNameLst>
                                      </p:cBhvr>
                                      <p:tavLst>
                                        <p:tav tm="0">
                                          <p:val>
                                            <p:strVal val="ppt_w"/>
                                          </p:val>
                                        </p:tav>
                                        <p:tav tm="100000">
                                          <p:val>
                                            <p:strVal val="ppt_w/.05"/>
                                          </p:val>
                                        </p:tav>
                                      </p:tavLst>
                                    </p:anim>
                                    <p:anim calcmode="lin" valueType="num">
                                      <p:cBhvr>
                                        <p:cTn id="27" dur="500" accel="50000">
                                          <p:stCondLst>
                                            <p:cond delay="500"/>
                                          </p:stCondLst>
                                        </p:cTn>
                                        <p:tgtEl>
                                          <p:spTgt spid="16"/>
                                        </p:tgtEl>
                                        <p:attrNameLst>
                                          <p:attrName>style.rotation</p:attrName>
                                        </p:attrNameLst>
                                      </p:cBhvr>
                                      <p:tavLst>
                                        <p:tav tm="0">
                                          <p:val>
                                            <p:fltVal val="0"/>
                                          </p:val>
                                        </p:tav>
                                        <p:tav tm="100000">
                                          <p:val>
                                            <p:fltVal val="-90"/>
                                          </p:val>
                                        </p:tav>
                                      </p:tavLst>
                                    </p:anim>
                                    <p:set>
                                      <p:cBhvr>
                                        <p:cTn id="28" dur="1" fill="hold">
                                          <p:stCondLst>
                                            <p:cond delay="999"/>
                                          </p:stCondLst>
                                        </p:cTn>
                                        <p:tgtEl>
                                          <p:spTgt spid="16"/>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p:cTn id="33" dur="1000" fill="hold"/>
                                        <p:tgtEl>
                                          <p:spTgt spid="17"/>
                                        </p:tgtEl>
                                        <p:attrNameLst>
                                          <p:attrName>ppt_x</p:attrName>
                                        </p:attrNameLst>
                                      </p:cBhvr>
                                      <p:tavLst>
                                        <p:tav tm="0">
                                          <p:val>
                                            <p:strVal val="#ppt_x-.2"/>
                                          </p:val>
                                        </p:tav>
                                        <p:tav tm="100000">
                                          <p:val>
                                            <p:strVal val="#ppt_x"/>
                                          </p:val>
                                        </p:tav>
                                      </p:tavLst>
                                    </p:anim>
                                    <p:anim calcmode="lin" valueType="num">
                                      <p:cBhvr>
                                        <p:cTn id="34"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6" grpId="1"/>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914400" y="5715000"/>
            <a:ext cx="7772400" cy="830997"/>
          </a:xfrm>
          <a:prstGeom prst="rect">
            <a:avLst/>
          </a:prstGeom>
          <a:noFill/>
        </p:spPr>
        <p:txBody>
          <a:bodyPr wrap="square" rtlCol="0">
            <a:spAutoFit/>
          </a:bodyPr>
          <a:lstStyle/>
          <a:p>
            <a:r>
              <a:rPr lang="bn-BD" sz="2400" dirty="0" smtClean="0">
                <a:latin typeface="NikoshBAN" pitchFamily="2" charset="0"/>
                <a:cs typeface="NikoshBAN" pitchFamily="2" charset="0"/>
              </a:rPr>
              <a:t>প্রাণীদের স্নায়ুটিস্যুর স্নায়ুকোষে, স্তন্যপায়ী প্রাণীদের পরিণত লোহিত রক্ত কণিকা ও অণুচক্রিকা এবং উদ্ভিদের স্থায়ী টিস্যুর কোষে মাইটোসিস বিভাজন ঘটে না।</a:t>
            </a:r>
            <a:endParaRPr lang="en-US" sz="2400" dirty="0">
              <a:latin typeface="NikoshBAN" pitchFamily="2" charset="0"/>
              <a:cs typeface="NikoshBAN" pitchFamily="2" charset="0"/>
            </a:endParaRPr>
          </a:p>
        </p:txBody>
      </p:sp>
      <p:grpSp>
        <p:nvGrpSpPr>
          <p:cNvPr id="11" name="Group 10"/>
          <p:cNvGrpSpPr/>
          <p:nvPr/>
        </p:nvGrpSpPr>
        <p:grpSpPr>
          <a:xfrm>
            <a:off x="228600" y="1600200"/>
            <a:ext cx="8081963" cy="4038600"/>
            <a:chOff x="228600" y="1600200"/>
            <a:chExt cx="8081963" cy="4038600"/>
          </a:xfrm>
        </p:grpSpPr>
        <p:pic>
          <p:nvPicPr>
            <p:cNvPr id="3" name="Picture 2" descr="Brein.jpg"/>
            <p:cNvPicPr>
              <a:picLocks noChangeAspect="1"/>
            </p:cNvPicPr>
            <p:nvPr/>
          </p:nvPicPr>
          <p:blipFill>
            <a:blip r:embed="rId3"/>
            <a:stretch>
              <a:fillRect/>
            </a:stretch>
          </p:blipFill>
          <p:spPr>
            <a:xfrm>
              <a:off x="228600" y="1609725"/>
              <a:ext cx="2175893" cy="1362075"/>
            </a:xfrm>
            <a:prstGeom prst="rect">
              <a:avLst/>
            </a:prstGeom>
          </p:spPr>
        </p:pic>
        <p:pic>
          <p:nvPicPr>
            <p:cNvPr id="4" name="Picture 3" descr="images.jpglohota.jpg"/>
            <p:cNvPicPr>
              <a:picLocks noChangeAspect="1"/>
            </p:cNvPicPr>
            <p:nvPr/>
          </p:nvPicPr>
          <p:blipFill>
            <a:blip r:embed="rId4"/>
            <a:stretch>
              <a:fillRect/>
            </a:stretch>
          </p:blipFill>
          <p:spPr>
            <a:xfrm>
              <a:off x="2667000" y="1600200"/>
              <a:ext cx="1863758" cy="1390650"/>
            </a:xfrm>
            <a:prstGeom prst="rect">
              <a:avLst/>
            </a:prstGeom>
          </p:spPr>
        </p:pic>
        <p:pic>
          <p:nvPicPr>
            <p:cNvPr id="5" name="Picture 4" descr="lohita2.jpg"/>
            <p:cNvPicPr>
              <a:picLocks noChangeAspect="1"/>
            </p:cNvPicPr>
            <p:nvPr/>
          </p:nvPicPr>
          <p:blipFill>
            <a:blip r:embed="rId5"/>
            <a:stretch>
              <a:fillRect/>
            </a:stretch>
          </p:blipFill>
          <p:spPr>
            <a:xfrm>
              <a:off x="4572000" y="1615792"/>
              <a:ext cx="2057400" cy="1317908"/>
            </a:xfrm>
            <a:prstGeom prst="rect">
              <a:avLst/>
            </a:prstGeom>
          </p:spPr>
        </p:pic>
        <p:pic>
          <p:nvPicPr>
            <p:cNvPr id="6" name="Picture 5" descr="Tracheid.jpg"/>
            <p:cNvPicPr>
              <a:picLocks noChangeAspect="1"/>
            </p:cNvPicPr>
            <p:nvPr/>
          </p:nvPicPr>
          <p:blipFill>
            <a:blip r:embed="rId6"/>
            <a:stretch>
              <a:fillRect/>
            </a:stretch>
          </p:blipFill>
          <p:spPr>
            <a:xfrm>
              <a:off x="2590800" y="3355936"/>
              <a:ext cx="2667000" cy="2282864"/>
            </a:xfrm>
            <a:prstGeom prst="rect">
              <a:avLst/>
            </a:prstGeom>
          </p:spPr>
        </p:pic>
        <p:pic>
          <p:nvPicPr>
            <p:cNvPr id="7" name="Picture 6" descr="thombocyte.jpg"/>
            <p:cNvPicPr>
              <a:picLocks noChangeAspect="1"/>
            </p:cNvPicPr>
            <p:nvPr/>
          </p:nvPicPr>
          <p:blipFill>
            <a:blip r:embed="rId7"/>
            <a:stretch>
              <a:fillRect/>
            </a:stretch>
          </p:blipFill>
          <p:spPr>
            <a:xfrm>
              <a:off x="6781800" y="1600200"/>
              <a:ext cx="1528763" cy="1521968"/>
            </a:xfrm>
            <a:prstGeom prst="rect">
              <a:avLst/>
            </a:prstGeom>
          </p:spPr>
        </p:pic>
      </p:grpSp>
      <p:sp>
        <p:nvSpPr>
          <p:cNvPr id="9" name="TextBox 8"/>
          <p:cNvSpPr txBox="1"/>
          <p:nvPr/>
        </p:nvSpPr>
        <p:spPr>
          <a:xfrm>
            <a:off x="1143000" y="381000"/>
            <a:ext cx="6858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উদ্ভিদ ও প্রাণী দেহের কোন কোন অংশে মাইটোসিস ঘটে না?</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ppt_x</p:attrName>
                                        </p:attrNameLst>
                                      </p:cBhvr>
                                      <p:tavLst>
                                        <p:tav tm="0">
                                          <p:val>
                                            <p:strVal val="#ppt_x-.2"/>
                                          </p:val>
                                        </p:tav>
                                        <p:tav tm="100000">
                                          <p:val>
                                            <p:strVal val="#ppt_x"/>
                                          </p:val>
                                        </p:tav>
                                      </p:tavLst>
                                    </p:anim>
                                    <p:anim calcmode="lin" valueType="num">
                                      <p:cBhvr>
                                        <p:cTn id="8"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533400"/>
            <a:ext cx="5715000" cy="707886"/>
          </a:xfrm>
          <a:prstGeom prst="rect">
            <a:avLst/>
          </a:prstGeom>
          <a:noFill/>
        </p:spPr>
        <p:txBody>
          <a:bodyPr wrap="square" rtlCol="0">
            <a:spAutoFit/>
          </a:bodyPr>
          <a:lstStyle/>
          <a:p>
            <a:pPr algn="ctr"/>
            <a:r>
              <a:rPr lang="en-US" sz="4000" dirty="0" err="1" smtClean="0">
                <a:latin typeface="NikoshBAN" pitchFamily="2" charset="0"/>
                <a:cs typeface="NikoshBAN" pitchFamily="2" charset="0"/>
              </a:rPr>
              <a:t>একক</a:t>
            </a:r>
            <a:r>
              <a:rPr lang="bn-BD" sz="4000" dirty="0" smtClean="0">
                <a:latin typeface="NikoshBAN" pitchFamily="2" charset="0"/>
                <a:cs typeface="NikoshBAN" pitchFamily="2" charset="0"/>
              </a:rPr>
              <a:t> কাজ</a:t>
            </a:r>
            <a:endParaRPr lang="en-US" sz="4000" dirty="0">
              <a:latin typeface="NikoshBAN" pitchFamily="2" charset="0"/>
              <a:cs typeface="NikoshBAN" pitchFamily="2" charset="0"/>
            </a:endParaRPr>
          </a:p>
        </p:txBody>
      </p:sp>
      <p:pic>
        <p:nvPicPr>
          <p:cNvPr id="3" name="Picture 2" descr="images.jpg"/>
          <p:cNvPicPr>
            <a:picLocks noChangeAspect="1"/>
          </p:cNvPicPr>
          <p:nvPr/>
        </p:nvPicPr>
        <p:blipFill>
          <a:blip r:embed="rId3"/>
          <a:stretch>
            <a:fillRect/>
          </a:stretch>
        </p:blipFill>
        <p:spPr>
          <a:xfrm>
            <a:off x="2286000" y="1371600"/>
            <a:ext cx="4419600" cy="4360933"/>
          </a:xfrm>
          <a:prstGeom prst="rect">
            <a:avLst/>
          </a:prstGeom>
        </p:spPr>
      </p:pic>
      <p:sp>
        <p:nvSpPr>
          <p:cNvPr id="4" name="TextBox 3"/>
          <p:cNvSpPr txBox="1"/>
          <p:nvPr/>
        </p:nvSpPr>
        <p:spPr>
          <a:xfrm>
            <a:off x="609600" y="5791200"/>
            <a:ext cx="80010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উপরের চিত্র থেকে তুমি কী বুঝলে ? ব্যাখ্যা কর।</a:t>
            </a:r>
            <a:endParaRPr lang="en-US" sz="2800" dirty="0">
              <a:latin typeface="NikoshBAN" pitchFamily="2" charset="0"/>
              <a:cs typeface="NikoshBAN" pitchFamily="2" charset="0"/>
            </a:endParaRPr>
          </a:p>
        </p:txBody>
      </p:sp>
      <p:sp>
        <p:nvSpPr>
          <p:cNvPr id="5" name="TextBox 4"/>
          <p:cNvSpPr txBox="1"/>
          <p:nvPr/>
        </p:nvSpPr>
        <p:spPr>
          <a:xfrm>
            <a:off x="6477000" y="533400"/>
            <a:ext cx="2286000" cy="523220"/>
          </a:xfrm>
          <a:prstGeom prst="rect">
            <a:avLst/>
          </a:prstGeom>
          <a:noFill/>
        </p:spPr>
        <p:txBody>
          <a:bodyPr wrap="square" rtlCol="0">
            <a:spAutoFit/>
          </a:bodyPr>
          <a:lstStyle/>
          <a:p>
            <a:r>
              <a:rPr lang="en-US" sz="2800" dirty="0" err="1" smtClean="0">
                <a:latin typeface="NikoshBAN" pitchFamily="2" charset="0"/>
                <a:cs typeface="NikoshBAN" pitchFamily="2" charset="0"/>
              </a:rPr>
              <a:t>সময়ঃ</a:t>
            </a:r>
            <a:r>
              <a:rPr lang="en-US" sz="2800" dirty="0" smtClean="0">
                <a:latin typeface="NikoshBAN" pitchFamily="2" charset="0"/>
                <a:cs typeface="NikoshBAN" pitchFamily="2" charset="0"/>
              </a:rPr>
              <a:t> ১০ </a:t>
            </a:r>
            <a:r>
              <a:rPr lang="en-US" sz="2800" dirty="0" err="1" smtClean="0">
                <a:latin typeface="NikoshBAN" pitchFamily="2" charset="0"/>
                <a:cs typeface="NikoshBAN" pitchFamily="2" charset="0"/>
              </a:rPr>
              <a:t>মিনিট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eosis.jpg"/>
          <p:cNvPicPr>
            <a:picLocks noChangeAspect="1"/>
          </p:cNvPicPr>
          <p:nvPr/>
        </p:nvPicPr>
        <p:blipFill>
          <a:blip r:embed="rId3"/>
          <a:stretch>
            <a:fillRect/>
          </a:stretch>
        </p:blipFill>
        <p:spPr>
          <a:xfrm>
            <a:off x="1164536" y="1049000"/>
            <a:ext cx="6607864" cy="4437399"/>
          </a:xfrm>
          <a:prstGeom prst="rect">
            <a:avLst/>
          </a:prstGeom>
        </p:spPr>
      </p:pic>
      <p:sp>
        <p:nvSpPr>
          <p:cNvPr id="4" name="TextBox 3"/>
          <p:cNvSpPr txBox="1"/>
          <p:nvPr/>
        </p:nvSpPr>
        <p:spPr>
          <a:xfrm>
            <a:off x="1905000" y="228600"/>
            <a:ext cx="5334000" cy="64633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a:ln w="57150">
            <a:solidFill>
              <a:srgbClr val="FF0000"/>
            </a:solidFill>
          </a:ln>
        </p:spPr>
        <p:txBody>
          <a:bodyPr wrap="square" rtlCol="0">
            <a:spAutoFit/>
          </a:bodyPr>
          <a:lstStyle/>
          <a:p>
            <a:pPr algn="ctr"/>
            <a:r>
              <a:rPr lang="bn-BD" sz="3600" dirty="0" smtClean="0">
                <a:latin typeface="NikoshBAN" pitchFamily="2" charset="0"/>
                <a:cs typeface="NikoshBAN" pitchFamily="2" charset="0"/>
              </a:rPr>
              <a:t>মিয়োসিস কোষ বিভাজন</a:t>
            </a:r>
            <a:endParaRPr lang="en-US" sz="3600" dirty="0">
              <a:latin typeface="NikoshBAN" pitchFamily="2" charset="0"/>
              <a:cs typeface="NikoshBAN" pitchFamily="2" charset="0"/>
            </a:endParaRPr>
          </a:p>
        </p:txBody>
      </p:sp>
      <p:sp>
        <p:nvSpPr>
          <p:cNvPr id="26" name="TextBox 25"/>
          <p:cNvSpPr txBox="1"/>
          <p:nvPr/>
        </p:nvSpPr>
        <p:spPr>
          <a:xfrm>
            <a:off x="1066800" y="5725180"/>
            <a:ext cx="7162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১।মাতৃকোষ ও অপত্য কোষের মধ্যে মিল ও অমিলগুলো কি কি?</a:t>
            </a:r>
            <a:endParaRPr lang="en-US" sz="2800" dirty="0">
              <a:latin typeface="NikoshBAN" pitchFamily="2" charset="0"/>
              <a:cs typeface="NikoshBAN" pitchFamily="2" charset="0"/>
            </a:endParaRPr>
          </a:p>
        </p:txBody>
      </p:sp>
      <p:sp>
        <p:nvSpPr>
          <p:cNvPr id="28" name="TextBox 27"/>
          <p:cNvSpPr txBox="1"/>
          <p:nvPr/>
        </p:nvSpPr>
        <p:spPr>
          <a:xfrm>
            <a:off x="1066800" y="5715000"/>
            <a:ext cx="7315200" cy="523220"/>
          </a:xfrm>
          <a:prstGeom prst="rect">
            <a:avLst/>
          </a:prstGeom>
          <a:noFill/>
        </p:spPr>
        <p:txBody>
          <a:bodyPr wrap="square" rtlCol="0">
            <a:spAutoFit/>
          </a:bodyPr>
          <a:lstStyle/>
          <a:p>
            <a:r>
              <a:rPr lang="bn-BD" sz="2800" dirty="0" smtClean="0">
                <a:latin typeface="NikoshBAN" pitchFamily="2" charset="0"/>
                <a:cs typeface="NikoshBAN" pitchFamily="2" charset="0"/>
              </a:rPr>
              <a:t>২।মাতৃকোষ ও অপত্য কোষের আকৃতি ও গু্ণাগুণ কি একই রকম?</a:t>
            </a:r>
            <a:endParaRPr lang="en-US" sz="2800" dirty="0">
              <a:latin typeface="NikoshBAN" pitchFamily="2" charset="0"/>
              <a:cs typeface="NikoshBAN" pitchFamily="2" charset="0"/>
            </a:endParaRPr>
          </a:p>
        </p:txBody>
      </p:sp>
      <p:sp>
        <p:nvSpPr>
          <p:cNvPr id="6" name="TextBox 5"/>
          <p:cNvSpPr txBox="1"/>
          <p:nvPr/>
        </p:nvSpPr>
        <p:spPr>
          <a:xfrm>
            <a:off x="1752600" y="4191000"/>
            <a:ext cx="18288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মাতৃকোষ</a:t>
            </a:r>
            <a:endParaRPr lang="en-US" sz="2800" dirty="0">
              <a:latin typeface="NikoshBAN" pitchFamily="2" charset="0"/>
              <a:cs typeface="NikoshBAN" pitchFamily="2" charset="0"/>
            </a:endParaRPr>
          </a:p>
        </p:txBody>
      </p:sp>
      <p:sp>
        <p:nvSpPr>
          <p:cNvPr id="7" name="TextBox 6"/>
          <p:cNvSpPr txBox="1"/>
          <p:nvPr/>
        </p:nvSpPr>
        <p:spPr>
          <a:xfrm>
            <a:off x="6858000" y="5100935"/>
            <a:ext cx="1524000" cy="461665"/>
          </a:xfrm>
          <a:prstGeom prst="rect">
            <a:avLst/>
          </a:prstGeom>
          <a:noFill/>
        </p:spPr>
        <p:txBody>
          <a:bodyPr wrap="square" rtlCol="0">
            <a:spAutoFit/>
          </a:bodyPr>
          <a:lstStyle/>
          <a:p>
            <a:r>
              <a:rPr lang="bn-BD" sz="2400" dirty="0" smtClean="0">
                <a:latin typeface="NikoshBAN" pitchFamily="2" charset="0"/>
                <a:cs typeface="NikoshBAN" pitchFamily="2" charset="0"/>
              </a:rPr>
              <a:t>অপত্য কোষ</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1000" fill="hold"/>
                                        <p:tgtEl>
                                          <p:spTgt spid="26"/>
                                        </p:tgtEl>
                                        <p:attrNameLst>
                                          <p:attrName>ppt_x</p:attrName>
                                        </p:attrNameLst>
                                      </p:cBhvr>
                                      <p:tavLst>
                                        <p:tav tm="0">
                                          <p:val>
                                            <p:strVal val="#ppt_x-.2"/>
                                          </p:val>
                                        </p:tav>
                                        <p:tav tm="100000">
                                          <p:val>
                                            <p:strVal val="#ppt_x"/>
                                          </p:val>
                                        </p:tav>
                                      </p:tavLst>
                                    </p:anim>
                                    <p:anim calcmode="lin" valueType="num">
                                      <p:cBhvr>
                                        <p:cTn id="8" dur="1000" fill="hold"/>
                                        <p:tgtEl>
                                          <p:spTgt spid="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1000" accel="50000">
                                          <p:stCondLst>
                                            <p:cond delay="0"/>
                                          </p:stCondLst>
                                        </p:cTn>
                                        <p:tgtEl>
                                          <p:spTgt spid="26"/>
                                        </p:tgtEl>
                                      </p:cBhvr>
                                    </p:animEffect>
                                    <p:anim calcmode="lin" valueType="num">
                                      <p:cBhvr>
                                        <p:cTn id="14" dur="500" accel="50000">
                                          <p:stCondLst>
                                            <p:cond delay="0"/>
                                          </p:stCondLst>
                                        </p:cTn>
                                        <p:tgtEl>
                                          <p:spTgt spid="26"/>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26"/>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26"/>
                                        </p:tgtEl>
                                        <p:attrNameLst>
                                          <p:attrName>ppt_x</p:attrName>
                                        </p:attrNameLst>
                                      </p:cBhvr>
                                      <p:tavLst>
                                        <p:tav tm="0">
                                          <p:val>
                                            <p:strVal val="ppt_x"/>
                                          </p:val>
                                        </p:tav>
                                        <p:tav tm="100000">
                                          <p:val>
                                            <p:strVal val="ppt_x+.4"/>
                                          </p:val>
                                        </p:tav>
                                      </p:tavLst>
                                    </p:anim>
                                    <p:anim calcmode="lin" valueType="num">
                                      <p:cBhvr>
                                        <p:cTn id="17" dur="1000"/>
                                        <p:tgtEl>
                                          <p:spTgt spid="26"/>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26"/>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26"/>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26"/>
                                        </p:tgtEl>
                                        <p:attrNameLst>
                                          <p:attrName>style.rotation</p:attrName>
                                        </p:attrNameLst>
                                      </p:cBhvr>
                                      <p:tavLst>
                                        <p:tav tm="0">
                                          <p:val>
                                            <p:fltVal val="0"/>
                                          </p:val>
                                        </p:tav>
                                        <p:tav tm="100000">
                                          <p:val>
                                            <p:fltVal val="-90"/>
                                          </p:val>
                                        </p:tav>
                                      </p:tavLst>
                                    </p:anim>
                                    <p:set>
                                      <p:cBhvr>
                                        <p:cTn id="21" dur="1" fill="hold">
                                          <p:stCondLst>
                                            <p:cond delay="999"/>
                                          </p:stCondLst>
                                        </p:cTn>
                                        <p:tgtEl>
                                          <p:spTgt spid="26"/>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1000" fill="hold"/>
                                        <p:tgtEl>
                                          <p:spTgt spid="28"/>
                                        </p:tgtEl>
                                        <p:attrNameLst>
                                          <p:attrName>ppt_x</p:attrName>
                                        </p:attrNameLst>
                                      </p:cBhvr>
                                      <p:tavLst>
                                        <p:tav tm="0">
                                          <p:val>
                                            <p:strVal val="#ppt_x-.2"/>
                                          </p:val>
                                        </p:tav>
                                        <p:tav tm="100000">
                                          <p:val>
                                            <p:strVal val="#ppt_x"/>
                                          </p:val>
                                        </p:tav>
                                      </p:tavLst>
                                    </p:anim>
                                    <p:anim calcmode="lin" valueType="num">
                                      <p:cBhvr>
                                        <p:cTn id="27"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28"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2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381000"/>
            <a:ext cx="4343400" cy="769441"/>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100000" t="100000"/>
            </a:path>
            <a:tileRect r="-100000" b="-100000"/>
          </a:gradFill>
          <a:ln w="57150">
            <a:solidFill>
              <a:srgbClr val="00B0F0"/>
            </a:solidFill>
          </a:ln>
        </p:spPr>
        <p:txBody>
          <a:bodyPr wrap="square" rtlCol="0">
            <a:spAutoFit/>
          </a:bodyPr>
          <a:lstStyle/>
          <a:p>
            <a:pPr algn="ctr"/>
            <a:r>
              <a:rPr lang="bn-BD" sz="4400" dirty="0" smtClean="0">
                <a:latin typeface="NikoshBAN" pitchFamily="2" charset="0"/>
                <a:cs typeface="NikoshBAN" pitchFamily="2" charset="0"/>
              </a:rPr>
              <a:t>দলীয় কাজ</a:t>
            </a:r>
            <a:endParaRPr lang="en-US" sz="4400" dirty="0">
              <a:latin typeface="NikoshBAN" pitchFamily="2" charset="0"/>
              <a:cs typeface="NikoshBAN" pitchFamily="2" charset="0"/>
            </a:endParaRPr>
          </a:p>
        </p:txBody>
      </p:sp>
      <p:grpSp>
        <p:nvGrpSpPr>
          <p:cNvPr id="62" name="Group 61"/>
          <p:cNvGrpSpPr/>
          <p:nvPr/>
        </p:nvGrpSpPr>
        <p:grpSpPr>
          <a:xfrm>
            <a:off x="6096000" y="1447800"/>
            <a:ext cx="2590800" cy="1981200"/>
            <a:chOff x="5791200" y="1905000"/>
            <a:chExt cx="2590800" cy="1981200"/>
          </a:xfrm>
        </p:grpSpPr>
        <p:grpSp>
          <p:nvGrpSpPr>
            <p:cNvPr id="18" name="Group 17"/>
            <p:cNvGrpSpPr/>
            <p:nvPr/>
          </p:nvGrpSpPr>
          <p:grpSpPr>
            <a:xfrm>
              <a:off x="5791200" y="2667000"/>
              <a:ext cx="838200" cy="838200"/>
              <a:chOff x="5791200" y="2667000"/>
              <a:chExt cx="838200" cy="838200"/>
            </a:xfrm>
          </p:grpSpPr>
          <p:sp>
            <p:nvSpPr>
              <p:cNvPr id="16" name="Oval 15"/>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2n</a:t>
                </a:r>
                <a:endParaRPr lang="en-US" sz="2400" dirty="0">
                  <a:latin typeface="+mj-lt"/>
                  <a:cs typeface="NikoshBAN" pitchFamily="2" charset="0"/>
                </a:endParaRPr>
              </a:p>
            </p:txBody>
          </p:sp>
        </p:grpSp>
        <p:grpSp>
          <p:nvGrpSpPr>
            <p:cNvPr id="19" name="Group 18"/>
            <p:cNvGrpSpPr/>
            <p:nvPr/>
          </p:nvGrpSpPr>
          <p:grpSpPr>
            <a:xfrm>
              <a:off x="7391400" y="1905000"/>
              <a:ext cx="838200" cy="838200"/>
              <a:chOff x="5791200" y="2667000"/>
              <a:chExt cx="838200" cy="838200"/>
            </a:xfrm>
          </p:grpSpPr>
          <p:sp>
            <p:nvSpPr>
              <p:cNvPr id="20" name="Oval 19"/>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2n</a:t>
                </a:r>
                <a:endParaRPr lang="en-US" sz="2400" dirty="0">
                  <a:latin typeface="+mj-lt"/>
                  <a:cs typeface="NikoshBAN" pitchFamily="2" charset="0"/>
                </a:endParaRPr>
              </a:p>
            </p:txBody>
          </p:sp>
        </p:grpSp>
        <p:grpSp>
          <p:nvGrpSpPr>
            <p:cNvPr id="22" name="Group 21"/>
            <p:cNvGrpSpPr/>
            <p:nvPr/>
          </p:nvGrpSpPr>
          <p:grpSpPr>
            <a:xfrm>
              <a:off x="7543800" y="3048000"/>
              <a:ext cx="838200" cy="838200"/>
              <a:chOff x="5791200" y="2667000"/>
              <a:chExt cx="838200" cy="838200"/>
            </a:xfrm>
          </p:grpSpPr>
          <p:sp>
            <p:nvSpPr>
              <p:cNvPr id="23" name="Oval 22"/>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2n</a:t>
                </a:r>
                <a:endParaRPr lang="en-US" sz="2400" dirty="0">
                  <a:latin typeface="+mj-lt"/>
                  <a:cs typeface="NikoshBAN" pitchFamily="2" charset="0"/>
                </a:endParaRPr>
              </a:p>
            </p:txBody>
          </p:sp>
        </p:grpSp>
        <p:cxnSp>
          <p:nvCxnSpPr>
            <p:cNvPr id="41" name="Straight Arrow Connector 40"/>
            <p:cNvCxnSpPr>
              <a:stCxn id="16" idx="6"/>
            </p:cNvCxnSpPr>
            <p:nvPr/>
          </p:nvCxnSpPr>
          <p:spPr>
            <a:xfrm flipV="1">
              <a:off x="6629400" y="2362200"/>
              <a:ext cx="685800" cy="7239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16" idx="6"/>
              <a:endCxn id="23" idx="2"/>
            </p:cNvCxnSpPr>
            <p:nvPr/>
          </p:nvCxnSpPr>
          <p:spPr>
            <a:xfrm>
              <a:off x="6629400" y="3086100"/>
              <a:ext cx="914400" cy="3810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53" name="Group 52"/>
          <p:cNvGrpSpPr/>
          <p:nvPr/>
        </p:nvGrpSpPr>
        <p:grpSpPr>
          <a:xfrm>
            <a:off x="4876800" y="3810000"/>
            <a:ext cx="2209800" cy="1676400"/>
            <a:chOff x="3657600" y="3886200"/>
            <a:chExt cx="2209800" cy="1676400"/>
          </a:xfrm>
        </p:grpSpPr>
        <p:sp>
          <p:nvSpPr>
            <p:cNvPr id="12" name="Oval 11"/>
            <p:cNvSpPr/>
            <p:nvPr/>
          </p:nvSpPr>
          <p:spPr>
            <a:xfrm>
              <a:off x="4953000" y="38862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657600" y="44196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5029200" y="47244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p:cNvCxnSpPr>
              <a:stCxn id="14" idx="6"/>
            </p:cNvCxnSpPr>
            <p:nvPr/>
          </p:nvCxnSpPr>
          <p:spPr>
            <a:xfrm flipV="1">
              <a:off x="4495800" y="4800600"/>
              <a:ext cx="609600" cy="38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grpSp>
        <p:nvGrpSpPr>
          <p:cNvPr id="76" name="Group 75"/>
          <p:cNvGrpSpPr/>
          <p:nvPr/>
        </p:nvGrpSpPr>
        <p:grpSpPr>
          <a:xfrm>
            <a:off x="457200" y="1219200"/>
            <a:ext cx="3886200" cy="3581400"/>
            <a:chOff x="457200" y="1219200"/>
            <a:chExt cx="3886200" cy="3581400"/>
          </a:xfrm>
        </p:grpSpPr>
        <p:grpSp>
          <p:nvGrpSpPr>
            <p:cNvPr id="25" name="Group 24"/>
            <p:cNvGrpSpPr/>
            <p:nvPr/>
          </p:nvGrpSpPr>
          <p:grpSpPr>
            <a:xfrm>
              <a:off x="457200" y="2057400"/>
              <a:ext cx="838200" cy="838200"/>
              <a:chOff x="5791200" y="2667000"/>
              <a:chExt cx="838200" cy="838200"/>
            </a:xfrm>
          </p:grpSpPr>
          <p:sp>
            <p:nvSpPr>
              <p:cNvPr id="26" name="Oval 25"/>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4n</a:t>
                </a:r>
                <a:endParaRPr lang="en-US" sz="2400" dirty="0">
                  <a:latin typeface="+mj-lt"/>
                  <a:cs typeface="NikoshBAN" pitchFamily="2" charset="0"/>
                </a:endParaRPr>
              </a:p>
            </p:txBody>
          </p:sp>
        </p:grpSp>
        <p:grpSp>
          <p:nvGrpSpPr>
            <p:cNvPr id="28" name="Group 27"/>
            <p:cNvGrpSpPr/>
            <p:nvPr/>
          </p:nvGrpSpPr>
          <p:grpSpPr>
            <a:xfrm>
              <a:off x="2133600" y="1371600"/>
              <a:ext cx="838200" cy="838200"/>
              <a:chOff x="5791200" y="2667000"/>
              <a:chExt cx="838200" cy="838200"/>
            </a:xfrm>
          </p:grpSpPr>
          <p:sp>
            <p:nvSpPr>
              <p:cNvPr id="29" name="Oval 28"/>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2n</a:t>
                </a:r>
                <a:endParaRPr lang="en-US" sz="2400" dirty="0">
                  <a:latin typeface="+mj-lt"/>
                  <a:cs typeface="NikoshBAN" pitchFamily="2" charset="0"/>
                </a:endParaRPr>
              </a:p>
            </p:txBody>
          </p:sp>
        </p:grpSp>
        <p:grpSp>
          <p:nvGrpSpPr>
            <p:cNvPr id="31" name="Group 30"/>
            <p:cNvGrpSpPr/>
            <p:nvPr/>
          </p:nvGrpSpPr>
          <p:grpSpPr>
            <a:xfrm>
              <a:off x="2057400" y="3048000"/>
              <a:ext cx="838200" cy="838200"/>
              <a:chOff x="5791200" y="2667000"/>
              <a:chExt cx="838200" cy="838200"/>
            </a:xfrm>
          </p:grpSpPr>
          <p:sp>
            <p:nvSpPr>
              <p:cNvPr id="32" name="Oval 31"/>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2n</a:t>
                </a:r>
                <a:endParaRPr lang="en-US" sz="2400" dirty="0">
                  <a:latin typeface="+mj-lt"/>
                  <a:cs typeface="NikoshBAN" pitchFamily="2" charset="0"/>
                </a:endParaRPr>
              </a:p>
            </p:txBody>
          </p:sp>
        </p:grpSp>
        <p:cxnSp>
          <p:nvCxnSpPr>
            <p:cNvPr id="36" name="Straight Arrow Connector 35"/>
            <p:cNvCxnSpPr>
              <a:stCxn id="26" idx="6"/>
            </p:cNvCxnSpPr>
            <p:nvPr/>
          </p:nvCxnSpPr>
          <p:spPr>
            <a:xfrm flipV="1">
              <a:off x="1295400" y="2057400"/>
              <a:ext cx="838200" cy="419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26" idx="6"/>
            </p:cNvCxnSpPr>
            <p:nvPr/>
          </p:nvCxnSpPr>
          <p:spPr>
            <a:xfrm>
              <a:off x="1295400" y="2476500"/>
              <a:ext cx="685800" cy="7239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a:xfrm>
              <a:off x="3505200" y="1219200"/>
              <a:ext cx="838200" cy="838200"/>
              <a:chOff x="5791200" y="2667000"/>
              <a:chExt cx="838200" cy="838200"/>
            </a:xfrm>
          </p:grpSpPr>
          <p:sp>
            <p:nvSpPr>
              <p:cNvPr id="48" name="Oval 47"/>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n</a:t>
                </a:r>
                <a:endParaRPr lang="en-US" sz="2400" dirty="0">
                  <a:latin typeface="+mj-lt"/>
                  <a:cs typeface="NikoshBAN" pitchFamily="2" charset="0"/>
                </a:endParaRPr>
              </a:p>
            </p:txBody>
          </p:sp>
        </p:grpSp>
        <p:grpSp>
          <p:nvGrpSpPr>
            <p:cNvPr id="50" name="Group 49"/>
            <p:cNvGrpSpPr/>
            <p:nvPr/>
          </p:nvGrpSpPr>
          <p:grpSpPr>
            <a:xfrm>
              <a:off x="3505200" y="3200400"/>
              <a:ext cx="838200" cy="838200"/>
              <a:chOff x="5791200" y="2667000"/>
              <a:chExt cx="838200" cy="838200"/>
            </a:xfrm>
          </p:grpSpPr>
          <p:sp>
            <p:nvSpPr>
              <p:cNvPr id="51" name="Oval 50"/>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Box 51"/>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n</a:t>
                </a:r>
                <a:endParaRPr lang="en-US" sz="2400" dirty="0">
                  <a:latin typeface="+mj-lt"/>
                  <a:cs typeface="NikoshBAN" pitchFamily="2" charset="0"/>
                </a:endParaRPr>
              </a:p>
            </p:txBody>
          </p:sp>
        </p:grpSp>
        <p:grpSp>
          <p:nvGrpSpPr>
            <p:cNvPr id="54" name="Group 53"/>
            <p:cNvGrpSpPr/>
            <p:nvPr/>
          </p:nvGrpSpPr>
          <p:grpSpPr>
            <a:xfrm>
              <a:off x="3200400" y="2209800"/>
              <a:ext cx="838200" cy="838200"/>
              <a:chOff x="5791200" y="2667000"/>
              <a:chExt cx="838200" cy="838200"/>
            </a:xfrm>
          </p:grpSpPr>
          <p:sp>
            <p:nvSpPr>
              <p:cNvPr id="55" name="Oval 54"/>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n</a:t>
                </a:r>
                <a:endParaRPr lang="en-US" sz="2400" dirty="0">
                  <a:latin typeface="+mj-lt"/>
                  <a:cs typeface="NikoshBAN" pitchFamily="2" charset="0"/>
                </a:endParaRPr>
              </a:p>
            </p:txBody>
          </p:sp>
        </p:grpSp>
        <p:grpSp>
          <p:nvGrpSpPr>
            <p:cNvPr id="57" name="Group 56"/>
            <p:cNvGrpSpPr/>
            <p:nvPr/>
          </p:nvGrpSpPr>
          <p:grpSpPr>
            <a:xfrm>
              <a:off x="2819400" y="3962400"/>
              <a:ext cx="838200" cy="838200"/>
              <a:chOff x="5791200" y="2667000"/>
              <a:chExt cx="838200" cy="838200"/>
            </a:xfrm>
          </p:grpSpPr>
          <p:sp>
            <p:nvSpPr>
              <p:cNvPr id="58" name="Oval 57"/>
              <p:cNvSpPr/>
              <p:nvPr/>
            </p:nvSpPr>
            <p:spPr>
              <a:xfrm>
                <a:off x="5791200" y="2667000"/>
                <a:ext cx="8382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867400" y="2895600"/>
                <a:ext cx="685800" cy="461665"/>
              </a:xfrm>
              <a:prstGeom prst="rect">
                <a:avLst/>
              </a:prstGeom>
              <a:noFill/>
            </p:spPr>
            <p:txBody>
              <a:bodyPr wrap="square" rtlCol="0">
                <a:spAutoFit/>
              </a:bodyPr>
              <a:lstStyle/>
              <a:p>
                <a:pPr algn="ctr"/>
                <a:r>
                  <a:rPr lang="en-US" sz="2400" dirty="0" smtClean="0">
                    <a:latin typeface="+mj-lt"/>
                    <a:cs typeface="NikoshBAN" pitchFamily="2" charset="0"/>
                  </a:rPr>
                  <a:t>n</a:t>
                </a:r>
                <a:endParaRPr lang="en-US" sz="2400" dirty="0">
                  <a:latin typeface="+mj-lt"/>
                  <a:cs typeface="NikoshBAN" pitchFamily="2" charset="0"/>
                </a:endParaRPr>
              </a:p>
            </p:txBody>
          </p:sp>
        </p:grpSp>
        <p:cxnSp>
          <p:nvCxnSpPr>
            <p:cNvPr id="64" name="Straight Arrow Connector 63"/>
            <p:cNvCxnSpPr>
              <a:stCxn id="29" idx="6"/>
            </p:cNvCxnSpPr>
            <p:nvPr/>
          </p:nvCxnSpPr>
          <p:spPr>
            <a:xfrm flipV="1">
              <a:off x="2971800" y="1676400"/>
              <a:ext cx="457200" cy="1143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29" idx="6"/>
            </p:cNvCxnSpPr>
            <p:nvPr/>
          </p:nvCxnSpPr>
          <p:spPr>
            <a:xfrm>
              <a:off x="2971800" y="1790700"/>
              <a:ext cx="304800" cy="4953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32" idx="6"/>
            </p:cNvCxnSpPr>
            <p:nvPr/>
          </p:nvCxnSpPr>
          <p:spPr>
            <a:xfrm>
              <a:off x="2895600" y="3467100"/>
              <a:ext cx="457200" cy="38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32" idx="6"/>
            </p:cNvCxnSpPr>
            <p:nvPr/>
          </p:nvCxnSpPr>
          <p:spPr>
            <a:xfrm>
              <a:off x="2895600" y="3467100"/>
              <a:ext cx="152400" cy="4191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
        <p:nvSpPr>
          <p:cNvPr id="77" name="TextBox 76"/>
          <p:cNvSpPr txBox="1"/>
          <p:nvPr/>
        </p:nvSpPr>
        <p:spPr>
          <a:xfrm>
            <a:off x="838200" y="3733800"/>
            <a:ext cx="990600" cy="769441"/>
          </a:xfrm>
          <a:prstGeom prst="rect">
            <a:avLst/>
          </a:prstGeom>
          <a:noFill/>
        </p:spPr>
        <p:txBody>
          <a:bodyPr wrap="square" rtlCol="0">
            <a:spAutoFit/>
          </a:bodyPr>
          <a:lstStyle/>
          <a:p>
            <a:pPr algn="ctr"/>
            <a:r>
              <a:rPr lang="bn-BD" sz="4400" dirty="0" smtClean="0">
                <a:solidFill>
                  <a:srgbClr val="FF0000"/>
                </a:solidFill>
                <a:latin typeface="NikoshBAN" pitchFamily="2" charset="0"/>
                <a:cs typeface="NikoshBAN" pitchFamily="2" charset="0"/>
              </a:rPr>
              <a:t>ক</a:t>
            </a:r>
            <a:endParaRPr lang="en-US" sz="4400" dirty="0">
              <a:solidFill>
                <a:srgbClr val="FF0000"/>
              </a:solidFill>
              <a:latin typeface="NikoshBAN" pitchFamily="2" charset="0"/>
              <a:cs typeface="NikoshBAN" pitchFamily="2" charset="0"/>
            </a:endParaRPr>
          </a:p>
        </p:txBody>
      </p:sp>
      <p:sp>
        <p:nvSpPr>
          <p:cNvPr id="78" name="TextBox 77"/>
          <p:cNvSpPr txBox="1"/>
          <p:nvPr/>
        </p:nvSpPr>
        <p:spPr>
          <a:xfrm>
            <a:off x="6629400" y="3048000"/>
            <a:ext cx="990600" cy="769441"/>
          </a:xfrm>
          <a:prstGeom prst="rect">
            <a:avLst/>
          </a:prstGeom>
          <a:noFill/>
        </p:spPr>
        <p:txBody>
          <a:bodyPr wrap="square" rtlCol="0">
            <a:spAutoFit/>
          </a:bodyPr>
          <a:lstStyle/>
          <a:p>
            <a:pPr algn="ctr"/>
            <a:r>
              <a:rPr lang="bn-BD" sz="4400" dirty="0" smtClean="0">
                <a:solidFill>
                  <a:srgbClr val="FF0000"/>
                </a:solidFill>
                <a:latin typeface="NikoshBAN" pitchFamily="2" charset="0"/>
                <a:cs typeface="NikoshBAN" pitchFamily="2" charset="0"/>
              </a:rPr>
              <a:t>খ</a:t>
            </a:r>
            <a:endParaRPr lang="en-US" sz="4400" dirty="0">
              <a:solidFill>
                <a:srgbClr val="FF0000"/>
              </a:solidFill>
              <a:latin typeface="NikoshBAN" pitchFamily="2" charset="0"/>
              <a:cs typeface="NikoshBAN" pitchFamily="2" charset="0"/>
            </a:endParaRPr>
          </a:p>
        </p:txBody>
      </p:sp>
      <p:sp>
        <p:nvSpPr>
          <p:cNvPr id="79" name="TextBox 78"/>
          <p:cNvSpPr txBox="1"/>
          <p:nvPr/>
        </p:nvSpPr>
        <p:spPr>
          <a:xfrm>
            <a:off x="5410200" y="5326559"/>
            <a:ext cx="990600" cy="769441"/>
          </a:xfrm>
          <a:prstGeom prst="rect">
            <a:avLst/>
          </a:prstGeom>
          <a:noFill/>
        </p:spPr>
        <p:txBody>
          <a:bodyPr wrap="square" rtlCol="0">
            <a:spAutoFit/>
          </a:bodyPr>
          <a:lstStyle/>
          <a:p>
            <a:pPr algn="ctr"/>
            <a:r>
              <a:rPr lang="bn-BD" sz="4400" dirty="0" smtClean="0">
                <a:solidFill>
                  <a:srgbClr val="FF0000"/>
                </a:solidFill>
                <a:latin typeface="NikoshBAN" pitchFamily="2" charset="0"/>
                <a:cs typeface="NikoshBAN" pitchFamily="2" charset="0"/>
              </a:rPr>
              <a:t>গ</a:t>
            </a:r>
            <a:endParaRPr lang="en-US" sz="4400" dirty="0">
              <a:solidFill>
                <a:srgbClr val="FF0000"/>
              </a:solidFill>
              <a:latin typeface="NikoshBAN" pitchFamily="2" charset="0"/>
              <a:cs typeface="NikoshBAN" pitchFamily="2" charset="0"/>
            </a:endParaRPr>
          </a:p>
        </p:txBody>
      </p:sp>
      <p:sp>
        <p:nvSpPr>
          <p:cNvPr id="80" name="TextBox 79"/>
          <p:cNvSpPr txBox="1"/>
          <p:nvPr/>
        </p:nvSpPr>
        <p:spPr>
          <a:xfrm>
            <a:off x="1371600" y="6019800"/>
            <a:ext cx="6477000" cy="584775"/>
          </a:xfrm>
          <a:prstGeom prst="rect">
            <a:avLst/>
          </a:prstGeom>
          <a:noFill/>
        </p:spPr>
        <p:txBody>
          <a:bodyPr wrap="square" rtlCol="0">
            <a:spAutoFit/>
          </a:bodyPr>
          <a:lstStyle/>
          <a:p>
            <a:pPr algn="ctr"/>
            <a:r>
              <a:rPr lang="bn-BD" sz="3200" dirty="0" smtClean="0">
                <a:latin typeface="NikoshBAN" pitchFamily="2" charset="0"/>
                <a:cs typeface="NikoshBAN" pitchFamily="2" charset="0"/>
              </a:rPr>
              <a:t>চিত্র তিনটির তুলনামূলক ব্যাখ্যা কর ।</a:t>
            </a:r>
            <a:endParaRPr lang="en-US" sz="3200" dirty="0">
              <a:latin typeface="NikoshBAN" pitchFamily="2" charset="0"/>
              <a:cs typeface="NikoshBAN" pitchFamily="2" charset="0"/>
            </a:endParaRPr>
          </a:p>
        </p:txBody>
      </p:sp>
      <p:sp>
        <p:nvSpPr>
          <p:cNvPr id="60" name="TextBox 59"/>
          <p:cNvSpPr txBox="1"/>
          <p:nvPr/>
        </p:nvSpPr>
        <p:spPr>
          <a:xfrm>
            <a:off x="6858000" y="457200"/>
            <a:ext cx="2057400" cy="523220"/>
          </a:xfrm>
          <a:prstGeom prst="rect">
            <a:avLst/>
          </a:prstGeom>
          <a:noFill/>
        </p:spPr>
        <p:txBody>
          <a:bodyPr wrap="square" rtlCol="0">
            <a:spAutoFit/>
          </a:bodyPr>
          <a:lstStyle/>
          <a:p>
            <a:r>
              <a:rPr lang="bn-BD" sz="2800" dirty="0" smtClean="0">
                <a:latin typeface="NikoshBAN" pitchFamily="2" charset="0"/>
                <a:cs typeface="NikoshBAN" pitchFamily="2" charset="0"/>
              </a:rPr>
              <a:t>সময়ঃ ১০ মিনিট</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1000" fill="hold"/>
                                        <p:tgtEl>
                                          <p:spTgt spid="80"/>
                                        </p:tgtEl>
                                        <p:attrNameLst>
                                          <p:attrName>ppt_x</p:attrName>
                                        </p:attrNameLst>
                                      </p:cBhvr>
                                      <p:tavLst>
                                        <p:tav tm="0">
                                          <p:val>
                                            <p:strVal val="#ppt_x-.2"/>
                                          </p:val>
                                        </p:tav>
                                        <p:tav tm="100000">
                                          <p:val>
                                            <p:strVal val="#ppt_x"/>
                                          </p:val>
                                        </p:tav>
                                      </p:tavLst>
                                    </p:anim>
                                    <p:anim calcmode="lin" valueType="num">
                                      <p:cBhvr>
                                        <p:cTn id="8" dur="1000" fill="hold"/>
                                        <p:tgtEl>
                                          <p:spTgt spid="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609600"/>
            <a:ext cx="4267200" cy="830997"/>
          </a:xfrm>
          <a:prstGeom prst="rect">
            <a:avLst/>
          </a:prstGeom>
          <a:noFill/>
          <a:ln w="57150">
            <a:noFill/>
          </a:ln>
        </p:spPr>
        <p:txBody>
          <a:bodyPr wrap="square" rtlCol="0">
            <a:spAutoFit/>
          </a:bodyPr>
          <a:lstStyle/>
          <a:p>
            <a:pPr algn="ctr"/>
            <a:r>
              <a:rPr lang="bn-BD" sz="4800" dirty="0" smtClean="0">
                <a:latin typeface="NikoshBAN" pitchFamily="2" charset="0"/>
                <a:cs typeface="NikoshBAN" pitchFamily="2" charset="0"/>
              </a:rPr>
              <a:t>মূল্যায়ন</a:t>
            </a:r>
            <a:endParaRPr lang="en-US" sz="4800" dirty="0">
              <a:latin typeface="NikoshBAN" pitchFamily="2" charset="0"/>
              <a:cs typeface="NikoshBAN" pitchFamily="2" charset="0"/>
            </a:endParaRPr>
          </a:p>
        </p:txBody>
      </p:sp>
      <p:sp>
        <p:nvSpPr>
          <p:cNvPr id="3" name="TextBox 2"/>
          <p:cNvSpPr txBox="1"/>
          <p:nvPr/>
        </p:nvSpPr>
        <p:spPr>
          <a:xfrm>
            <a:off x="533400" y="2057400"/>
            <a:ext cx="6248400" cy="523220"/>
          </a:xfrm>
          <a:prstGeom prst="rect">
            <a:avLst/>
          </a:prstGeom>
          <a:noFill/>
          <a:ln w="57150">
            <a:noFill/>
          </a:ln>
        </p:spPr>
        <p:txBody>
          <a:bodyPr wrap="square" rtlCol="0">
            <a:spAutoFit/>
          </a:bodyPr>
          <a:lstStyle/>
          <a:p>
            <a:r>
              <a:rPr lang="bn-BD" sz="2800" dirty="0" smtClean="0">
                <a:latin typeface="NikoshBAN" pitchFamily="2" charset="0"/>
                <a:cs typeface="NikoshBAN" pitchFamily="2" charset="0"/>
              </a:rPr>
              <a:t>১। কোষ বিভাজনের সংজ্ঞা দাও।</a:t>
            </a:r>
            <a:endParaRPr lang="en-US" sz="2800" dirty="0">
              <a:latin typeface="NikoshBAN" pitchFamily="2" charset="0"/>
              <a:cs typeface="NikoshBAN" pitchFamily="2" charset="0"/>
            </a:endParaRPr>
          </a:p>
        </p:txBody>
      </p:sp>
      <p:sp>
        <p:nvSpPr>
          <p:cNvPr id="5" name="TextBox 4"/>
          <p:cNvSpPr txBox="1"/>
          <p:nvPr/>
        </p:nvSpPr>
        <p:spPr>
          <a:xfrm>
            <a:off x="457200" y="2895600"/>
            <a:ext cx="7543800" cy="523220"/>
          </a:xfrm>
          <a:prstGeom prst="rect">
            <a:avLst/>
          </a:prstGeom>
          <a:noFill/>
          <a:ln w="38100">
            <a:noFill/>
          </a:ln>
        </p:spPr>
        <p:txBody>
          <a:bodyPr wrap="square" rtlCol="0">
            <a:spAutoFit/>
          </a:bodyPr>
          <a:lstStyle/>
          <a:p>
            <a:r>
              <a:rPr lang="bn-BD" sz="2800" dirty="0" smtClean="0">
                <a:latin typeface="NikoshBAN" pitchFamily="2" charset="0"/>
                <a:cs typeface="NikoshBAN" pitchFamily="2" charset="0"/>
              </a:rPr>
              <a:t>২। মাইটোসিস ও মিয়োসিস কোষ বিভাজনের মধ্যে ১টি পার্থক্য বল।</a:t>
            </a:r>
            <a:endParaRPr lang="en-US" sz="2800" dirty="0">
              <a:latin typeface="NikoshBAN" pitchFamily="2" charset="0"/>
              <a:cs typeface="NikoshBAN" pitchFamily="2" charset="0"/>
            </a:endParaRPr>
          </a:p>
        </p:txBody>
      </p:sp>
      <p:sp>
        <p:nvSpPr>
          <p:cNvPr id="6" name="TextBox 5"/>
          <p:cNvSpPr txBox="1"/>
          <p:nvPr/>
        </p:nvSpPr>
        <p:spPr>
          <a:xfrm>
            <a:off x="457200" y="3657600"/>
            <a:ext cx="7315200" cy="523220"/>
          </a:xfrm>
          <a:prstGeom prst="rect">
            <a:avLst/>
          </a:prstGeom>
          <a:noFill/>
        </p:spPr>
        <p:txBody>
          <a:bodyPr wrap="square" rtlCol="0">
            <a:spAutoFit/>
          </a:bodyPr>
          <a:lstStyle/>
          <a:p>
            <a:r>
              <a:rPr lang="bn-BD" sz="2800" dirty="0" smtClean="0">
                <a:latin typeface="NikoshBAN" pitchFamily="2" charset="0"/>
                <a:cs typeface="NikoshBAN" pitchFamily="2" charset="0"/>
              </a:rPr>
              <a:t>৩। মাইটোসিস বিভাজনকে সমীকরণিক বিভাজন বলে কেন?</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ppt_x</p:attrName>
                                        </p:attrNameLst>
                                      </p:cBhvr>
                                      <p:tavLst>
                                        <p:tav tm="0">
                                          <p:val>
                                            <p:strVal val="#ppt_x-.2"/>
                                          </p:val>
                                        </p:tav>
                                        <p:tav tm="100000">
                                          <p:val>
                                            <p:strVal val="#ppt_x"/>
                                          </p:val>
                                        </p:tav>
                                      </p:tavLst>
                                    </p:anim>
                                    <p:anim calcmode="lin" valueType="num">
                                      <p:cBhvr>
                                        <p:cTn id="15"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ppt_x</p:attrName>
                                        </p:attrNameLst>
                                      </p:cBhvr>
                                      <p:tavLst>
                                        <p:tav tm="0">
                                          <p:val>
                                            <p:strVal val="#ppt_x-.2"/>
                                          </p:val>
                                        </p:tav>
                                        <p:tav tm="100000">
                                          <p:val>
                                            <p:strVal val="#ppt_x"/>
                                          </p:val>
                                        </p:tav>
                                      </p:tavLst>
                                    </p:anim>
                                    <p:anim calcmode="lin" valueType="num">
                                      <p:cBhvr>
                                        <p:cTn id="22"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57400" y="381000"/>
            <a:ext cx="6019800" cy="830997"/>
          </a:xfrm>
          <a:prstGeom prst="rect">
            <a:avLst/>
          </a:prstGeom>
          <a:solidFill>
            <a:schemeClr val="tx1"/>
          </a:solidFill>
          <a:ln w="76200">
            <a:noFill/>
          </a:ln>
          <a:effectLst>
            <a:glow rad="63500">
              <a:schemeClr val="accent3">
                <a:satMod val="175000"/>
                <a:alpha val="40000"/>
              </a:schemeClr>
            </a:glow>
          </a:effectLst>
          <a:scene3d>
            <a:camera prst="orthographicFront">
              <a:rot lat="0" lon="0" rev="0"/>
            </a:camera>
            <a:lightRig rig="chilly" dir="t">
              <a:rot lat="0" lon="0" rev="18480000"/>
            </a:lightRig>
          </a:scene3d>
          <a:sp3d prstMaterial="clear">
            <a:bevelT h="63500"/>
          </a:sp3d>
        </p:spPr>
        <p:txBody>
          <a:bodyPr wrap="square" rtlCol="0">
            <a:spAutoFit/>
          </a:bodyPr>
          <a:lstStyle/>
          <a:p>
            <a:pPr algn="ctr"/>
            <a:r>
              <a:rPr lang="bn-BD" sz="4800" dirty="0" smtClean="0">
                <a:latin typeface="NikoshBAN" pitchFamily="2" charset="0"/>
                <a:cs typeface="NikoshBAN" pitchFamily="2" charset="0"/>
              </a:rPr>
              <a:t>বাড়ির কাজ</a:t>
            </a:r>
            <a:endParaRPr lang="en-US" sz="4800" dirty="0">
              <a:latin typeface="NikoshBAN" pitchFamily="2" charset="0"/>
              <a:cs typeface="NikoshBAN" pitchFamily="2" charset="0"/>
            </a:endParaRPr>
          </a:p>
        </p:txBody>
      </p:sp>
      <p:sp>
        <p:nvSpPr>
          <p:cNvPr id="3" name="TextBox 2"/>
          <p:cNvSpPr txBox="1"/>
          <p:nvPr/>
        </p:nvSpPr>
        <p:spPr>
          <a:xfrm>
            <a:off x="228600" y="2286000"/>
            <a:ext cx="8458200" cy="646331"/>
          </a:xfrm>
          <a:prstGeom prst="rect">
            <a:avLst/>
          </a:prstGeom>
          <a:noFill/>
          <a:ln w="38100">
            <a:noFill/>
          </a:ln>
        </p:spPr>
        <p:txBody>
          <a:bodyPr wrap="square" rtlCol="0">
            <a:spAutoFit/>
          </a:bodyPr>
          <a:lstStyle/>
          <a:p>
            <a:pPr algn="ctr"/>
            <a:r>
              <a:rPr lang="bn-BD" sz="3600" dirty="0" smtClean="0">
                <a:latin typeface="NikoshBAN" pitchFamily="2" charset="0"/>
                <a:cs typeface="NikoshBAN" pitchFamily="2" charset="0"/>
              </a:rPr>
              <a:t>জীবের দৈহিক বৃদ্ধিতে কোষ বিভাজনের ভুমিকা বর্ণনা কর। </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28600"/>
            <a:ext cx="6400800" cy="120032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8100000" scaled="1"/>
            <a:tileRect/>
          </a:gradFill>
          <a:ln w="57150">
            <a:solidFill>
              <a:srgbClr val="FFFF00"/>
            </a:solidFill>
          </a:ln>
        </p:spPr>
        <p:txBody>
          <a:bodyPr wrap="square" rtlCol="0">
            <a:spAutoFit/>
          </a:bodyPr>
          <a:lstStyle/>
          <a:p>
            <a:pPr algn="ctr"/>
            <a:r>
              <a:rPr lang="bn-BD" sz="7200" dirty="0" smtClean="0">
                <a:latin typeface="NikoshBAN" pitchFamily="2" charset="0"/>
                <a:cs typeface="NikoshBAN" pitchFamily="2" charset="0"/>
              </a:rPr>
              <a:t>ধন্যবাদ</a:t>
            </a:r>
            <a:endParaRPr lang="en-US" sz="7200" dirty="0">
              <a:latin typeface="NikoshBAN" pitchFamily="2" charset="0"/>
              <a:cs typeface="NikoshBAN" pitchFamily="2" charset="0"/>
            </a:endParaRPr>
          </a:p>
        </p:txBody>
      </p:sp>
      <p:pic>
        <p:nvPicPr>
          <p:cNvPr id="5" name="Picture 4" descr="603645_612943868730535_681793742_n.jpg"/>
          <p:cNvPicPr>
            <a:picLocks noChangeAspect="1"/>
          </p:cNvPicPr>
          <p:nvPr/>
        </p:nvPicPr>
        <p:blipFill>
          <a:blip r:embed="rId2"/>
          <a:stretch>
            <a:fillRect/>
          </a:stretch>
        </p:blipFill>
        <p:spPr>
          <a:xfrm>
            <a:off x="228600" y="1600200"/>
            <a:ext cx="8610600" cy="464491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228600" y="954881"/>
            <a:ext cx="8534399" cy="5369719"/>
            <a:chOff x="228600" y="954881"/>
            <a:chExt cx="8534399" cy="5369719"/>
          </a:xfrm>
        </p:grpSpPr>
        <p:sp>
          <p:nvSpPr>
            <p:cNvPr id="16" name="Rounded Rectangle 15"/>
            <p:cNvSpPr/>
            <p:nvPr/>
          </p:nvSpPr>
          <p:spPr>
            <a:xfrm>
              <a:off x="228600" y="3048000"/>
              <a:ext cx="4114801" cy="32766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err="1" smtClean="0">
                  <a:solidFill>
                    <a:schemeClr val="tx1"/>
                  </a:solidFill>
                  <a:latin typeface="NikoshBAN" pitchFamily="2" charset="0"/>
                  <a:cs typeface="NikoshBAN" pitchFamily="2" charset="0"/>
                </a:rPr>
                <a:t>মোঃহাফিজুর</a:t>
              </a:r>
              <a:r>
                <a:rPr lang="en-US" sz="3200" dirty="0" smtClean="0">
                  <a:solidFill>
                    <a:schemeClr val="tx1"/>
                  </a:solidFill>
                  <a:latin typeface="NikoshBAN" pitchFamily="2" charset="0"/>
                  <a:cs typeface="NikoshBAN" pitchFamily="2" charset="0"/>
                </a:rPr>
                <a:t> </a:t>
              </a:r>
              <a:r>
                <a:rPr lang="en-US" sz="3200" dirty="0" err="1" smtClean="0">
                  <a:solidFill>
                    <a:schemeClr val="tx1"/>
                  </a:solidFill>
                  <a:latin typeface="NikoshBAN" pitchFamily="2" charset="0"/>
                  <a:cs typeface="NikoshBAN" pitchFamily="2" charset="0"/>
                </a:rPr>
                <a:t>রহমান</a:t>
              </a:r>
              <a:r>
                <a:rPr lang="en-US" sz="32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সহকা</a:t>
              </a:r>
              <a:r>
                <a:rPr lang="bn-BD" sz="2000" dirty="0" smtClean="0">
                  <a:solidFill>
                    <a:schemeClr val="tx1"/>
                  </a:solidFill>
                  <a:latin typeface="NikoshBAN" pitchFamily="2" charset="0"/>
                  <a:cs typeface="NikoshBAN" pitchFamily="2" charset="0"/>
                </a:rPr>
                <a:t>রী</a:t>
              </a:r>
              <a:r>
                <a:rPr lang="en-US" sz="2000" dirty="0" smtClean="0">
                  <a:solidFill>
                    <a:schemeClr val="tx1"/>
                  </a:solidFill>
                  <a:latin typeface="NikoshBAN" pitchFamily="2" charset="0"/>
                  <a:cs typeface="NikoshBAN" pitchFamily="2" charset="0"/>
                </a:rPr>
                <a:t> </a:t>
              </a:r>
              <a:r>
                <a:rPr lang="en-US" sz="2000" dirty="0" err="1" smtClean="0">
                  <a:solidFill>
                    <a:schemeClr val="tx1"/>
                  </a:solidFill>
                  <a:latin typeface="NikoshBAN" pitchFamily="2" charset="0"/>
                  <a:cs typeface="NikoshBAN" pitchFamily="2" charset="0"/>
                </a:rPr>
                <a:t>শিক্ষক</a:t>
              </a:r>
              <a:endParaRPr lang="en-US" sz="2000" dirty="0" smtClean="0">
                <a:solidFill>
                  <a:schemeClr val="tx1"/>
                </a:solidFill>
                <a:latin typeface="NikoshBAN" pitchFamily="2" charset="0"/>
                <a:cs typeface="NikoshBAN" pitchFamily="2" charset="0"/>
              </a:endParaRPr>
            </a:p>
            <a:p>
              <a:pPr algn="ctr"/>
              <a:r>
                <a:rPr lang="en-US" sz="2400" dirty="0" err="1" smtClean="0">
                  <a:solidFill>
                    <a:schemeClr val="tx1"/>
                  </a:solidFill>
                  <a:latin typeface="NikoshBAN" pitchFamily="2" charset="0"/>
                  <a:cs typeface="NikoshBAN" pitchFamily="2" charset="0"/>
                </a:rPr>
                <a:t>সানঘাট</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চান্দামারি</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মাধ্যমিক</a:t>
              </a:r>
              <a:r>
                <a:rPr lang="en-US" sz="2400" dirty="0" smtClean="0">
                  <a:solidFill>
                    <a:schemeClr val="tx1"/>
                  </a:solidFill>
                  <a:latin typeface="NikoshBAN" pitchFamily="2" charset="0"/>
                  <a:cs typeface="NikoshBAN" pitchFamily="2" charset="0"/>
                </a:rPr>
                <a:t> </a:t>
              </a:r>
              <a:r>
                <a:rPr lang="en-US" sz="2400" dirty="0" err="1" smtClean="0">
                  <a:solidFill>
                    <a:schemeClr val="tx1"/>
                  </a:solidFill>
                  <a:latin typeface="NikoshBAN" pitchFamily="2" charset="0"/>
                  <a:cs typeface="NikoshBAN" pitchFamily="2" charset="0"/>
                </a:rPr>
                <a:t>বিদ্যালয়</a:t>
              </a:r>
              <a:endParaRPr lang="bn-BD" sz="2400" dirty="0" smtClean="0">
                <a:solidFill>
                  <a:schemeClr val="tx1"/>
                </a:solidFill>
                <a:latin typeface="NikoshBAN" pitchFamily="2" charset="0"/>
                <a:cs typeface="NikoshBAN" pitchFamily="2" charset="0"/>
              </a:endParaRPr>
            </a:p>
          </p:txBody>
        </p:sp>
        <p:sp>
          <p:nvSpPr>
            <p:cNvPr id="19" name="Rounded Rectangle 18"/>
            <p:cNvSpPr/>
            <p:nvPr/>
          </p:nvSpPr>
          <p:spPr>
            <a:xfrm>
              <a:off x="4648200" y="3124200"/>
              <a:ext cx="4114799" cy="3200400"/>
            </a:xfrm>
            <a:prstGeom prst="round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smtClean="0">
                  <a:solidFill>
                    <a:schemeClr val="tx1"/>
                  </a:solidFill>
                  <a:latin typeface="NikoshBAN" pitchFamily="2" charset="0"/>
                  <a:cs typeface="NikoshBAN" pitchFamily="2" charset="0"/>
                </a:rPr>
                <a:t>শ্রেণিঃ অষ্টম</a:t>
              </a:r>
            </a:p>
            <a:p>
              <a:pPr algn="ctr"/>
              <a:r>
                <a:rPr lang="bn-BD" sz="2800" dirty="0" smtClean="0">
                  <a:solidFill>
                    <a:schemeClr val="tx1"/>
                  </a:solidFill>
                  <a:latin typeface="NikoshBAN" pitchFamily="2" charset="0"/>
                  <a:cs typeface="NikoshBAN" pitchFamily="2" charset="0"/>
                </a:rPr>
                <a:t>বিষয়ঃ বিজ্ঞান</a:t>
              </a:r>
            </a:p>
            <a:p>
              <a:pPr algn="ctr"/>
              <a:r>
                <a:rPr lang="bn-BD" sz="2800" dirty="0" smtClean="0">
                  <a:solidFill>
                    <a:schemeClr val="tx1"/>
                  </a:solidFill>
                  <a:latin typeface="NikoshBAN" pitchFamily="2" charset="0"/>
                  <a:cs typeface="NikoshBAN" pitchFamily="2" charset="0"/>
                </a:rPr>
                <a:t>অধ্যায়ঃ দ্বিতীয়</a:t>
              </a:r>
            </a:p>
          </p:txBody>
        </p:sp>
        <p:sp>
          <p:nvSpPr>
            <p:cNvPr id="18" name="Rectangle 17"/>
            <p:cNvSpPr/>
            <p:nvPr/>
          </p:nvSpPr>
          <p:spPr>
            <a:xfrm>
              <a:off x="3014133" y="954881"/>
              <a:ext cx="2844800" cy="6905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600" dirty="0" smtClean="0">
                  <a:solidFill>
                    <a:schemeClr val="tx1"/>
                  </a:solidFill>
                  <a:latin typeface="NikoshBAN" pitchFamily="2" charset="0"/>
                  <a:cs typeface="NikoshBAN" pitchFamily="2" charset="0"/>
                </a:rPr>
                <a:t> পরিচিতি</a:t>
              </a:r>
              <a:endParaRPr lang="en-US" sz="3600" dirty="0">
                <a:solidFill>
                  <a:schemeClr val="tx1"/>
                </a:solidFill>
                <a:latin typeface="NikoshBAN" pitchFamily="2" charset="0"/>
                <a:cs typeface="NikoshBAN" pitchFamily="2" charset="0"/>
              </a:endParaRPr>
            </a:p>
          </p:txBody>
        </p:sp>
        <p:cxnSp>
          <p:nvCxnSpPr>
            <p:cNvPr id="23" name="Straight Connector 22"/>
            <p:cNvCxnSpPr/>
            <p:nvPr/>
          </p:nvCxnSpPr>
          <p:spPr>
            <a:xfrm rot="5400000">
              <a:off x="2942872" y="4609394"/>
              <a:ext cx="3124200" cy="1412"/>
            </a:xfrm>
            <a:prstGeom prst="line">
              <a:avLst/>
            </a:prstGeom>
            <a:ln w="57150"/>
          </p:spPr>
          <p:style>
            <a:lnRef idx="1">
              <a:schemeClr val="accent1"/>
            </a:lnRef>
            <a:fillRef idx="0">
              <a:schemeClr val="accent1"/>
            </a:fillRef>
            <a:effectRef idx="0">
              <a:schemeClr val="accent1"/>
            </a:effectRef>
            <a:fontRef idx="minor">
              <a:schemeClr val="tx1"/>
            </a:fontRef>
          </p:style>
        </p:cxnSp>
      </p:grpSp>
      <p:pic>
        <p:nvPicPr>
          <p:cNvPr id="10" name="Picture 9" descr="Untitled1.png"/>
          <p:cNvPicPr>
            <a:picLocks noChangeAspect="1"/>
          </p:cNvPicPr>
          <p:nvPr/>
        </p:nvPicPr>
        <p:blipFill>
          <a:blip r:embed="rId3"/>
          <a:srcRect l="36389" t="18831" r="34722" b="12902"/>
          <a:stretch>
            <a:fillRect/>
          </a:stretch>
        </p:blipFill>
        <p:spPr>
          <a:xfrm>
            <a:off x="6400800" y="533400"/>
            <a:ext cx="1981200" cy="2209800"/>
          </a:xfrm>
          <a:prstGeom prst="rect">
            <a:avLst/>
          </a:prstGeom>
          <a:ln w="19050">
            <a:solidFill>
              <a:schemeClr val="tx1"/>
            </a:solidFill>
          </a:ln>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09576" y="0"/>
            <a:ext cx="2724150" cy="36322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228600"/>
            <a:ext cx="65024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ছবি ও ভিডিওটিতে কি দেখতে পেলে? </a:t>
            </a:r>
            <a:endParaRPr lang="en-US" sz="2800" dirty="0">
              <a:latin typeface="NikoshBAN" pitchFamily="2" charset="0"/>
              <a:cs typeface="NikoshBAN" pitchFamily="2" charset="0"/>
            </a:endParaRPr>
          </a:p>
        </p:txBody>
      </p:sp>
      <p:sp>
        <p:nvSpPr>
          <p:cNvPr id="5" name="TextBox 4"/>
          <p:cNvSpPr txBox="1"/>
          <p:nvPr/>
        </p:nvSpPr>
        <p:spPr>
          <a:xfrm>
            <a:off x="6858000" y="4522679"/>
            <a:ext cx="1600200" cy="523220"/>
          </a:xfrm>
          <a:prstGeom prst="rect">
            <a:avLst/>
          </a:prstGeom>
          <a:noFill/>
        </p:spPr>
        <p:txBody>
          <a:bodyPr wrap="square" rtlCol="0">
            <a:spAutoFit/>
          </a:bodyPr>
          <a:lstStyle/>
          <a:p>
            <a:pPr algn="ctr"/>
            <a:r>
              <a:rPr lang="bn-BD" sz="2800" dirty="0" smtClean="0">
                <a:latin typeface="NikoshBAN" pitchFamily="2" charset="0"/>
                <a:cs typeface="NikoshBAN" pitchFamily="2" charset="0"/>
              </a:rPr>
              <a:t>ভিডিও</a:t>
            </a:r>
            <a:endParaRPr lang="en-US" sz="2800" dirty="0">
              <a:latin typeface="NikoshBAN" pitchFamily="2" charset="0"/>
              <a:cs typeface="NikoshBAN"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175" y="3814107"/>
            <a:ext cx="6038850" cy="304389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ppt_x</p:attrName>
                                        </p:attrNameLst>
                                      </p:cBhvr>
                                      <p:tavLst>
                                        <p:tav tm="0">
                                          <p:val>
                                            <p:strVal val="#ppt_x-.2"/>
                                          </p:val>
                                        </p:tav>
                                        <p:tav tm="100000">
                                          <p:val>
                                            <p:strVal val="#ppt_x"/>
                                          </p:val>
                                        </p:tav>
                                      </p:tavLst>
                                    </p:anim>
                                    <p:anim calcmode="lin" valueType="num">
                                      <p:cBhvr>
                                        <p:cTn id="8"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609600"/>
            <a:ext cx="5105400" cy="1015663"/>
          </a:xfrm>
          <a:prstGeom prst="rect">
            <a:avLst/>
          </a:prstGeom>
          <a:blipFill>
            <a:blip r:embed="rId3"/>
            <a:tile tx="0" ty="0" sx="100000" sy="100000" flip="none" algn="tl"/>
          </a:blipFill>
          <a:ln w="76200" cmpd="tri">
            <a:solidFill>
              <a:srgbClr val="00B050"/>
            </a:solidFill>
          </a:ln>
          <a:effectLst>
            <a:glow rad="228600">
              <a:schemeClr val="accent5">
                <a:satMod val="175000"/>
                <a:alpha val="40000"/>
              </a:schemeClr>
            </a:glow>
            <a:outerShdw blurRad="50800" dist="38100" dir="10800000" algn="r" rotWithShape="0">
              <a:prstClr val="black">
                <a:alpha val="40000"/>
              </a:prstClr>
            </a:outerShdw>
          </a:effectLst>
          <a:scene3d>
            <a:camera prst="orthographicFront">
              <a:rot lat="0" lon="0" rev="0"/>
            </a:camera>
            <a:lightRig rig="chilly" dir="t">
              <a:rot lat="0" lon="0" rev="18480000"/>
            </a:lightRig>
          </a:scene3d>
          <a:sp3d prstMaterial="clear">
            <a:bevelT h="63500" prst="slope"/>
          </a:sp3d>
        </p:spPr>
        <p:txBody>
          <a:bodyPr wrap="square" rtlCol="0">
            <a:spAutoFit/>
          </a:bodyPr>
          <a:lstStyle/>
          <a:p>
            <a:pPr algn="ctr"/>
            <a:r>
              <a:rPr lang="bn-BD" sz="6000" dirty="0" smtClean="0">
                <a:latin typeface="NikoshBAN" pitchFamily="2" charset="0"/>
                <a:cs typeface="NikoshBAN" pitchFamily="2" charset="0"/>
              </a:rPr>
              <a:t>কোষ বিভাজন</a:t>
            </a:r>
            <a:endParaRPr lang="en-US" sz="6000" dirty="0">
              <a:latin typeface="NikoshBAN" pitchFamily="2" charset="0"/>
              <a:cs typeface="NikoshBAN" pitchFamily="2" charset="0"/>
            </a:endParaRPr>
          </a:p>
        </p:txBody>
      </p:sp>
      <p:pic>
        <p:nvPicPr>
          <p:cNvPr id="4" name="Picture 3" descr="70.jpg"/>
          <p:cNvPicPr>
            <a:picLocks noChangeAspect="1"/>
          </p:cNvPicPr>
          <p:nvPr/>
        </p:nvPicPr>
        <p:blipFill>
          <a:blip r:embed="rId4"/>
          <a:stretch>
            <a:fillRect/>
          </a:stretch>
        </p:blipFill>
        <p:spPr>
          <a:xfrm>
            <a:off x="1447800" y="2057400"/>
            <a:ext cx="6629400" cy="4350544"/>
          </a:xfrm>
          <a:prstGeom prst="rect">
            <a:avLst/>
          </a:prstGeom>
          <a:blipFill>
            <a:blip r:embed="rId3"/>
            <a:tile tx="0" ty="0" sx="100000" sy="100000" flip="none" algn="tl"/>
          </a:blipFill>
          <a:effectLst>
            <a:glow rad="228600">
              <a:schemeClr val="accent5">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28800" y="228600"/>
            <a:ext cx="4038600" cy="769441"/>
          </a:xfrm>
          <a:prstGeom prst="rect">
            <a:avLst/>
          </a:prstGeom>
          <a:blipFill>
            <a:blip r:embed="rId3"/>
            <a:tile tx="0" ty="0" sx="100000" sy="100000" flip="none" algn="tl"/>
          </a:blipFill>
        </p:spPr>
        <p:txBody>
          <a:bodyPr wrap="square" rtlCol="0">
            <a:spAutoFit/>
          </a:bodyPr>
          <a:lstStyle/>
          <a:p>
            <a:pPr algn="ctr"/>
            <a:r>
              <a:rPr lang="bn-BD" sz="4400" dirty="0" smtClean="0">
                <a:latin typeface="NikoshBAN" pitchFamily="2" charset="0"/>
                <a:cs typeface="NikoshBAN" pitchFamily="2" charset="0"/>
              </a:rPr>
              <a:t>শিখনফল</a:t>
            </a:r>
            <a:endParaRPr lang="en-US" sz="4400" dirty="0">
              <a:latin typeface="NikoshBAN" pitchFamily="2" charset="0"/>
              <a:cs typeface="NikoshBAN" pitchFamily="2" charset="0"/>
            </a:endParaRPr>
          </a:p>
        </p:txBody>
      </p:sp>
      <p:sp>
        <p:nvSpPr>
          <p:cNvPr id="10" name="TextBox 9"/>
          <p:cNvSpPr txBox="1"/>
          <p:nvPr/>
        </p:nvSpPr>
        <p:spPr>
          <a:xfrm>
            <a:off x="304800" y="1752600"/>
            <a:ext cx="8382000" cy="3539430"/>
          </a:xfrm>
          <a:prstGeom prst="rect">
            <a:avLst/>
          </a:prstGeom>
          <a:solidFill>
            <a:schemeClr val="accent5">
              <a:lumMod val="20000"/>
              <a:lumOff val="80000"/>
            </a:schemeClr>
          </a:solidFill>
        </p:spPr>
        <p:txBody>
          <a:bodyPr wrap="square" rtlCol="0">
            <a:spAutoFit/>
          </a:bodyPr>
          <a:lstStyle/>
          <a:p>
            <a:r>
              <a:rPr lang="bn-BD" sz="3200" dirty="0" smtClean="0">
                <a:latin typeface="NikoshBAN" pitchFamily="2" charset="0"/>
                <a:cs typeface="NikoshBAN" pitchFamily="2" charset="0"/>
              </a:rPr>
              <a:t>এই পাঠ শেষে শিক্ষার্থীরা-</a:t>
            </a:r>
            <a:endParaRPr lang="en-US" sz="3200" dirty="0" smtClean="0">
              <a:latin typeface="NikoshBAN" pitchFamily="2" charset="0"/>
              <a:cs typeface="NikoshBAN" pitchFamily="2" charset="0"/>
            </a:endParaRPr>
          </a:p>
          <a:p>
            <a:r>
              <a:rPr lang="bn-BD" sz="3200" dirty="0" smtClean="0">
                <a:latin typeface="NikoshBAN" pitchFamily="2" charset="0"/>
                <a:cs typeface="NikoshBAN" pitchFamily="2" charset="0"/>
              </a:rPr>
              <a:t>১। কোষ বিভাজন কি তা বলতে পারবে।</a:t>
            </a:r>
          </a:p>
          <a:p>
            <a:r>
              <a:rPr lang="bn-BD" sz="3200" dirty="0" smtClean="0">
                <a:latin typeface="NikoshBAN" pitchFamily="2" charset="0"/>
                <a:cs typeface="NikoshBAN" pitchFamily="2" charset="0"/>
              </a:rPr>
              <a:t>২। কোষ বিভাজনের প্রকারভেদ বলতে পারবে।</a:t>
            </a:r>
          </a:p>
          <a:p>
            <a:r>
              <a:rPr lang="bn-BD" sz="3200" dirty="0" smtClean="0">
                <a:latin typeface="NikoshBAN" pitchFamily="2" charset="0"/>
                <a:cs typeface="NikoshBAN" pitchFamily="2" charset="0"/>
              </a:rPr>
              <a:t>৩। অ্যামাইটোসিস, মাইটোসিস ও মিয়োসিস কোষ বিভাজনের</a:t>
            </a:r>
          </a:p>
          <a:p>
            <a:r>
              <a:rPr lang="bn-BD" sz="3200" dirty="0" smtClean="0">
                <a:latin typeface="NikoshBAN" pitchFamily="2" charset="0"/>
                <a:cs typeface="NikoshBAN" pitchFamily="2" charset="0"/>
              </a:rPr>
              <a:t>    তুলনামূলক ব্যাখ্যা করতে পারবে।</a:t>
            </a:r>
          </a:p>
          <a:p>
            <a:r>
              <a:rPr lang="bn-BD" sz="3200" dirty="0" smtClean="0">
                <a:latin typeface="NikoshBAN" pitchFamily="2" charset="0"/>
                <a:cs typeface="NikoshBAN" pitchFamily="2" charset="0"/>
              </a:rPr>
              <a:t>৪। মাইটোসিসের বৈশিষ্ট্য ব্যাখ্যা করতে পারবে।</a:t>
            </a:r>
            <a:endParaRPr lang="en-US" sz="3200" dirty="0" smtClean="0">
              <a:latin typeface="NikoshBAN" pitchFamily="2" charset="0"/>
              <a:cs typeface="NikoshBAN" pitchFamily="2" charset="0"/>
            </a:endParaRPr>
          </a:p>
        </p:txBody>
      </p:sp>
      <p:sp>
        <p:nvSpPr>
          <p:cNvPr id="6" name="TextBox 5"/>
          <p:cNvSpPr txBox="1"/>
          <p:nvPr/>
        </p:nvSpPr>
        <p:spPr>
          <a:xfrm>
            <a:off x="1905000" y="225188"/>
            <a:ext cx="4038600" cy="769441"/>
          </a:xfrm>
          <a:prstGeom prst="rect">
            <a:avLst/>
          </a:prstGeom>
          <a:blipFill>
            <a:blip r:embed="rId3"/>
            <a:tile tx="0" ty="0" sx="100000" sy="100000" flip="none" algn="tl"/>
          </a:blipFill>
        </p:spPr>
        <p:txBody>
          <a:bodyPr wrap="square" rtlCol="0">
            <a:spAutoFit/>
          </a:bodyPr>
          <a:lstStyle/>
          <a:p>
            <a:pPr algn="ctr"/>
            <a:r>
              <a:rPr lang="bn-BD" sz="4400" dirty="0" smtClean="0">
                <a:latin typeface="NikoshBAN" pitchFamily="2" charset="0"/>
                <a:cs typeface="NikoshBAN" pitchFamily="2" charset="0"/>
              </a:rPr>
              <a:t>শিখনফল</a:t>
            </a:r>
            <a:endParaRPr lang="en-US" sz="4400" dirty="0">
              <a:latin typeface="NikoshBAN" pitchFamily="2" charset="0"/>
              <a:cs typeface="NikoshBAN" pitchFamily="2" charset="0"/>
            </a:endParaRPr>
          </a:p>
        </p:txBody>
      </p:sp>
      <p:sp>
        <p:nvSpPr>
          <p:cNvPr id="7" name="TextBox 6"/>
          <p:cNvSpPr txBox="1"/>
          <p:nvPr/>
        </p:nvSpPr>
        <p:spPr>
          <a:xfrm>
            <a:off x="381000" y="1749188"/>
            <a:ext cx="8382000" cy="3539430"/>
          </a:xfrm>
          <a:prstGeom prst="rect">
            <a:avLst/>
          </a:prstGeom>
          <a:solidFill>
            <a:schemeClr val="accent5">
              <a:lumMod val="20000"/>
              <a:lumOff val="80000"/>
            </a:schemeClr>
          </a:solidFill>
        </p:spPr>
        <p:txBody>
          <a:bodyPr wrap="square" rtlCol="0">
            <a:spAutoFit/>
          </a:bodyPr>
          <a:lstStyle/>
          <a:p>
            <a:r>
              <a:rPr lang="bn-BD" sz="3200" dirty="0" smtClean="0">
                <a:latin typeface="NikoshBAN" pitchFamily="2" charset="0"/>
                <a:cs typeface="NikoshBAN" pitchFamily="2" charset="0"/>
              </a:rPr>
              <a:t>এই পাঠ শেষে শিক্ষার্থীরা-</a:t>
            </a:r>
            <a:endParaRPr lang="en-US" sz="3200" dirty="0" smtClean="0">
              <a:latin typeface="NikoshBAN" pitchFamily="2" charset="0"/>
              <a:cs typeface="NikoshBAN" pitchFamily="2" charset="0"/>
            </a:endParaRPr>
          </a:p>
          <a:p>
            <a:r>
              <a:rPr lang="bn-BD" sz="3200" dirty="0" smtClean="0">
                <a:latin typeface="NikoshBAN" pitchFamily="2" charset="0"/>
                <a:cs typeface="NikoshBAN" pitchFamily="2" charset="0"/>
              </a:rPr>
              <a:t>১। কোষ বিভাজন কি তা বলতে পারবে।</a:t>
            </a:r>
          </a:p>
          <a:p>
            <a:r>
              <a:rPr lang="bn-BD" sz="3200" dirty="0" smtClean="0">
                <a:latin typeface="NikoshBAN" pitchFamily="2" charset="0"/>
                <a:cs typeface="NikoshBAN" pitchFamily="2" charset="0"/>
              </a:rPr>
              <a:t>২। কোষ বিভাজনের প্রকারভেদ বলতে পারবে।</a:t>
            </a:r>
          </a:p>
          <a:p>
            <a:r>
              <a:rPr lang="bn-BD" sz="3200" dirty="0" smtClean="0">
                <a:latin typeface="NikoshBAN" pitchFamily="2" charset="0"/>
                <a:cs typeface="NikoshBAN" pitchFamily="2" charset="0"/>
              </a:rPr>
              <a:t>৩। অ্যামাইটোসিস, মাইটোসিস ও মিয়োসিস কোষ বিভাজনের</a:t>
            </a:r>
          </a:p>
          <a:p>
            <a:r>
              <a:rPr lang="bn-BD" sz="3200" dirty="0" smtClean="0">
                <a:latin typeface="NikoshBAN" pitchFamily="2" charset="0"/>
                <a:cs typeface="NikoshBAN" pitchFamily="2" charset="0"/>
              </a:rPr>
              <a:t>    তুলনামূলক ব্যাখ্যা করতে পারবে।</a:t>
            </a:r>
          </a:p>
          <a:p>
            <a:r>
              <a:rPr lang="bn-BD" sz="3200" dirty="0" smtClean="0">
                <a:latin typeface="NikoshBAN" pitchFamily="2" charset="0"/>
                <a:cs typeface="NikoshBAN" pitchFamily="2" charset="0"/>
              </a:rPr>
              <a:t>৪। মাইটোসিসের বৈশিষ্ট্য ব্যাখ্যা করতে পারবে।</a:t>
            </a:r>
            <a:endParaRPr lang="en-US" sz="3200" dirty="0" smtClean="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386125-2313-47.jpg"/>
          <p:cNvPicPr>
            <a:picLocks noChangeAspect="1"/>
          </p:cNvPicPr>
          <p:nvPr/>
        </p:nvPicPr>
        <p:blipFill>
          <a:blip r:embed="rId3"/>
          <a:stretch>
            <a:fillRect/>
          </a:stretch>
        </p:blipFill>
        <p:spPr>
          <a:xfrm>
            <a:off x="152400" y="1447800"/>
            <a:ext cx="3664646" cy="2438400"/>
          </a:xfrm>
          <a:prstGeom prst="rect">
            <a:avLst/>
          </a:prstGeom>
        </p:spPr>
      </p:pic>
      <p:pic>
        <p:nvPicPr>
          <p:cNvPr id="3" name="Picture 2" descr="cell_division.png"/>
          <p:cNvPicPr>
            <a:picLocks noChangeAspect="1"/>
          </p:cNvPicPr>
          <p:nvPr/>
        </p:nvPicPr>
        <p:blipFill>
          <a:blip r:embed="rId4"/>
          <a:stretch>
            <a:fillRect/>
          </a:stretch>
        </p:blipFill>
        <p:spPr>
          <a:xfrm>
            <a:off x="1658653" y="4343400"/>
            <a:ext cx="5427947" cy="1981200"/>
          </a:xfrm>
          <a:prstGeom prst="rect">
            <a:avLst/>
          </a:prstGeom>
        </p:spPr>
      </p:pic>
      <p:pic>
        <p:nvPicPr>
          <p:cNvPr id="4" name="Picture 3" descr="images.jpmeosis.jpg"/>
          <p:cNvPicPr>
            <a:picLocks noChangeAspect="1"/>
          </p:cNvPicPr>
          <p:nvPr/>
        </p:nvPicPr>
        <p:blipFill>
          <a:blip r:embed="rId5"/>
          <a:stretch>
            <a:fillRect/>
          </a:stretch>
        </p:blipFill>
        <p:spPr>
          <a:xfrm>
            <a:off x="4419600" y="1371599"/>
            <a:ext cx="4114800" cy="2588107"/>
          </a:xfrm>
          <a:prstGeom prst="rect">
            <a:avLst/>
          </a:prstGeom>
        </p:spPr>
      </p:pic>
      <p:sp>
        <p:nvSpPr>
          <p:cNvPr id="5" name="TextBox 4"/>
          <p:cNvSpPr txBox="1"/>
          <p:nvPr/>
        </p:nvSpPr>
        <p:spPr>
          <a:xfrm>
            <a:off x="1066800" y="609600"/>
            <a:ext cx="6400800" cy="523220"/>
          </a:xfrm>
          <a:prstGeom prst="rect">
            <a:avLst/>
          </a:prstGeom>
          <a:noFill/>
        </p:spPr>
        <p:txBody>
          <a:bodyPr wrap="square" rtlCol="0">
            <a:spAutoFit/>
          </a:bodyPr>
          <a:lstStyle/>
          <a:p>
            <a:r>
              <a:rPr lang="bn-BD" sz="2800" dirty="0" smtClean="0">
                <a:latin typeface="NikoshBAN" pitchFamily="2" charset="0"/>
                <a:cs typeface="NikoshBAN" pitchFamily="2" charset="0"/>
              </a:rPr>
              <a:t>বিভাজনগুলোর মধ্যে কি কি অমিল আছে চিন্তা করে বল।</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228600"/>
            <a:ext cx="4191000" cy="83099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w="57150" cmpd="sng">
            <a:solidFill>
              <a:srgbClr val="00B050"/>
            </a:solidFill>
          </a:ln>
          <a:effectLst>
            <a:glow rad="101600">
              <a:schemeClr val="accent4">
                <a:satMod val="175000"/>
                <a:alpha val="40000"/>
              </a:schemeClr>
            </a:glow>
            <a:outerShdw blurRad="50800" dist="50800" dir="5400000" algn="ctr" rotWithShape="0">
              <a:srgbClr val="000000">
                <a:alpha val="86000"/>
              </a:srgbClr>
            </a:outerShdw>
          </a:effectLst>
          <a:scene3d>
            <a:camera prst="orthographicFront"/>
            <a:lightRig rig="morning" dir="t"/>
          </a:scene3d>
          <a:sp3d contourW="12700" prstMaterial="flat">
            <a:bevelT prst="slope"/>
            <a:bevelB prst="slope"/>
            <a:contourClr>
              <a:srgbClr val="7030A0"/>
            </a:contourClr>
          </a:sp3d>
        </p:spPr>
        <p:txBody>
          <a:bodyPr wrap="square" rtlCol="0">
            <a:spAutoFit/>
          </a:bodyPr>
          <a:lstStyle/>
          <a:p>
            <a:pPr algn="ctr"/>
            <a:r>
              <a:rPr lang="bn-BD" sz="4800" dirty="0" smtClean="0">
                <a:solidFill>
                  <a:srgbClr val="FFFF00"/>
                </a:solidFill>
                <a:latin typeface="NikoshBAN" pitchFamily="2" charset="0"/>
                <a:cs typeface="NikoshBAN" pitchFamily="2" charset="0"/>
              </a:rPr>
              <a:t>কোষ বিভাজন</a:t>
            </a:r>
            <a:endParaRPr lang="en-US" sz="4800" dirty="0">
              <a:solidFill>
                <a:srgbClr val="FFFF00"/>
              </a:solidFill>
              <a:latin typeface="NikoshBAN" pitchFamily="2" charset="0"/>
              <a:cs typeface="NikoshBAN" pitchFamily="2" charset="0"/>
            </a:endParaRPr>
          </a:p>
        </p:txBody>
      </p:sp>
      <p:cxnSp>
        <p:nvCxnSpPr>
          <p:cNvPr id="4" name="Straight Arrow Connector 3"/>
          <p:cNvCxnSpPr/>
          <p:nvPr/>
        </p:nvCxnSpPr>
        <p:spPr>
          <a:xfrm rot="5400000">
            <a:off x="4039394" y="1447006"/>
            <a:ext cx="762000"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85800" y="1828800"/>
            <a:ext cx="7924800" cy="7620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191294" y="2399506"/>
            <a:ext cx="9906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8153400" y="2286000"/>
            <a:ext cx="914400" cy="15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810000" y="2362200"/>
            <a:ext cx="914400" cy="1588"/>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28600" y="3124200"/>
            <a:ext cx="2133600" cy="584775"/>
          </a:xfrm>
          <a:prstGeom prst="rect">
            <a:avLst/>
          </a:prstGeom>
          <a:noFill/>
          <a:ln w="57150">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bn-BD" sz="3200" dirty="0" smtClean="0">
                <a:latin typeface="NikoshBAN" pitchFamily="2" charset="0"/>
                <a:cs typeface="NikoshBAN" pitchFamily="2" charset="0"/>
              </a:rPr>
              <a:t>অ্যামাইটোসিস</a:t>
            </a:r>
            <a:endParaRPr lang="en-US" sz="3200" dirty="0">
              <a:latin typeface="NikoshBAN" pitchFamily="2" charset="0"/>
              <a:cs typeface="NikoshBAN" pitchFamily="2" charset="0"/>
            </a:endParaRPr>
          </a:p>
        </p:txBody>
      </p:sp>
      <p:sp>
        <p:nvSpPr>
          <p:cNvPr id="15" name="TextBox 14"/>
          <p:cNvSpPr txBox="1"/>
          <p:nvPr/>
        </p:nvSpPr>
        <p:spPr>
          <a:xfrm>
            <a:off x="3048000" y="3124200"/>
            <a:ext cx="2362200" cy="707886"/>
          </a:xfrm>
          <a:prstGeom prst="rect">
            <a:avLst/>
          </a:prstGeom>
          <a:noFill/>
        </p:spPr>
        <p:txBody>
          <a:bodyPr wrap="square" rtlCol="0">
            <a:spAutoFit/>
          </a:bodyPr>
          <a:lstStyle/>
          <a:p>
            <a:pPr algn="ctr"/>
            <a:r>
              <a:rPr lang="bn-BD" sz="4000" dirty="0" smtClean="0">
                <a:latin typeface="NikoshBAN" pitchFamily="2" charset="0"/>
                <a:cs typeface="NikoshBAN" pitchFamily="2" charset="0"/>
              </a:rPr>
              <a:t>মাইটোসিস</a:t>
            </a:r>
            <a:endParaRPr lang="en-US" sz="4000" dirty="0">
              <a:latin typeface="NikoshBAN" pitchFamily="2" charset="0"/>
              <a:cs typeface="NikoshBAN" pitchFamily="2" charset="0"/>
            </a:endParaRPr>
          </a:p>
        </p:txBody>
      </p:sp>
      <p:sp>
        <p:nvSpPr>
          <p:cNvPr id="16" name="TextBox 15"/>
          <p:cNvSpPr txBox="1"/>
          <p:nvPr/>
        </p:nvSpPr>
        <p:spPr>
          <a:xfrm>
            <a:off x="7391400" y="2971800"/>
            <a:ext cx="1752600" cy="646331"/>
          </a:xfrm>
          <a:prstGeom prst="rect">
            <a:avLst/>
          </a:prstGeom>
          <a:noFill/>
          <a:ln>
            <a:noFill/>
          </a:ln>
        </p:spPr>
        <p:txBody>
          <a:bodyPr wrap="square" rtlCol="0">
            <a:spAutoFit/>
          </a:bodyPr>
          <a:lstStyle/>
          <a:p>
            <a:pPr algn="ctr"/>
            <a:r>
              <a:rPr lang="bn-BD" sz="3600" dirty="0" smtClean="0">
                <a:latin typeface="NikoshBAN" pitchFamily="2" charset="0"/>
                <a:cs typeface="NikoshBAN" pitchFamily="2" charset="0"/>
              </a:rPr>
              <a:t>মিয়োসিস</a:t>
            </a:r>
            <a:endParaRPr lang="en-US" sz="36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ppt_x</p:attrName>
                                        </p:attrNameLst>
                                      </p:cBhvr>
                                      <p:tavLst>
                                        <p:tav tm="0">
                                          <p:val>
                                            <p:strVal val="#ppt_x-.2"/>
                                          </p:val>
                                        </p:tav>
                                        <p:tav tm="100000">
                                          <p:val>
                                            <p:strVal val="#ppt_x"/>
                                          </p:val>
                                        </p:tav>
                                      </p:tavLst>
                                    </p:anim>
                                    <p:anim calcmode="lin" valueType="num">
                                      <p:cBhvr>
                                        <p:cTn id="8"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ppt_x</p:attrName>
                                        </p:attrNameLst>
                                      </p:cBhvr>
                                      <p:tavLst>
                                        <p:tav tm="0">
                                          <p:val>
                                            <p:strVal val="#ppt_x-.2"/>
                                          </p:val>
                                        </p:tav>
                                        <p:tav tm="100000">
                                          <p:val>
                                            <p:strVal val="#ppt_x"/>
                                          </p:val>
                                        </p:tav>
                                      </p:tavLst>
                                    </p:anim>
                                    <p:anim calcmode="lin" valueType="num">
                                      <p:cBhvr>
                                        <p:cTn id="1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1000" fill="hold"/>
                                        <p:tgtEl>
                                          <p:spTgt spid="16"/>
                                        </p:tgtEl>
                                        <p:attrNameLst>
                                          <p:attrName>ppt_x</p:attrName>
                                        </p:attrNameLst>
                                      </p:cBhvr>
                                      <p:tavLst>
                                        <p:tav tm="0">
                                          <p:val>
                                            <p:strVal val="#ppt_x-.2"/>
                                          </p:val>
                                        </p:tav>
                                        <p:tav tm="100000">
                                          <p:val>
                                            <p:strVal val="#ppt_x"/>
                                          </p:val>
                                        </p:tav>
                                      </p:tavLst>
                                    </p:anim>
                                    <p:anim calcmode="lin" valueType="num">
                                      <p:cBhvr>
                                        <p:cTn id="22"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73.jpg"/>
          <p:cNvPicPr>
            <a:picLocks noChangeAspect="1"/>
          </p:cNvPicPr>
          <p:nvPr/>
        </p:nvPicPr>
        <p:blipFill>
          <a:blip r:embed="rId3"/>
          <a:stretch>
            <a:fillRect/>
          </a:stretch>
        </p:blipFill>
        <p:spPr>
          <a:xfrm>
            <a:off x="1143001" y="1066800"/>
            <a:ext cx="6019800" cy="3433763"/>
          </a:xfrm>
          <a:prstGeom prst="rect">
            <a:avLst/>
          </a:prstGeom>
        </p:spPr>
      </p:pic>
      <p:cxnSp>
        <p:nvCxnSpPr>
          <p:cNvPr id="4" name="Straight Arrow Connector 3"/>
          <p:cNvCxnSpPr/>
          <p:nvPr/>
        </p:nvCxnSpPr>
        <p:spPr>
          <a:xfrm rot="5400000">
            <a:off x="228600" y="3505200"/>
            <a:ext cx="2286000" cy="91440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0" y="5257800"/>
            <a:ext cx="2514600" cy="461665"/>
          </a:xfrm>
          <a:prstGeom prst="rect">
            <a:avLst/>
          </a:prstGeom>
          <a:noFill/>
          <a:ln w="19050">
            <a:noFill/>
          </a:ln>
        </p:spPr>
        <p:txBody>
          <a:bodyPr wrap="square" rtlCol="0">
            <a:spAutoFit/>
          </a:bodyPr>
          <a:lstStyle/>
          <a:p>
            <a:pPr algn="ctr"/>
            <a:r>
              <a:rPr lang="bn-BD" sz="2400" dirty="0" smtClean="0">
                <a:latin typeface="NikoshBAN" pitchFamily="2" charset="0"/>
                <a:cs typeface="NikoshBAN" pitchFamily="2" charset="0"/>
              </a:rPr>
              <a:t>নিউক্লিয়াসটি স্পষ্ট ও বড়</a:t>
            </a:r>
            <a:endParaRPr lang="en-US" sz="2400" dirty="0">
              <a:latin typeface="NikoshBAN" pitchFamily="2" charset="0"/>
              <a:cs typeface="NikoshBAN" pitchFamily="2" charset="0"/>
            </a:endParaRPr>
          </a:p>
        </p:txBody>
      </p:sp>
      <p:cxnSp>
        <p:nvCxnSpPr>
          <p:cNvPr id="7" name="Straight Arrow Connector 6"/>
          <p:cNvCxnSpPr/>
          <p:nvPr/>
        </p:nvCxnSpPr>
        <p:spPr>
          <a:xfrm rot="16200000" flipH="1">
            <a:off x="2933700" y="3695700"/>
            <a:ext cx="2438400" cy="990600"/>
          </a:xfrm>
          <a:prstGeom prst="straightConnector1">
            <a:avLst/>
          </a:prstGeom>
          <a:ln w="28575">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819400" y="5486400"/>
            <a:ext cx="3581400" cy="954107"/>
          </a:xfrm>
          <a:prstGeom prst="rect">
            <a:avLst/>
          </a:prstGeom>
          <a:noFill/>
          <a:ln w="38100">
            <a:noFill/>
          </a:ln>
        </p:spPr>
        <p:txBody>
          <a:bodyPr wrap="square" rtlCol="0">
            <a:spAutoFit/>
          </a:bodyPr>
          <a:lstStyle/>
          <a:p>
            <a:r>
              <a:rPr lang="bn-BD" sz="2800" dirty="0" smtClean="0">
                <a:latin typeface="NikoshBAN" pitchFamily="2" charset="0"/>
                <a:cs typeface="NikoshBAN" pitchFamily="2" charset="0"/>
              </a:rPr>
              <a:t>নিউক্লিয়ার মেমব্রেন ভাজ হয়ে ভেতরের দিকে ঢুকছে।</a:t>
            </a:r>
            <a:endParaRPr lang="en-US" sz="2800" dirty="0">
              <a:latin typeface="NikoshBAN" pitchFamily="2" charset="0"/>
              <a:cs typeface="NikoshBAN" pitchFamily="2" charset="0"/>
            </a:endParaRPr>
          </a:p>
        </p:txBody>
      </p:sp>
      <p:cxnSp>
        <p:nvCxnSpPr>
          <p:cNvPr id="10" name="Straight Arrow Connector 9"/>
          <p:cNvCxnSpPr/>
          <p:nvPr/>
        </p:nvCxnSpPr>
        <p:spPr>
          <a:xfrm rot="16200000" flipH="1">
            <a:off x="4724400" y="3352800"/>
            <a:ext cx="2362200" cy="144780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477000" y="5410200"/>
            <a:ext cx="2438400" cy="830997"/>
          </a:xfrm>
          <a:prstGeom prst="rect">
            <a:avLst/>
          </a:prstGeom>
          <a:noFill/>
          <a:ln w="57150">
            <a:noFill/>
          </a:ln>
        </p:spPr>
        <p:txBody>
          <a:bodyPr wrap="square" rtlCol="0">
            <a:spAutoFit/>
          </a:bodyPr>
          <a:lstStyle/>
          <a:p>
            <a:pPr algn="ctr"/>
            <a:r>
              <a:rPr lang="bn-BD" sz="2400" dirty="0" smtClean="0">
                <a:latin typeface="NikoshBAN" pitchFamily="2" charset="0"/>
                <a:cs typeface="NikoshBAN" pitchFamily="2" charset="0"/>
              </a:rPr>
              <a:t>কোষটি ডাম্বেল আকৃতি ধারণ করেছে।</a:t>
            </a:r>
            <a:endParaRPr lang="en-US" sz="2400" dirty="0">
              <a:latin typeface="NikoshBAN" pitchFamily="2" charset="0"/>
              <a:cs typeface="NikoshBAN" pitchFamily="2" charset="0"/>
            </a:endParaRPr>
          </a:p>
        </p:txBody>
      </p:sp>
      <p:cxnSp>
        <p:nvCxnSpPr>
          <p:cNvPr id="13" name="Straight Arrow Connector 12"/>
          <p:cNvCxnSpPr/>
          <p:nvPr/>
        </p:nvCxnSpPr>
        <p:spPr>
          <a:xfrm rot="16200000" flipH="1">
            <a:off x="6553200" y="2057400"/>
            <a:ext cx="1219200" cy="762000"/>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705600" y="3657600"/>
            <a:ext cx="533400" cy="1588"/>
          </a:xfrm>
          <a:prstGeom prst="straightConnector1">
            <a:avLst/>
          </a:prstGeom>
          <a:ln w="28575">
            <a:solidFill>
              <a:srgbClr val="FFFF00"/>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239000" y="3276600"/>
            <a:ext cx="1676400" cy="1200329"/>
          </a:xfrm>
          <a:prstGeom prst="rect">
            <a:avLst/>
          </a:prstGeom>
          <a:noFill/>
          <a:ln w="38100">
            <a:noFill/>
          </a:ln>
        </p:spPr>
        <p:txBody>
          <a:bodyPr wrap="square" rtlCol="0">
            <a:spAutoFit/>
          </a:bodyPr>
          <a:lstStyle/>
          <a:p>
            <a:pPr algn="ctr"/>
            <a:r>
              <a:rPr lang="bn-BD" sz="2400" dirty="0" smtClean="0">
                <a:latin typeface="NikoshBAN" pitchFamily="2" charset="0"/>
                <a:cs typeface="NikoshBAN" pitchFamily="2" charset="0"/>
              </a:rPr>
              <a:t>কোষটি দুই ভাগে বিভক্ত হয়েছে।</a:t>
            </a:r>
            <a:endParaRPr lang="en-US" sz="2400" dirty="0">
              <a:latin typeface="NikoshBAN" pitchFamily="2" charset="0"/>
              <a:cs typeface="NikoshBAN" pitchFamily="2" charset="0"/>
            </a:endParaRPr>
          </a:p>
        </p:txBody>
      </p:sp>
      <p:sp>
        <p:nvSpPr>
          <p:cNvPr id="21" name="TextBox 20"/>
          <p:cNvSpPr txBox="1"/>
          <p:nvPr/>
        </p:nvSpPr>
        <p:spPr>
          <a:xfrm>
            <a:off x="1981200" y="228600"/>
            <a:ext cx="4724400" cy="523220"/>
          </a:xfrm>
          <a:prstGeom prst="rect">
            <a:avLst/>
          </a:prstGeom>
          <a:solidFill>
            <a:schemeClr val="tx2">
              <a:lumMod val="40000"/>
              <a:lumOff val="60000"/>
            </a:schemeClr>
          </a:solidFill>
          <a:ln w="38100" cap="rnd" cmpd="sng">
            <a:noFill/>
            <a:prstDash val="sysDash"/>
          </a:ln>
          <a:effectLst/>
          <a:scene3d>
            <a:camera prst="orthographicFront">
              <a:rot lat="0" lon="0" rev="0"/>
            </a:camera>
            <a:lightRig rig="contrasting" dir="t">
              <a:rot lat="0" lon="0" rev="7800000"/>
            </a:lightRig>
          </a:scene3d>
          <a:sp3d>
            <a:bevelT w="139700" h="139700"/>
          </a:sp3d>
        </p:spPr>
        <p:txBody>
          <a:bodyPr wrap="square" rtlCol="0">
            <a:spAutoFit/>
          </a:bodyPr>
          <a:lstStyle/>
          <a:p>
            <a:pPr algn="ctr"/>
            <a:r>
              <a:rPr lang="bn-BD" sz="2800" dirty="0" smtClean="0">
                <a:latin typeface="NikoshBAN" pitchFamily="2" charset="0"/>
                <a:cs typeface="NikoshBAN" pitchFamily="2" charset="0"/>
              </a:rPr>
              <a:t>অ্যামাইটোসিস কোষ বিভাজন</a:t>
            </a:r>
            <a:endParaRPr lang="en-US" sz="28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1000" fill="hold"/>
                                        <p:tgtEl>
                                          <p:spTgt spid="11"/>
                                        </p:tgtEl>
                                        <p:attrNameLst>
                                          <p:attrName>ppt_x</p:attrName>
                                        </p:attrNameLst>
                                      </p:cBhvr>
                                      <p:tavLst>
                                        <p:tav tm="0">
                                          <p:val>
                                            <p:strVal val="#ppt_x-.2"/>
                                          </p:val>
                                        </p:tav>
                                        <p:tav tm="100000">
                                          <p:val>
                                            <p:strVal val="#ppt_x"/>
                                          </p:val>
                                        </p:tav>
                                      </p:tavLst>
                                    </p:anim>
                                    <p:anim calcmode="lin" valueType="num">
                                      <p:cBhvr>
                                        <p:cTn id="22"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 calcmode="lin" valueType="num">
                                      <p:cBhvr>
                                        <p:cTn id="28" dur="1000" fill="hold"/>
                                        <p:tgtEl>
                                          <p:spTgt spid="20"/>
                                        </p:tgtEl>
                                        <p:attrNameLst>
                                          <p:attrName>ppt_x</p:attrName>
                                        </p:attrNameLst>
                                      </p:cBhvr>
                                      <p:tavLst>
                                        <p:tav tm="0">
                                          <p:val>
                                            <p:strVal val="#ppt_x-.2"/>
                                          </p:val>
                                        </p:tav>
                                        <p:tav tm="100000">
                                          <p:val>
                                            <p:strVal val="#ppt_x"/>
                                          </p:val>
                                        </p:tav>
                                      </p:tavLst>
                                    </p:anim>
                                    <p:anim calcmode="lin" valueType="num">
                                      <p:cBhvr>
                                        <p:cTn id="29"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ell_division.png"/>
          <p:cNvPicPr>
            <a:picLocks noChangeAspect="1"/>
          </p:cNvPicPr>
          <p:nvPr/>
        </p:nvPicPr>
        <p:blipFill>
          <a:blip r:embed="rId3"/>
          <a:stretch>
            <a:fillRect/>
          </a:stretch>
        </p:blipFill>
        <p:spPr>
          <a:xfrm>
            <a:off x="812073" y="1524000"/>
            <a:ext cx="7341327" cy="2679584"/>
          </a:xfrm>
          <a:prstGeom prst="rect">
            <a:avLst/>
          </a:prstGeom>
        </p:spPr>
      </p:pic>
      <p:sp>
        <p:nvSpPr>
          <p:cNvPr id="4" name="TextBox 3"/>
          <p:cNvSpPr txBox="1"/>
          <p:nvPr/>
        </p:nvSpPr>
        <p:spPr>
          <a:xfrm>
            <a:off x="1828800" y="381000"/>
            <a:ext cx="5410200" cy="584775"/>
          </a:xfrm>
          <a:prstGeom prst="rect">
            <a:avLst/>
          </a:prstGeom>
          <a:solidFill>
            <a:schemeClr val="accent5">
              <a:lumMod val="40000"/>
              <a:lumOff val="60000"/>
            </a:schemeClr>
          </a:solidFill>
        </p:spPr>
        <p:txBody>
          <a:bodyPr wrap="square" rtlCol="0">
            <a:spAutoFit/>
          </a:bodyPr>
          <a:lstStyle/>
          <a:p>
            <a:pPr algn="ctr"/>
            <a:r>
              <a:rPr lang="bn-BD" sz="3200" dirty="0" smtClean="0">
                <a:latin typeface="NikoshBAN" pitchFamily="2" charset="0"/>
                <a:cs typeface="NikoshBAN" pitchFamily="2" charset="0"/>
              </a:rPr>
              <a:t>মাইটোসিস কোষ বিভাজন</a:t>
            </a:r>
            <a:endParaRPr lang="en-US" sz="3200" dirty="0">
              <a:latin typeface="NikoshBAN" pitchFamily="2" charset="0"/>
              <a:cs typeface="NikoshBAN" pitchFamily="2" charset="0"/>
            </a:endParaRPr>
          </a:p>
        </p:txBody>
      </p:sp>
      <p:sp>
        <p:nvSpPr>
          <p:cNvPr id="5" name="TextBox 4"/>
          <p:cNvSpPr txBox="1"/>
          <p:nvPr/>
        </p:nvSpPr>
        <p:spPr>
          <a:xfrm>
            <a:off x="609600" y="3429000"/>
            <a:ext cx="1295400" cy="523220"/>
          </a:xfrm>
          <a:prstGeom prst="rect">
            <a:avLst/>
          </a:prstGeom>
          <a:noFill/>
        </p:spPr>
        <p:txBody>
          <a:bodyPr wrap="square" rtlCol="0">
            <a:spAutoFit/>
          </a:bodyPr>
          <a:lstStyle/>
          <a:p>
            <a:r>
              <a:rPr lang="bn-BD" sz="2800" dirty="0" smtClean="0">
                <a:latin typeface="NikoshBAN" pitchFamily="2" charset="0"/>
                <a:cs typeface="NikoshBAN" pitchFamily="2" charset="0"/>
              </a:rPr>
              <a:t>মাতৃকোষ</a:t>
            </a:r>
            <a:endParaRPr lang="en-US" sz="2800" dirty="0">
              <a:latin typeface="NikoshBAN" pitchFamily="2" charset="0"/>
              <a:cs typeface="NikoshBAN" pitchFamily="2" charset="0"/>
            </a:endParaRPr>
          </a:p>
        </p:txBody>
      </p:sp>
      <p:sp>
        <p:nvSpPr>
          <p:cNvPr id="6" name="TextBox 5"/>
          <p:cNvSpPr txBox="1"/>
          <p:nvPr/>
        </p:nvSpPr>
        <p:spPr>
          <a:xfrm>
            <a:off x="6934200" y="4267200"/>
            <a:ext cx="1524000" cy="523220"/>
          </a:xfrm>
          <a:prstGeom prst="rect">
            <a:avLst/>
          </a:prstGeom>
          <a:noFill/>
        </p:spPr>
        <p:txBody>
          <a:bodyPr wrap="square" rtlCol="0">
            <a:spAutoFit/>
          </a:bodyPr>
          <a:lstStyle/>
          <a:p>
            <a:r>
              <a:rPr lang="bn-BD" sz="2800" dirty="0" smtClean="0">
                <a:latin typeface="NikoshBAN" pitchFamily="2" charset="0"/>
                <a:cs typeface="NikoshBAN" pitchFamily="2" charset="0"/>
              </a:rPr>
              <a:t>অপত্য কোষ</a:t>
            </a:r>
            <a:endParaRPr lang="en-US" sz="2800" dirty="0">
              <a:latin typeface="NikoshBAN" pitchFamily="2" charset="0"/>
              <a:cs typeface="NikoshBAN" pitchFamily="2" charset="0"/>
            </a:endParaRPr>
          </a:p>
        </p:txBody>
      </p:sp>
      <p:sp>
        <p:nvSpPr>
          <p:cNvPr id="7" name="TextBox 6"/>
          <p:cNvSpPr txBox="1"/>
          <p:nvPr/>
        </p:nvSpPr>
        <p:spPr>
          <a:xfrm>
            <a:off x="914400" y="4953000"/>
            <a:ext cx="7924800" cy="523220"/>
          </a:xfrm>
          <a:prstGeom prst="rect">
            <a:avLst/>
          </a:prstGeom>
          <a:noFill/>
        </p:spPr>
        <p:txBody>
          <a:bodyPr wrap="square" rtlCol="0">
            <a:spAutoFit/>
          </a:bodyPr>
          <a:lstStyle/>
          <a:p>
            <a:r>
              <a:rPr lang="bn-BD" sz="2800" dirty="0" smtClean="0">
                <a:latin typeface="NikoshBAN" pitchFamily="2" charset="0"/>
                <a:cs typeface="NikoshBAN" pitchFamily="2" charset="0"/>
              </a:rPr>
              <a:t>১।মাতৃকোষ ও অপত্য কোষের মধ্যে মিল ও অমিলগুলো কি কি?</a:t>
            </a:r>
            <a:endParaRPr lang="en-US" sz="2800" dirty="0">
              <a:latin typeface="NikoshBAN" pitchFamily="2" charset="0"/>
              <a:cs typeface="NikoshBAN" pitchFamily="2" charset="0"/>
            </a:endParaRPr>
          </a:p>
        </p:txBody>
      </p:sp>
      <p:sp>
        <p:nvSpPr>
          <p:cNvPr id="8" name="TextBox 7"/>
          <p:cNvSpPr txBox="1"/>
          <p:nvPr/>
        </p:nvSpPr>
        <p:spPr>
          <a:xfrm>
            <a:off x="998706" y="5715000"/>
            <a:ext cx="7756187" cy="523220"/>
          </a:xfrm>
          <a:prstGeom prst="rect">
            <a:avLst/>
          </a:prstGeom>
          <a:noFill/>
        </p:spPr>
        <p:txBody>
          <a:bodyPr wrap="square" rtlCol="0">
            <a:spAutoFit/>
          </a:bodyPr>
          <a:lstStyle/>
          <a:p>
            <a:r>
              <a:rPr lang="bn-BD" sz="2800" dirty="0" smtClean="0">
                <a:latin typeface="NikoshBAN" pitchFamily="2" charset="0"/>
                <a:cs typeface="NikoshBAN" pitchFamily="2" charset="0"/>
              </a:rPr>
              <a:t>২।মাতৃকোষ ও অপত্য কোষের আকৃতি ও গু্ণাগুণ কি একই রকম?</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5" presetClass="exit" presetSubtype="0" fill="hold" grpId="1" nodeType="clickEffect">
                                  <p:stCondLst>
                                    <p:cond delay="0"/>
                                  </p:stCondLst>
                                  <p:childTnLst>
                                    <p:animEffect transition="out" filter="fade">
                                      <p:cBhvr>
                                        <p:cTn id="13" dur="1000" accel="50000">
                                          <p:stCondLst>
                                            <p:cond delay="0"/>
                                          </p:stCondLst>
                                        </p:cTn>
                                        <p:tgtEl>
                                          <p:spTgt spid="7"/>
                                        </p:tgtEl>
                                      </p:cBhvr>
                                    </p:animEffect>
                                    <p:anim calcmode="lin" valueType="num">
                                      <p:cBhvr>
                                        <p:cTn id="14" dur="500" accel="50000">
                                          <p:stCondLst>
                                            <p:cond delay="0"/>
                                          </p:stCondLst>
                                        </p:cTn>
                                        <p:tgtEl>
                                          <p:spTgt spid="7"/>
                                        </p:tgtEl>
                                        <p:attrNameLst>
                                          <p:attrName>ppt_y</p:attrName>
                                        </p:attrNameLst>
                                      </p:cBhvr>
                                      <p:tavLst>
                                        <p:tav tm="0">
                                          <p:val>
                                            <p:strVal val="ppt_y"/>
                                          </p:val>
                                        </p:tav>
                                        <p:tav tm="100000">
                                          <p:val>
                                            <p:strVal val="ppt_y+.1"/>
                                          </p:val>
                                        </p:tav>
                                      </p:tavLst>
                                    </p:anim>
                                    <p:anim calcmode="lin" valueType="num">
                                      <p:cBhvr>
                                        <p:cTn id="15" dur="500" decel="50000">
                                          <p:stCondLst>
                                            <p:cond delay="500"/>
                                          </p:stCondLst>
                                        </p:cTn>
                                        <p:tgtEl>
                                          <p:spTgt spid="7"/>
                                        </p:tgtEl>
                                        <p:attrNameLst>
                                          <p:attrName>ppt_y</p:attrName>
                                        </p:attrNameLst>
                                      </p:cBhvr>
                                      <p:tavLst>
                                        <p:tav tm="0">
                                          <p:val>
                                            <p:strVal val="ppt_y"/>
                                          </p:val>
                                        </p:tav>
                                        <p:tav tm="100000">
                                          <p:val>
                                            <p:strVal val="ppt_y-.1"/>
                                          </p:val>
                                        </p:tav>
                                      </p:tavLst>
                                    </p:anim>
                                    <p:anim calcmode="lin" valueType="num">
                                      <p:cBhvr>
                                        <p:cTn id="16" dur="500" accel="50000">
                                          <p:stCondLst>
                                            <p:cond delay="500"/>
                                          </p:stCondLst>
                                        </p:cTn>
                                        <p:tgtEl>
                                          <p:spTgt spid="7"/>
                                        </p:tgtEl>
                                        <p:attrNameLst>
                                          <p:attrName>ppt_x</p:attrName>
                                        </p:attrNameLst>
                                      </p:cBhvr>
                                      <p:tavLst>
                                        <p:tav tm="0">
                                          <p:val>
                                            <p:strVal val="ppt_x"/>
                                          </p:val>
                                        </p:tav>
                                        <p:tav tm="100000">
                                          <p:val>
                                            <p:strVal val="ppt_x+.4"/>
                                          </p:val>
                                        </p:tav>
                                      </p:tavLst>
                                    </p:anim>
                                    <p:anim calcmode="lin" valueType="num">
                                      <p:cBhvr>
                                        <p:cTn id="17" dur="1000"/>
                                        <p:tgtEl>
                                          <p:spTgt spid="7"/>
                                        </p:tgtEl>
                                        <p:attrNameLst>
                                          <p:attrName>ppt_h</p:attrName>
                                        </p:attrNameLst>
                                      </p:cBhvr>
                                      <p:tavLst>
                                        <p:tav tm="0">
                                          <p:val>
                                            <p:strVal val="ppt_h"/>
                                          </p:val>
                                        </p:tav>
                                        <p:tav tm="100000">
                                          <p:val>
                                            <p:strVal val="ppt_h"/>
                                          </p:val>
                                        </p:tav>
                                      </p:tavLst>
                                    </p:anim>
                                    <p:anim calcmode="lin" valueType="num">
                                      <p:cBhvr>
                                        <p:cTn id="18" dur="500" accel="50000">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9" dur="500" decel="50000">
                                          <p:stCondLst>
                                            <p:cond delay="500"/>
                                          </p:stCondLst>
                                        </p:cTn>
                                        <p:tgtEl>
                                          <p:spTgt spid="7"/>
                                        </p:tgtEl>
                                        <p:attrNameLst>
                                          <p:attrName>ppt_w</p:attrName>
                                        </p:attrNameLst>
                                      </p:cBhvr>
                                      <p:tavLst>
                                        <p:tav tm="0">
                                          <p:val>
                                            <p:strVal val="ppt_w"/>
                                          </p:val>
                                        </p:tav>
                                        <p:tav tm="100000">
                                          <p:val>
                                            <p:strVal val="ppt_w/.05"/>
                                          </p:val>
                                        </p:tav>
                                      </p:tavLst>
                                    </p:anim>
                                    <p:anim calcmode="lin" valueType="num">
                                      <p:cBhvr>
                                        <p:cTn id="20" dur="500" accel="50000">
                                          <p:stCondLst>
                                            <p:cond delay="500"/>
                                          </p:stCondLst>
                                        </p:cTn>
                                        <p:tgtEl>
                                          <p:spTgt spid="7"/>
                                        </p:tgtEl>
                                        <p:attrNameLst>
                                          <p:attrName>style.rotation</p:attrName>
                                        </p:attrNameLst>
                                      </p:cBhvr>
                                      <p:tavLst>
                                        <p:tav tm="0">
                                          <p:val>
                                            <p:fltVal val="0"/>
                                          </p:val>
                                        </p:tav>
                                        <p:tav tm="100000">
                                          <p:val>
                                            <p:fltVal val="-90"/>
                                          </p:val>
                                        </p:tav>
                                      </p:tavLst>
                                    </p:anim>
                                    <p:set>
                                      <p:cBhvr>
                                        <p:cTn id="21" dur="1" fill="hold">
                                          <p:stCondLst>
                                            <p:cond delay="999"/>
                                          </p:stCondLst>
                                        </p:cTn>
                                        <p:tgtEl>
                                          <p:spTgt spid="7"/>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1000" fill="hold"/>
                                        <p:tgtEl>
                                          <p:spTgt spid="8"/>
                                        </p:tgtEl>
                                        <p:attrNameLst>
                                          <p:attrName>ppt_x</p:attrName>
                                        </p:attrNameLst>
                                      </p:cBhvr>
                                      <p:tavLst>
                                        <p:tav tm="0">
                                          <p:val>
                                            <p:strVal val="#ppt_x-.2"/>
                                          </p:val>
                                        </p:tav>
                                        <p:tav tm="100000">
                                          <p:val>
                                            <p:strVal val="#ppt_x"/>
                                          </p:val>
                                        </p:tav>
                                      </p:tavLst>
                                    </p:anim>
                                    <p:anim calcmode="lin" valueType="num">
                                      <p:cBhvr>
                                        <p:cTn id="27"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1343</TotalTime>
  <Words>671</Words>
  <Application>Microsoft Office PowerPoint</Application>
  <PresentationFormat>On-screen Show (4:3)</PresentationFormat>
  <Paragraphs>108</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NikoshBAN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 Computer</dc:creator>
  <cp:lastModifiedBy>Windows User</cp:lastModifiedBy>
  <cp:revision>186</cp:revision>
  <dcterms:created xsi:type="dcterms:W3CDTF">2013-05-29T07:05:31Z</dcterms:created>
  <dcterms:modified xsi:type="dcterms:W3CDTF">2020-03-14T06:16:39Z</dcterms:modified>
</cp:coreProperties>
</file>