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74" r:id="rId3"/>
    <p:sldId id="281" r:id="rId4"/>
    <p:sldId id="278" r:id="rId5"/>
    <p:sldId id="27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71" r:id="rId16"/>
    <p:sldId id="269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6600"/>
    <a:srgbClr val="660066"/>
    <a:srgbClr val="FFFFCC"/>
    <a:srgbClr val="FF66FF"/>
    <a:srgbClr val="FF0066"/>
    <a:srgbClr val="CC3300"/>
    <a:srgbClr val="00FF00"/>
    <a:srgbClr val="F6F4F5"/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077" autoAdjust="0"/>
  </p:normalViewPr>
  <p:slideViewPr>
    <p:cSldViewPr>
      <p:cViewPr varScale="1">
        <p:scale>
          <a:sx n="65" d="100"/>
          <a:sy n="65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181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196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893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418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566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178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736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2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023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603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866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593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126"/>
            <a:ext cx="8610600" cy="1325563"/>
          </a:xfrm>
          <a:solidFill>
            <a:srgbClr val="66FF66"/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6400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</a:t>
            </a:r>
            <a:endParaRPr lang="en-US" dirty="0">
              <a:latin typeface="NikhoshBAN"/>
            </a:endParaRPr>
          </a:p>
        </p:txBody>
      </p:sp>
      <p:pic>
        <p:nvPicPr>
          <p:cNvPr id="9" name="Content Placeholder 8" descr="japanese-flowers-asaga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529903"/>
            <a:ext cx="8534400" cy="4647060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524000"/>
            <a:ext cx="79248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		          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	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	  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     	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29000" y="5638800"/>
            <a:ext cx="472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048000" y="2286000"/>
            <a:ext cx="3733800" cy="2971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334000" y="2971800"/>
            <a:ext cx="2286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397" y="5638403"/>
            <a:ext cx="30480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771606" y="3048000"/>
            <a:ext cx="794" cy="25915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914400" y="1066800"/>
            <a:ext cx="1752600" cy="175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188893"/>
            <a:ext cx="8686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CওD</a:t>
            </a:r>
            <a:r>
              <a:rPr lang="en-US" sz="2800" dirty="0" smtClean="0"/>
              <a:t> </a:t>
            </a:r>
            <a:r>
              <a:rPr lang="en-US" sz="2800" dirty="0" err="1" smtClean="0"/>
              <a:t>যোগ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করি।C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বিন্দুতে</a:t>
            </a:r>
            <a:r>
              <a:rPr lang="en-US" sz="2800" dirty="0" smtClean="0"/>
              <a:t> DC </a:t>
            </a:r>
            <a:r>
              <a:rPr lang="en-US" sz="2800" dirty="0" err="1" smtClean="0"/>
              <a:t>রেখাংশের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পাশে</a:t>
            </a:r>
            <a:r>
              <a:rPr lang="en-US" sz="2800" dirty="0" smtClean="0"/>
              <a:t> B </a:t>
            </a:r>
            <a:r>
              <a:rPr lang="en-US" sz="2800" dirty="0" err="1" smtClean="0"/>
              <a:t>বিন্দু</a:t>
            </a:r>
            <a:r>
              <a:rPr lang="en-US" sz="2800" dirty="0" smtClean="0"/>
              <a:t> </a:t>
            </a:r>
            <a:r>
              <a:rPr lang="en-US" sz="2800" dirty="0" err="1" smtClean="0"/>
              <a:t>আছে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পাশে</a:t>
            </a:r>
            <a:r>
              <a:rPr lang="en-US" sz="2800" dirty="0" smtClean="0"/>
              <a:t> BDC </a:t>
            </a:r>
            <a:r>
              <a:rPr lang="en-US" sz="2800" dirty="0" err="1" smtClean="0"/>
              <a:t>কোণের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সমান</a:t>
            </a:r>
            <a:r>
              <a:rPr lang="en-US" sz="2800" dirty="0" smtClean="0"/>
              <a:t> DCG </a:t>
            </a:r>
            <a:r>
              <a:rPr lang="en-US" sz="2800" dirty="0" err="1" smtClean="0"/>
              <a:t>কোণ</a:t>
            </a:r>
            <a:r>
              <a:rPr lang="en-US" sz="2800" dirty="0" smtClean="0"/>
              <a:t> </a:t>
            </a:r>
            <a:r>
              <a:rPr lang="en-US" sz="2800" dirty="0" err="1" smtClean="0"/>
              <a:t>আঁকি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6400800"/>
            <a:ext cx="101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Slide-11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-0.25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5 0.08333 L 0.3125 0.416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 		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     A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   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5715000"/>
            <a:ext cx="4876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209800" y="1905000"/>
            <a:ext cx="4038600" cy="3581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647406" y="5715000"/>
            <a:ext cx="304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4400" y="3124200"/>
            <a:ext cx="74612" cy="2590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648200" y="30480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895600" y="3352802"/>
            <a:ext cx="1903412" cy="23621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>
            <a:off x="2286000" y="5257800"/>
            <a:ext cx="914400" cy="1143000"/>
          </a:xfrm>
          <a:prstGeom prst="arc">
            <a:avLst>
              <a:gd name="adj1" fmla="val 15906062"/>
              <a:gd name="adj2" fmla="val 28581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0582529">
            <a:off x="4365416" y="2998725"/>
            <a:ext cx="874713" cy="72421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 rot="16839226">
            <a:off x="3826741" y="5339506"/>
            <a:ext cx="1493360" cy="925752"/>
          </a:xfrm>
          <a:prstGeom prst="arc">
            <a:avLst>
              <a:gd name="adj1" fmla="val 19248185"/>
              <a:gd name="adj2" fmla="val 140373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386211"/>
            <a:ext cx="7872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hoshBAN"/>
              </a:rPr>
              <a:t>CG </a:t>
            </a:r>
            <a:r>
              <a:rPr lang="en-US" sz="3200" dirty="0" err="1" smtClean="0">
                <a:latin typeface="NikhoshBAN"/>
              </a:rPr>
              <a:t>রশ্মি</a:t>
            </a:r>
            <a:r>
              <a:rPr lang="en-US" sz="3200" dirty="0" smtClean="0">
                <a:latin typeface="NikhoshBAN"/>
              </a:rPr>
              <a:t> BD </a:t>
            </a:r>
            <a:r>
              <a:rPr lang="en-US" sz="3200" dirty="0" err="1" smtClean="0">
                <a:latin typeface="NikhoshBAN"/>
              </a:rPr>
              <a:t>রেখাংশকে</a:t>
            </a:r>
            <a:r>
              <a:rPr lang="en-US" sz="3200" dirty="0" smtClean="0">
                <a:latin typeface="NikhoshBAN"/>
              </a:rPr>
              <a:t> A </a:t>
            </a:r>
            <a:r>
              <a:rPr lang="en-US" sz="3200" dirty="0" err="1" smtClean="0">
                <a:latin typeface="NikhoshBAN"/>
              </a:rPr>
              <a:t>বিন্দুতে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ছেদ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করে</a:t>
            </a:r>
            <a:r>
              <a:rPr lang="en-US" sz="3200" dirty="0" smtClean="0">
                <a:latin typeface="NikhoshBAN"/>
              </a:rPr>
              <a:t>।</a:t>
            </a:r>
            <a:endParaRPr lang="en-US" sz="3200" dirty="0">
              <a:latin typeface="NikhoshB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6200" y="64008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Slide-12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-0.33889 L 2.77778E-7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124200"/>
            <a:ext cx="775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তাহলে</a:t>
            </a:r>
            <a:r>
              <a:rPr lang="en-US" sz="4800" dirty="0" smtClean="0"/>
              <a:t>, </a:t>
            </a:r>
            <a:r>
              <a:rPr lang="en-US" sz="5400" dirty="0" smtClean="0"/>
              <a:t>ABC</a:t>
            </a:r>
            <a:r>
              <a:rPr lang="en-US" sz="4800" dirty="0" smtClean="0"/>
              <a:t>-ই </a:t>
            </a:r>
            <a:r>
              <a:rPr lang="en-US" sz="4800" dirty="0" err="1" smtClean="0"/>
              <a:t>উদ্দিষ্ট</a:t>
            </a:r>
            <a:r>
              <a:rPr lang="en-US" sz="4800" dirty="0" smtClean="0"/>
              <a:t> </a:t>
            </a:r>
            <a:r>
              <a:rPr lang="en-US" sz="4800" dirty="0" err="1" smtClean="0"/>
              <a:t>ত্রিভ</a:t>
            </a:r>
            <a:r>
              <a:rPr lang="bn-IN" sz="4800" dirty="0" smtClean="0"/>
              <a:t>ু</a:t>
            </a:r>
            <a:r>
              <a:rPr lang="en-US" sz="4800" dirty="0" smtClean="0"/>
              <a:t>জ।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696200" y="64008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Slide-13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381000"/>
            <a:ext cx="65309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800" dirty="0" smtClean="0">
                <a:solidFill>
                  <a:srgbClr val="00B050"/>
                </a:solidFill>
              </a:rPr>
              <a:t>জোড়ায়</a:t>
            </a:r>
            <a:r>
              <a:rPr lang="en-US" sz="8800" dirty="0" smtClean="0">
                <a:solidFill>
                  <a:srgbClr val="00B050"/>
                </a:solidFill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</a:rPr>
              <a:t>কাজ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438400"/>
            <a:ext cx="79818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hoshBAN"/>
              </a:rPr>
              <a:t>দুটি</a:t>
            </a:r>
            <a:r>
              <a:rPr lang="en-US" sz="4800" dirty="0" smtClean="0">
                <a:latin typeface="NikhoshBAN"/>
              </a:rPr>
              <a:t> </a:t>
            </a:r>
            <a:r>
              <a:rPr lang="en-US" sz="4800" dirty="0" err="1" smtClean="0">
                <a:latin typeface="NikhoshBAN"/>
              </a:rPr>
              <a:t>বাহুর</a:t>
            </a:r>
            <a:r>
              <a:rPr lang="en-US" sz="4800" dirty="0" smtClean="0">
                <a:latin typeface="NikhoshBAN"/>
              </a:rPr>
              <a:t> </a:t>
            </a:r>
            <a:r>
              <a:rPr lang="en-US" sz="4800" dirty="0" err="1" smtClean="0">
                <a:latin typeface="NikhoshBAN"/>
              </a:rPr>
              <a:t>দৈর্ঘ্য</a:t>
            </a:r>
            <a:r>
              <a:rPr lang="en-US" sz="4800" dirty="0" smtClean="0">
                <a:latin typeface="NikhoshBAN"/>
              </a:rPr>
              <a:t> </a:t>
            </a:r>
            <a:r>
              <a:rPr lang="en-US" sz="4800" dirty="0" err="1" smtClean="0">
                <a:latin typeface="NikhoshBAN"/>
              </a:rPr>
              <a:t>যথাক্রমে</a:t>
            </a:r>
            <a:r>
              <a:rPr lang="en-US" sz="4800" dirty="0" smtClean="0">
                <a:latin typeface="NikhoshBAN"/>
              </a:rPr>
              <a:t> 4.5 </a:t>
            </a:r>
            <a:r>
              <a:rPr lang="en-US" sz="4800" dirty="0" err="1" smtClean="0">
                <a:latin typeface="NikhoshBAN"/>
              </a:rPr>
              <a:t>সেমি</a:t>
            </a:r>
            <a:r>
              <a:rPr lang="en-US" sz="4800" dirty="0" smtClean="0">
                <a:latin typeface="NikhoshBAN"/>
              </a:rPr>
              <a:t>. ও 3.5 </a:t>
            </a:r>
            <a:r>
              <a:rPr lang="en-US" sz="4800" dirty="0" err="1" smtClean="0">
                <a:latin typeface="NikhoshBAN"/>
              </a:rPr>
              <a:t>সেমি</a:t>
            </a:r>
            <a:r>
              <a:rPr lang="en-US" sz="4800" dirty="0" smtClean="0">
                <a:latin typeface="NikhoshBAN"/>
              </a:rPr>
              <a:t>. </a:t>
            </a:r>
            <a:r>
              <a:rPr lang="en-US" sz="4800" dirty="0" err="1" smtClean="0">
                <a:latin typeface="NikhoshBAN"/>
              </a:rPr>
              <a:t>এবং</a:t>
            </a:r>
            <a:r>
              <a:rPr lang="en-US" sz="4800" dirty="0" smtClean="0">
                <a:latin typeface="NikhoshBAN"/>
              </a:rPr>
              <a:t> </a:t>
            </a:r>
            <a:r>
              <a:rPr lang="en-US" sz="4800" dirty="0" err="1" smtClean="0">
                <a:latin typeface="NikhoshBAN"/>
              </a:rPr>
              <a:t>দ্বিতীয়</a:t>
            </a:r>
            <a:r>
              <a:rPr lang="en-US" sz="4800" dirty="0" smtClean="0">
                <a:latin typeface="NikhoshBAN"/>
              </a:rPr>
              <a:t> </a:t>
            </a:r>
            <a:r>
              <a:rPr lang="en-US" sz="4800" dirty="0" err="1" smtClean="0">
                <a:latin typeface="NikhoshBAN"/>
              </a:rPr>
              <a:t>বাহুর</a:t>
            </a:r>
            <a:r>
              <a:rPr lang="en-US" sz="4800" dirty="0" smtClean="0">
                <a:latin typeface="NikhoshBAN"/>
              </a:rPr>
              <a:t> </a:t>
            </a:r>
            <a:r>
              <a:rPr lang="en-US" sz="4800" dirty="0" err="1" smtClean="0">
                <a:latin typeface="NikhoshBAN"/>
              </a:rPr>
              <a:t>বিপরীত</a:t>
            </a:r>
            <a:r>
              <a:rPr lang="en-US" sz="4800" dirty="0" smtClean="0">
                <a:latin typeface="NikhoshBAN"/>
              </a:rPr>
              <a:t> </a:t>
            </a:r>
            <a:r>
              <a:rPr lang="en-US" sz="4800" dirty="0" err="1" smtClean="0">
                <a:latin typeface="NikhoshBAN"/>
              </a:rPr>
              <a:t>কোণ</a:t>
            </a:r>
            <a:r>
              <a:rPr lang="en-US" sz="4800" dirty="0" smtClean="0">
                <a:latin typeface="NikhoshBAN"/>
              </a:rPr>
              <a:t> 30 </a:t>
            </a:r>
            <a:r>
              <a:rPr lang="en-US" sz="4800" dirty="0" err="1" smtClean="0">
                <a:latin typeface="NikhoshBAN"/>
              </a:rPr>
              <a:t>ডিগ্রী</a:t>
            </a:r>
            <a:r>
              <a:rPr lang="en-US" sz="4800" dirty="0" smtClean="0">
                <a:latin typeface="NikhoshBAN"/>
              </a:rPr>
              <a:t>। </a:t>
            </a:r>
            <a:r>
              <a:rPr lang="en-US" sz="4800" dirty="0" err="1" smtClean="0">
                <a:latin typeface="NikhoshBAN"/>
              </a:rPr>
              <a:t>ত্রিভূজটি</a:t>
            </a:r>
            <a:r>
              <a:rPr lang="en-US" sz="4800" dirty="0" smtClean="0">
                <a:latin typeface="NikhoshBAN"/>
              </a:rPr>
              <a:t> </a:t>
            </a:r>
            <a:r>
              <a:rPr lang="en-US" sz="4800" dirty="0" err="1" smtClean="0">
                <a:latin typeface="NikhoshBAN"/>
              </a:rPr>
              <a:t>অংকন</a:t>
            </a:r>
            <a:r>
              <a:rPr lang="en-US" sz="4800" dirty="0" smtClean="0">
                <a:latin typeface="NikhoshBAN"/>
              </a:rPr>
              <a:t> </a:t>
            </a:r>
            <a:r>
              <a:rPr lang="en-US" sz="4800" dirty="0" err="1" smtClean="0">
                <a:latin typeface="NikhoshBAN"/>
              </a:rPr>
              <a:t>কর</a:t>
            </a:r>
            <a:r>
              <a:rPr lang="en-US" sz="4800" dirty="0" smtClean="0">
                <a:latin typeface="NikhoshBAN"/>
              </a:rPr>
              <a:t>।</a:t>
            </a:r>
            <a:endParaRPr lang="en-US" sz="4800" dirty="0">
              <a:latin typeface="Nikh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64008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Slide-14</a:t>
            </a:r>
            <a:endParaRPr lang="en-US" dirty="0">
              <a:latin typeface="NikhoshB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5573762"/>
            <a:ext cx="2981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hoshBAN"/>
              </a:rPr>
              <a:t>সময়ঃ</a:t>
            </a:r>
            <a:r>
              <a:rPr lang="en-US" sz="3200" dirty="0" smtClean="0">
                <a:solidFill>
                  <a:srgbClr val="002060"/>
                </a:solidFill>
                <a:latin typeface="NikhoshBAN"/>
              </a:rPr>
              <a:t> ১০ </a:t>
            </a:r>
            <a:r>
              <a:rPr lang="en-US" sz="3200" dirty="0" err="1" smtClean="0">
                <a:solidFill>
                  <a:srgbClr val="002060"/>
                </a:solidFill>
                <a:latin typeface="NikhoshBAN"/>
              </a:rPr>
              <a:t>মিনিট</a:t>
            </a:r>
            <a:endParaRPr lang="en-US" sz="3200" dirty="0">
              <a:solidFill>
                <a:srgbClr val="002060"/>
              </a:solidFill>
              <a:latin typeface="NikhoshBAN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3693" y="152400"/>
            <a:ext cx="47612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মূল্যায়ন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514600"/>
            <a:ext cx="778770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 err="1" smtClean="0"/>
              <a:t>ত্রিভূজের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ভূমি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কোণটি</a:t>
            </a:r>
            <a:r>
              <a:rPr lang="en-US" sz="3200" dirty="0" smtClean="0"/>
              <a:t> 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 err="1" smtClean="0"/>
              <a:t>ভূমি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সংলগ্ন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কোণের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 err="1" smtClean="0"/>
              <a:t>রশ্মি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অংশটি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কেটে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/>
              <a:t> </a:t>
            </a:r>
            <a:r>
              <a:rPr lang="en-US" sz="3200" dirty="0" err="1" smtClean="0"/>
              <a:t>কোণটি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কোণের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সমান</a:t>
            </a:r>
            <a:r>
              <a:rPr lang="en-US" sz="3200" dirty="0" smtClean="0"/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96200" y="64008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Slide-15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95811"/>
            <a:ext cx="57006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মিলিয়ে</a:t>
            </a:r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নিই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438400"/>
            <a:ext cx="7391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 </a:t>
            </a:r>
            <a:r>
              <a:rPr lang="en-US" sz="36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ত্রিভ</a:t>
            </a:r>
            <a:r>
              <a:rPr lang="bn-IN" sz="2800" dirty="0" smtClean="0"/>
              <a:t>ু</a:t>
            </a:r>
            <a:r>
              <a:rPr lang="en-US" sz="2800" dirty="0" err="1" smtClean="0"/>
              <a:t>জের</a:t>
            </a:r>
            <a:r>
              <a:rPr lang="en-US" sz="2800" dirty="0" smtClean="0"/>
              <a:t> ভ</a:t>
            </a:r>
            <a:r>
              <a:rPr lang="bn-IN" sz="2800" dirty="0" smtClean="0"/>
              <a:t>ূ</a:t>
            </a:r>
            <a:r>
              <a:rPr lang="en-US" sz="2800" dirty="0" err="1" smtClean="0"/>
              <a:t>মি</a:t>
            </a:r>
            <a:r>
              <a:rPr lang="en-US" sz="28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 ভ</a:t>
            </a:r>
            <a:r>
              <a:rPr lang="bn-IN" sz="2800" dirty="0" smtClean="0"/>
              <a:t>ূ</a:t>
            </a:r>
            <a:r>
              <a:rPr lang="en-US" sz="2800" dirty="0" err="1" smtClean="0"/>
              <a:t>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সংলগ্ন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x </a:t>
            </a:r>
            <a:r>
              <a:rPr lang="en-US" sz="2800" dirty="0" err="1" smtClean="0"/>
              <a:t>কোণ</a:t>
            </a:r>
            <a:r>
              <a:rPr lang="en-US" sz="28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 BE </a:t>
            </a:r>
            <a:r>
              <a:rPr lang="en-US" sz="2800" dirty="0" err="1" smtClean="0"/>
              <a:t>রশ্মি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36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অংশ</a:t>
            </a:r>
            <a:r>
              <a:rPr lang="en-US" sz="2800" dirty="0" smtClean="0"/>
              <a:t> BC </a:t>
            </a:r>
            <a:r>
              <a:rPr lang="en-US" sz="2800" dirty="0" err="1" smtClean="0"/>
              <a:t>কেটে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নিতে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 DCG </a:t>
            </a:r>
            <a:r>
              <a:rPr lang="en-US" sz="2800" dirty="0" err="1" smtClean="0"/>
              <a:t>কোণ</a:t>
            </a:r>
            <a:r>
              <a:rPr lang="en-US" sz="2800" dirty="0" smtClean="0"/>
              <a:t> BDC </a:t>
            </a:r>
            <a:r>
              <a:rPr lang="en-US" sz="2800" dirty="0" err="1" smtClean="0"/>
              <a:t>কোণের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সমান</a:t>
            </a:r>
            <a:r>
              <a:rPr lang="en-US" sz="2800" dirty="0" smtClean="0"/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6200" y="64008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Slide-16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304800"/>
            <a:ext cx="57983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বাড়ির</a:t>
            </a:r>
            <a:r>
              <a:rPr lang="en-US" sz="8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80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কাজ</a:t>
            </a:r>
            <a:endParaRPr lang="en-US" sz="8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893874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ত্রিভ</a:t>
            </a:r>
            <a:r>
              <a:rPr lang="bn-IN" sz="3600" dirty="0" smtClean="0"/>
              <a:t>ু</a:t>
            </a:r>
            <a:r>
              <a:rPr lang="en-US" sz="3600" dirty="0" err="1" smtClean="0"/>
              <a:t>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ভূমি,ভূমি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সংলগ্ন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কোণ</a:t>
            </a:r>
            <a:r>
              <a:rPr lang="en-US" sz="3600" dirty="0" smtClean="0"/>
              <a:t> ও </a:t>
            </a:r>
            <a:r>
              <a:rPr lang="en-US" sz="3600" dirty="0" err="1" smtClean="0"/>
              <a:t>অপর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দুই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বাহুর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অন্তর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দেওয়া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আছে,ত্রিভ</a:t>
            </a:r>
            <a:r>
              <a:rPr lang="bn-IN" sz="3600" dirty="0" smtClean="0"/>
              <a:t>ু</a:t>
            </a:r>
            <a:r>
              <a:rPr lang="en-US" sz="3600" dirty="0" err="1" smtClean="0"/>
              <a:t>জটি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আঁকতে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64008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Slide-17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880" y="3657600"/>
            <a:ext cx="6474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ধন্যবাদ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64008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Slide-18</a:t>
            </a:r>
            <a:endParaRPr lang="en-US" dirty="0">
              <a:latin typeface="NikhoshBAN"/>
            </a:endParaRPr>
          </a:p>
        </p:txBody>
      </p:sp>
      <p:pic>
        <p:nvPicPr>
          <p:cNvPr id="6" name="Content Placeholder 5" descr="images.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96400" cy="68580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91400" y="6488668"/>
            <a:ext cx="162095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atin typeface="NikhoshBAN"/>
              </a:rPr>
              <a:t>Slide-2</a:t>
            </a:r>
            <a:endParaRPr lang="en-US" sz="3600" dirty="0">
              <a:latin typeface="Nikh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143000"/>
            <a:ext cx="7924800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শাহানারা আক্তার (এম.এস.সি)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সহকারী শিক্ষক (গনিত)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খেড়িহর আদর্শ উচ্চ বিদ্যালয়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শাহরাস্তি,চাঁদপুর।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-১৮</a:t>
            </a:r>
          </a:p>
        </p:txBody>
      </p:sp>
    </p:spTree>
    <p:extLst>
      <p:ext uri="{BB962C8B-B14F-4D97-AF65-F5344CB8AC3E}">
        <p14:creationId xmlns="" xmlns:p14="http://schemas.microsoft.com/office/powerpoint/2010/main" val="253120404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96200" y="6400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Slide-3</a:t>
            </a:r>
            <a:endParaRPr lang="en-US" dirty="0">
              <a:latin typeface="NikhoshBAN"/>
            </a:endParaRPr>
          </a:p>
        </p:txBody>
      </p:sp>
      <p:pic>
        <p:nvPicPr>
          <p:cNvPr id="6" name="Picture 5" descr="Math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295400"/>
            <a:ext cx="3214687" cy="3581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85800" y="990600"/>
            <a:ext cx="4800600" cy="449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/০৩/২০২০খ্র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ি,</a:t>
            </a:r>
          </a:p>
        </p:txBody>
      </p:sp>
    </p:spTree>
    <p:extLst>
      <p:ext uri="{BB962C8B-B14F-4D97-AF65-F5344CB8AC3E}">
        <p14:creationId xmlns="" xmlns:p14="http://schemas.microsoft.com/office/powerpoint/2010/main" val="138100917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600199" y="2133600"/>
            <a:ext cx="3810000" cy="3219450"/>
          </a:xfrm>
          <a:custGeom>
            <a:avLst/>
            <a:gdLst>
              <a:gd name="connsiteX0" fmla="*/ 0 w 3810000"/>
              <a:gd name="connsiteY0" fmla="*/ 3276600 h 3276600"/>
              <a:gd name="connsiteX1" fmla="*/ 1905000 w 3810000"/>
              <a:gd name="connsiteY1" fmla="*/ 0 h 3276600"/>
              <a:gd name="connsiteX2" fmla="*/ 3810000 w 3810000"/>
              <a:gd name="connsiteY2" fmla="*/ 3276600 h 3276600"/>
              <a:gd name="connsiteX3" fmla="*/ 0 w 3810000"/>
              <a:gd name="connsiteY3" fmla="*/ 3276600 h 3276600"/>
              <a:gd name="connsiteX0" fmla="*/ 0 w 3810000"/>
              <a:gd name="connsiteY0" fmla="*/ 3219450 h 3219450"/>
              <a:gd name="connsiteX1" fmla="*/ 4762 w 3810000"/>
              <a:gd name="connsiteY1" fmla="*/ 0 h 3219450"/>
              <a:gd name="connsiteX2" fmla="*/ 3810000 w 3810000"/>
              <a:gd name="connsiteY2" fmla="*/ 3219450 h 3219450"/>
              <a:gd name="connsiteX3" fmla="*/ 0 w 3810000"/>
              <a:gd name="connsiteY3" fmla="*/ 3219450 h 321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0" h="3219450">
                <a:moveTo>
                  <a:pt x="0" y="3219450"/>
                </a:moveTo>
                <a:cubicBezTo>
                  <a:pt x="1587" y="2146300"/>
                  <a:pt x="3175" y="1073150"/>
                  <a:pt x="4762" y="0"/>
                </a:cubicBezTo>
                <a:lnTo>
                  <a:pt x="3810000" y="3219450"/>
                </a:lnTo>
                <a:lnTo>
                  <a:pt x="0" y="321945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267200" y="533400"/>
            <a:ext cx="4557713" cy="3152775"/>
          </a:xfrm>
          <a:custGeom>
            <a:avLst/>
            <a:gdLst>
              <a:gd name="connsiteX0" fmla="*/ 0 w 2743200"/>
              <a:gd name="connsiteY0" fmla="*/ 3067050 h 3067050"/>
              <a:gd name="connsiteX1" fmla="*/ 1371600 w 2743200"/>
              <a:gd name="connsiteY1" fmla="*/ 0 h 3067050"/>
              <a:gd name="connsiteX2" fmla="*/ 2743200 w 2743200"/>
              <a:gd name="connsiteY2" fmla="*/ 3067050 h 3067050"/>
              <a:gd name="connsiteX3" fmla="*/ 0 w 2743200"/>
              <a:gd name="connsiteY3" fmla="*/ 3067050 h 3067050"/>
              <a:gd name="connsiteX0" fmla="*/ 1814513 w 4557713"/>
              <a:gd name="connsiteY0" fmla="*/ 3152775 h 3152775"/>
              <a:gd name="connsiteX1" fmla="*/ 0 w 4557713"/>
              <a:gd name="connsiteY1" fmla="*/ 0 h 3152775"/>
              <a:gd name="connsiteX2" fmla="*/ 4557713 w 4557713"/>
              <a:gd name="connsiteY2" fmla="*/ 3152775 h 3152775"/>
              <a:gd name="connsiteX3" fmla="*/ 1814513 w 4557713"/>
              <a:gd name="connsiteY3" fmla="*/ 3152775 h 315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7713" h="3152775">
                <a:moveTo>
                  <a:pt x="1814513" y="3152775"/>
                </a:moveTo>
                <a:lnTo>
                  <a:pt x="0" y="0"/>
                </a:lnTo>
                <a:lnTo>
                  <a:pt x="4557713" y="3152775"/>
                </a:lnTo>
                <a:lnTo>
                  <a:pt x="1814513" y="3152775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h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6400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Slide-5</a:t>
            </a:r>
            <a:endParaRPr lang="en-US" dirty="0">
              <a:latin typeface="NikhoshBAN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42896" y="3468433"/>
            <a:ext cx="1133475" cy="609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লম্ব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</p:txBody>
      </p:sp>
      <p:sp>
        <p:nvSpPr>
          <p:cNvPr id="8" name="Right Arrow 7"/>
          <p:cNvSpPr/>
          <p:nvPr/>
        </p:nvSpPr>
        <p:spPr>
          <a:xfrm rot="16200000">
            <a:off x="2810256" y="5507736"/>
            <a:ext cx="978408" cy="807719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ভূমি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4724400" y="2707767"/>
            <a:ext cx="1981200" cy="2578608"/>
          </a:xfrm>
          <a:prstGeom prst="arc">
            <a:avLst>
              <a:gd name="adj1" fmla="val 14668400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 flipH="1">
            <a:off x="3505197" y="3124200"/>
            <a:ext cx="1524001" cy="688466"/>
          </a:xfrm>
          <a:prstGeom prst="rightArrow">
            <a:avLst>
              <a:gd name="adj1" fmla="val 50000"/>
              <a:gd name="adj2" fmla="val 5589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অতিভূজ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179892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990600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ত্রি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ভু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ভ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ূ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মি,ভ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ূ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কো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ত্রিভ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ু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জ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6248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Slide-6</a:t>
            </a:r>
            <a:endParaRPr lang="en-US" dirty="0">
              <a:latin typeface="Nikh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40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905000"/>
            <a:ext cx="852964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এই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পাঠ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শেষে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শিক্ষার্থীরা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…</a:t>
            </a:r>
          </a:p>
          <a:p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ত্রিভ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ু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জ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কিভাবে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আঁকা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যাবে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তা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শিখতে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পারবে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;</a:t>
            </a:r>
            <a:endParaRPr lang="bn-I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hoshBAN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ত্রিভ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ু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জটিকে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প্রমাণ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করতে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পারবে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hoshBAN"/>
              </a:rPr>
              <a:t>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0263" y="228600"/>
            <a:ext cx="42835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শিখনফল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6400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Slide-7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3307159"/>
            <a:ext cx="7467600" cy="309364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x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02519" y="4341812"/>
            <a:ext cx="1752600" cy="158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02519" y="4853979"/>
            <a:ext cx="274320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518724" y="4038600"/>
            <a:ext cx="2286000" cy="2514600"/>
            <a:chOff x="3805238" y="3276600"/>
            <a:chExt cx="2286000" cy="25146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805238" y="5103812"/>
              <a:ext cx="2286000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805238" y="3276600"/>
              <a:ext cx="2133600" cy="18288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>
              <a:off x="4414837" y="4495800"/>
              <a:ext cx="228600" cy="1295400"/>
            </a:xfrm>
            <a:prstGeom prst="arc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57200" y="8382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ত্রিভ</a:t>
            </a:r>
            <a:r>
              <a:rPr lang="bn-IN" sz="3600" dirty="0" smtClean="0"/>
              <a:t>ু</a:t>
            </a:r>
            <a:r>
              <a:rPr lang="en-US" sz="3600" dirty="0" err="1" smtClean="0"/>
              <a:t>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ভূমি</a:t>
            </a:r>
            <a:r>
              <a:rPr lang="en-US" sz="3600" dirty="0" smtClean="0"/>
              <a:t> </a:t>
            </a:r>
            <a:r>
              <a:rPr lang="en-US" sz="4400" dirty="0" smtClean="0"/>
              <a:t>a</a:t>
            </a:r>
            <a:r>
              <a:rPr lang="en-US" sz="3600" dirty="0" smtClean="0"/>
              <a:t> </a:t>
            </a:r>
            <a:r>
              <a:rPr lang="en-US" sz="3600" dirty="0" err="1" smtClean="0"/>
              <a:t>ভূমি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সংলগ্ন</a:t>
            </a:r>
            <a:r>
              <a:rPr lang="en-US" sz="3600" dirty="0" smtClean="0"/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/>
              <a:t> </a:t>
            </a:r>
            <a:r>
              <a:rPr lang="en-US" sz="3600" dirty="0" err="1" smtClean="0"/>
              <a:t>কো</a:t>
            </a:r>
            <a:r>
              <a:rPr lang="bn-IN" sz="3600" dirty="0" smtClean="0"/>
              <a:t>ণ</a:t>
            </a:r>
            <a:r>
              <a:rPr lang="en-US" sz="3600" dirty="0" smtClean="0"/>
              <a:t> </a:t>
            </a:r>
            <a:r>
              <a:rPr lang="en-US" sz="4400" dirty="0" smtClean="0"/>
              <a:t>x </a:t>
            </a:r>
            <a:r>
              <a:rPr lang="en-US" sz="3600" dirty="0" smtClean="0"/>
              <a:t>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800" dirty="0" smtClean="0"/>
              <a:t> </a:t>
            </a:r>
            <a:r>
              <a:rPr lang="en-US" sz="3600" dirty="0" err="1" smtClean="0"/>
              <a:t>বাহুর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সমষ্টি</a:t>
            </a:r>
            <a:r>
              <a:rPr lang="en-US" sz="3600" dirty="0" smtClean="0"/>
              <a:t> </a:t>
            </a:r>
            <a:r>
              <a:rPr lang="en-US" sz="4400" dirty="0" smtClean="0"/>
              <a:t>s </a:t>
            </a:r>
            <a:r>
              <a:rPr lang="en-US" sz="3600" dirty="0" err="1" smtClean="0"/>
              <a:t>দেওয়া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আছে</a:t>
            </a:r>
            <a:r>
              <a:rPr lang="en-US" sz="3600" dirty="0" smtClean="0"/>
              <a:t>। </a:t>
            </a:r>
            <a:r>
              <a:rPr lang="en-US" sz="3600" dirty="0" err="1" smtClean="0"/>
              <a:t>ত্রিভুজটি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আঁকতে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6400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Slide-8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48840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a</a:t>
            </a:r>
          </a:p>
          <a:p>
            <a:pPr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	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                          C                                        E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00200" y="33528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238500" y="5600700"/>
            <a:ext cx="228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1295400" y="2438400"/>
            <a:ext cx="3505200" cy="2895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1675606" y="4419600"/>
            <a:ext cx="1600994" cy="1905000"/>
          </a:xfrm>
          <a:prstGeom prst="arc">
            <a:avLst>
              <a:gd name="adj1" fmla="val 15408232"/>
              <a:gd name="adj2" fmla="val 311056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352800" y="56388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9575" y="382311"/>
            <a:ext cx="838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রশ্মি</a:t>
            </a:r>
            <a:r>
              <a:rPr lang="en-US" sz="3200" dirty="0" smtClean="0"/>
              <a:t> BE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ভূমি</a:t>
            </a:r>
            <a:r>
              <a:rPr lang="en-US" sz="3200" dirty="0" smtClean="0"/>
              <a:t> a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BC </a:t>
            </a:r>
            <a:r>
              <a:rPr lang="en-US" sz="3200" dirty="0" err="1" smtClean="0"/>
              <a:t>রেখাংশ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কেটে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নিই</a:t>
            </a:r>
            <a:r>
              <a:rPr lang="en-US" sz="3200" dirty="0" smtClean="0"/>
              <a:t>। </a:t>
            </a:r>
            <a:r>
              <a:rPr lang="en-US" sz="3200" dirty="0"/>
              <a:t>BC </a:t>
            </a:r>
            <a:r>
              <a:rPr lang="en-US" sz="3200" dirty="0" err="1" smtClean="0"/>
              <a:t>রেখাংশের</a:t>
            </a:r>
            <a:r>
              <a:rPr lang="en-US" sz="3200" dirty="0" smtClean="0"/>
              <a:t> B </a:t>
            </a:r>
            <a:r>
              <a:rPr lang="en-US" sz="3200" dirty="0" err="1" smtClean="0"/>
              <a:t>বিন্দুতে</a:t>
            </a:r>
            <a:r>
              <a:rPr lang="en-US" sz="3200" dirty="0" smtClean="0"/>
              <a:t> X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CBF </a:t>
            </a:r>
            <a:r>
              <a:rPr lang="en-US" sz="3200" dirty="0" err="1" smtClean="0">
                <a:latin typeface="NikhoshBAN"/>
              </a:rPr>
              <a:t>কোণ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আঁকি</a:t>
            </a:r>
            <a:r>
              <a:rPr lang="en-US" sz="3200" dirty="0">
                <a:latin typeface="NikhoshBAN"/>
              </a:rPr>
              <a:t>।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64008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Slide-9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							    </a:t>
            </a:r>
            <a:r>
              <a:rPr lang="en-US" dirty="0" smtClean="0"/>
              <a:t> F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				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                                        </a:t>
            </a:r>
            <a:r>
              <a:rPr lang="en-US" dirty="0" smtClean="0"/>
              <a:t> D</a:t>
            </a:r>
          </a:p>
          <a:p>
            <a:pPr>
              <a:buNone/>
            </a:pPr>
            <a:r>
              <a:rPr lang="en-US" dirty="0" smtClean="0"/>
              <a:t>           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		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		  </a:t>
            </a:r>
            <a:r>
              <a:rPr lang="en-US" dirty="0" smtClean="0"/>
              <a:t> B                                C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dirty="0" smtClean="0"/>
              <a:t>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57600" y="5562600"/>
            <a:ext cx="457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601494" y="5599906"/>
            <a:ext cx="2278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1143000" y="1295400"/>
            <a:ext cx="220980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334000" y="3276600"/>
            <a:ext cx="228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5257800" y="2133600"/>
            <a:ext cx="13716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620302">
            <a:off x="3504876" y="4804173"/>
            <a:ext cx="1030421" cy="1295400"/>
          </a:xfrm>
          <a:prstGeom prst="arc">
            <a:avLst>
              <a:gd name="adj1" fmla="val 15382636"/>
              <a:gd name="adj2" fmla="val 160834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8564" y="329625"/>
            <a:ext cx="8589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hoshBAN"/>
              </a:rPr>
              <a:t>BE </a:t>
            </a:r>
            <a:r>
              <a:rPr lang="en-US" sz="3200" dirty="0" err="1" smtClean="0">
                <a:latin typeface="NikhoshBAN"/>
              </a:rPr>
              <a:t>রশ্মি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থেকে</a:t>
            </a:r>
            <a:r>
              <a:rPr lang="en-US" sz="3200" dirty="0" smtClean="0">
                <a:latin typeface="NikhoshBAN"/>
              </a:rPr>
              <a:t> s </a:t>
            </a:r>
            <a:r>
              <a:rPr lang="en-US" sz="3200" dirty="0" err="1" smtClean="0">
                <a:latin typeface="NikhoshBAN"/>
              </a:rPr>
              <a:t>এর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সমান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করে</a:t>
            </a:r>
            <a:r>
              <a:rPr lang="en-US" sz="3200" dirty="0" smtClean="0">
                <a:latin typeface="NikhoshBAN"/>
              </a:rPr>
              <a:t> BD </a:t>
            </a:r>
            <a:r>
              <a:rPr lang="en-US" sz="3200" dirty="0" err="1" smtClean="0">
                <a:latin typeface="NikhoshBAN"/>
              </a:rPr>
              <a:t>অংশ</a:t>
            </a:r>
            <a:r>
              <a:rPr lang="en-US" sz="3200" dirty="0" smtClean="0">
                <a:latin typeface="NikhoshBAN"/>
              </a:rPr>
              <a:t> </a:t>
            </a:r>
            <a:r>
              <a:rPr lang="en-US" sz="3200" dirty="0" err="1" smtClean="0">
                <a:latin typeface="NikhoshBAN"/>
              </a:rPr>
              <a:t>কাটি</a:t>
            </a:r>
            <a:r>
              <a:rPr lang="en-US" sz="3200" dirty="0" smtClean="0">
                <a:latin typeface="NikhoshBAN"/>
              </a:rPr>
              <a:t>। </a:t>
            </a:r>
            <a:endParaRPr lang="en-US" sz="3200" dirty="0">
              <a:latin typeface="NikhoshB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645560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hoshBAN"/>
              </a:rPr>
              <a:t>Slide-10</a:t>
            </a:r>
            <a:endParaRPr lang="en-US" dirty="0">
              <a:latin typeface="NikhoshB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0.25 0.33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337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my¯^vMZg</dc:title>
  <dc:creator>H G H SCHOOL</dc:creator>
  <cp:lastModifiedBy>RAsel</cp:lastModifiedBy>
  <cp:revision>384</cp:revision>
  <dcterms:created xsi:type="dcterms:W3CDTF">2006-08-16T00:00:00Z</dcterms:created>
  <dcterms:modified xsi:type="dcterms:W3CDTF">2020-03-14T04:59:22Z</dcterms:modified>
</cp:coreProperties>
</file>