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2"/>
  </p:notesMasterIdLst>
  <p:handoutMasterIdLst>
    <p:handoutMasterId r:id="rId33"/>
  </p:handoutMasterIdLst>
  <p:sldIdLst>
    <p:sldId id="299" r:id="rId3"/>
    <p:sldId id="302" r:id="rId4"/>
    <p:sldId id="276" r:id="rId5"/>
    <p:sldId id="300" r:id="rId6"/>
    <p:sldId id="261" r:id="rId7"/>
    <p:sldId id="293" r:id="rId8"/>
    <p:sldId id="290" r:id="rId9"/>
    <p:sldId id="263" r:id="rId10"/>
    <p:sldId id="287" r:id="rId11"/>
    <p:sldId id="288" r:id="rId12"/>
    <p:sldId id="289" r:id="rId13"/>
    <p:sldId id="286" r:id="rId14"/>
    <p:sldId id="296" r:id="rId15"/>
    <p:sldId id="278" r:id="rId16"/>
    <p:sldId id="281" r:id="rId17"/>
    <p:sldId id="280" r:id="rId18"/>
    <p:sldId id="265" r:id="rId19"/>
    <p:sldId id="298" r:id="rId20"/>
    <p:sldId id="283" r:id="rId21"/>
    <p:sldId id="282" r:id="rId22"/>
    <p:sldId id="267" r:id="rId23"/>
    <p:sldId id="268" r:id="rId24"/>
    <p:sldId id="284" r:id="rId25"/>
    <p:sldId id="285" r:id="rId26"/>
    <p:sldId id="301" r:id="rId27"/>
    <p:sldId id="269" r:id="rId28"/>
    <p:sldId id="270" r:id="rId29"/>
    <p:sldId id="271" r:id="rId30"/>
    <p:sldId id="292" r:id="rId3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720" y="-102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42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EBEEF-B761-477D-8BF2-F9F27A905BAF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DA3DA-B41F-4B2A-823C-8E3D9C59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798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C3C00-2F9C-40A5-A075-11131DD03353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71175B-7F5A-47CE-9C8E-8AEEC49CC0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940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307-B2ED-47A8-AC59-CFF676AA531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2558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307-B2ED-47A8-AC59-CFF676AA531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7720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307-B2ED-47A8-AC59-CFF676AA531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790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307-B2ED-47A8-AC59-CFF676AA531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7310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307-B2ED-47A8-AC59-CFF676AA531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212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307-B2ED-47A8-AC59-CFF676AA531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4061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307-B2ED-47A8-AC59-CFF676AA531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2691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307-B2ED-47A8-AC59-CFF676AA531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3007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307-B2ED-47A8-AC59-CFF676AA531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926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307-B2ED-47A8-AC59-CFF676AA531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9869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307-B2ED-47A8-AC59-CFF676AA531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249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307-B2ED-47A8-AC59-CFF676AA531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059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307-B2ED-47A8-AC59-CFF676AA531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80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307-B2ED-47A8-AC59-CFF676AA531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709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307-B2ED-47A8-AC59-CFF676AA531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307-B2ED-47A8-AC59-CFF676AA531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77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307-B2ED-47A8-AC59-CFF676AA531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32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307-B2ED-47A8-AC59-CFF676AA531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743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307-B2ED-47A8-AC59-CFF676AA531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727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307-B2ED-47A8-AC59-CFF676AA531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91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8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0FC79-A4E2-415A-AAAC-530FD485C904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9028-E691-4851-A80E-7F9CDA73DC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0FC79-A4E2-415A-AAAC-530FD485C904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9028-E691-4851-A80E-7F9CDA73DC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41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41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0FC79-A4E2-415A-AAAC-530FD485C904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9028-E691-4851-A80E-7F9CDA73DC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2580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1ECFFB-7914-48B2-B62D-A99BCAF2DC7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202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B4FF77-52CC-430B-98B8-5C626946200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213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C4096-88B2-477E-B7CC-4754B9AEE4C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29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162" y="1981200"/>
            <a:ext cx="507867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981200"/>
            <a:ext cx="507867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D7071-CEEF-4650-9688-3A44A90C64C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267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7A6747-A625-4416-89FD-329599F7CB0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8006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A7A575-4436-449F-910B-ECDA49A14B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6887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94436-F0E9-484B-90DF-28055671478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258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0FC79-A4E2-415A-AAAC-530FD485C904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9028-E691-4851-A80E-7F9CDA73DC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ECA61B-EA57-48C4-9845-4FFDEC53271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9550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87542A-BC0E-4E92-A4CE-FAE5C8AB604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6598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909144-94B4-4C68-B7B2-3DFB2F36E4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6110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4538" y="609600"/>
            <a:ext cx="259012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162" y="609600"/>
            <a:ext cx="7567229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A29C1-D444-4BF9-B964-A1D7D48C458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004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3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0FC79-A4E2-415A-AAAC-530FD485C904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9028-E691-4851-A80E-7F9CDA73DC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3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3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0FC79-A4E2-415A-AAAC-530FD485C904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9028-E691-4851-A80E-7F9CDA73DC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0FC79-A4E2-415A-AAAC-530FD485C904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9028-E691-4851-A80E-7F9CDA73DC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0FC79-A4E2-415A-AAAC-530FD485C904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9028-E691-4851-A80E-7F9CDA73DC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0FC79-A4E2-415A-AAAC-530FD485C904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9028-E691-4851-A80E-7F9CDA73DC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3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3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0FC79-A4E2-415A-AAAC-530FD485C904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9028-E691-4851-A80E-7F9CDA73DC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0FC79-A4E2-415A-AAAC-530FD485C904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9028-E691-4851-A80E-7F9CDA73DC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3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3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0FC79-A4E2-415A-AAAC-530FD485C904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3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6" y="6356353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29028-E691-4851-A80E-7F9CDA73DC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162" y="609600"/>
            <a:ext cx="1036050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162" y="1981200"/>
            <a:ext cx="10360501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162" y="6248400"/>
            <a:ext cx="253933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15" y="6248400"/>
            <a:ext cx="385979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5324" y="6248400"/>
            <a:ext cx="253933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6BC8AE3-73F1-44A8-B361-F06209816B7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433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17.jpe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George_Boole.ht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assroo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00"/>
            <a:ext cx="12188829" cy="68562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8" name="Rectangle 7"/>
          <p:cNvSpPr/>
          <p:nvPr/>
        </p:nvSpPr>
        <p:spPr>
          <a:xfrm>
            <a:off x="2513012" y="172522"/>
            <a:ext cx="6907660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 cap="none" spc="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202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38933" y="1752601"/>
            <a:ext cx="10134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বুলিয়ান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অ্যালজেবরার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ব্যবহারিক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প্রয়োগের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ইলেকট্রনিক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সার্কিট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লজিক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গেইট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অন্যভাবে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সার্কিট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ভিত্তিক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সংকেতের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প্রবাহকে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নিয়ন্ত্রণ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সার্কিটকে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লজিক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গেইট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3389774" y="381000"/>
            <a:ext cx="5409276" cy="882654"/>
          </a:xfrm>
          <a:prstGeom prst="chevron">
            <a:avLst>
              <a:gd name="adj" fmla="val 39600"/>
            </a:avLst>
          </a:prstGeom>
          <a:gradFill rotWithShape="1">
            <a:gsLst>
              <a:gs pos="0">
                <a:srgbClr val="929200"/>
              </a:gs>
              <a:gs pos="50000">
                <a:srgbClr val="FFFF00"/>
              </a:gs>
              <a:gs pos="100000">
                <a:srgbClr val="9292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18" tIns="45710" rIns="91418" bIns="45710" anchor="ctr"/>
          <a:lstStyle/>
          <a:p>
            <a:r>
              <a:rPr lang="en-US" sz="5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লজিক</a:t>
            </a:r>
            <a:r>
              <a:rPr lang="en-US" sz="5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গেইট</a:t>
            </a:r>
            <a:r>
              <a:rPr lang="en-US" sz="5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5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5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37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7083" y="1524001"/>
            <a:ext cx="107461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ইলেকট্রনিক্সে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গেইট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কিছুর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মুলে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তাদেরকে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লজিক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গেইট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বুলিয়ান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অ্যালজেবরার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অপারেশনের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ভিত্তি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লজিক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গেইট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যথা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35" name="Text Box 8"/>
          <p:cNvSpPr txBox="1">
            <a:spLocks noChangeArrowheads="1"/>
          </p:cNvSpPr>
          <p:nvPr/>
        </p:nvSpPr>
        <p:spPr bwMode="auto">
          <a:xfrm>
            <a:off x="860406" y="5486400"/>
            <a:ext cx="25712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9803" dir="2700000" algn="ctr" rotWithShape="0">
              <a:srgbClr val="000080"/>
            </a:outerShdw>
          </a:effectLst>
        </p:spPr>
        <p:txBody>
          <a:bodyPr/>
          <a:lstStyle/>
          <a:p>
            <a:pPr>
              <a:defRPr/>
            </a:pP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OR Gate</a:t>
            </a:r>
            <a:endParaRPr lang="en-US" sz="11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</a:endParaRPr>
          </a:p>
        </p:txBody>
      </p:sp>
      <p:grpSp>
        <p:nvGrpSpPr>
          <p:cNvPr id="36" name="Group 9"/>
          <p:cNvGrpSpPr>
            <a:grpSpLocks/>
          </p:cNvGrpSpPr>
          <p:nvPr/>
        </p:nvGrpSpPr>
        <p:grpSpPr bwMode="auto">
          <a:xfrm>
            <a:off x="440533" y="4538666"/>
            <a:ext cx="3397248" cy="947737"/>
            <a:chOff x="2109" y="867"/>
            <a:chExt cx="3175" cy="821"/>
          </a:xfrm>
        </p:grpSpPr>
        <p:sp>
          <p:nvSpPr>
            <p:cNvPr id="37" name="Text Box 10"/>
            <p:cNvSpPr txBox="1">
              <a:spLocks noChangeArrowheads="1"/>
            </p:cNvSpPr>
            <p:nvPr/>
          </p:nvSpPr>
          <p:spPr bwMode="auto">
            <a:xfrm>
              <a:off x="2112" y="869"/>
              <a:ext cx="32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sz="2000" b="1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A</a:t>
              </a:r>
              <a:endParaRPr lang="en-US" sz="1100" dirty="0">
                <a:latin typeface="Times New Roman" panose="02020603050405020304" pitchFamily="18" charset="0"/>
              </a:endParaRPr>
            </a:p>
          </p:txBody>
        </p:sp>
        <p:sp>
          <p:nvSpPr>
            <p:cNvPr id="38" name="Text Box 11"/>
            <p:cNvSpPr txBox="1">
              <a:spLocks noChangeArrowheads="1"/>
            </p:cNvSpPr>
            <p:nvPr/>
          </p:nvSpPr>
          <p:spPr bwMode="auto">
            <a:xfrm>
              <a:off x="2109" y="1284"/>
              <a:ext cx="30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sz="2000" b="1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B</a:t>
              </a:r>
              <a:endParaRPr lang="en-US" sz="1100" dirty="0">
                <a:latin typeface="Times New Roman" panose="02020603050405020304" pitchFamily="18" charset="0"/>
              </a:endParaRPr>
            </a:p>
          </p:txBody>
        </p:sp>
        <p:sp>
          <p:nvSpPr>
            <p:cNvPr id="39" name="Text Box 12"/>
            <p:cNvSpPr txBox="1">
              <a:spLocks noChangeArrowheads="1"/>
            </p:cNvSpPr>
            <p:nvPr/>
          </p:nvSpPr>
          <p:spPr bwMode="auto">
            <a:xfrm>
              <a:off x="4604" y="1071"/>
              <a:ext cx="68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sz="2000" b="1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A+B</a:t>
              </a:r>
              <a:endParaRPr lang="en-US" sz="1100" dirty="0">
                <a:latin typeface="Times New Roman" panose="02020603050405020304" pitchFamily="18" charset="0"/>
              </a:endParaRPr>
            </a:p>
          </p:txBody>
        </p:sp>
        <p:grpSp>
          <p:nvGrpSpPr>
            <p:cNvPr id="40" name="Group 13"/>
            <p:cNvGrpSpPr>
              <a:grpSpLocks/>
            </p:cNvGrpSpPr>
            <p:nvPr/>
          </p:nvGrpSpPr>
          <p:grpSpPr bwMode="auto">
            <a:xfrm>
              <a:off x="2437" y="867"/>
              <a:ext cx="2086" cy="783"/>
              <a:chOff x="2437" y="867"/>
              <a:chExt cx="2086" cy="783"/>
            </a:xfrm>
          </p:grpSpPr>
          <p:sp>
            <p:nvSpPr>
              <p:cNvPr id="41" name="Line 14"/>
              <p:cNvSpPr>
                <a:spLocks noChangeShapeType="1"/>
              </p:cNvSpPr>
              <p:nvPr/>
            </p:nvSpPr>
            <p:spPr bwMode="auto">
              <a:xfrm>
                <a:off x="2437" y="1051"/>
                <a:ext cx="680" cy="0"/>
              </a:xfrm>
              <a:prstGeom prst="line">
                <a:avLst/>
              </a:prstGeom>
              <a:noFill/>
              <a:ln w="57150">
                <a:solidFill>
                  <a:srgbClr val="99FF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15"/>
              <p:cNvSpPr>
                <a:spLocks noChangeShapeType="1"/>
              </p:cNvSpPr>
              <p:nvPr/>
            </p:nvSpPr>
            <p:spPr bwMode="auto">
              <a:xfrm>
                <a:off x="2437" y="1464"/>
                <a:ext cx="680" cy="0"/>
              </a:xfrm>
              <a:prstGeom prst="line">
                <a:avLst/>
              </a:prstGeom>
              <a:noFill/>
              <a:ln w="57150">
                <a:solidFill>
                  <a:srgbClr val="99FF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16"/>
              <p:cNvSpPr>
                <a:spLocks noChangeShapeType="1"/>
              </p:cNvSpPr>
              <p:nvPr/>
            </p:nvSpPr>
            <p:spPr bwMode="auto">
              <a:xfrm>
                <a:off x="3843" y="1262"/>
                <a:ext cx="680" cy="0"/>
              </a:xfrm>
              <a:prstGeom prst="line">
                <a:avLst/>
              </a:prstGeom>
              <a:noFill/>
              <a:ln w="57150">
                <a:solidFill>
                  <a:srgbClr val="99FF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AutoShape 17"/>
              <p:cNvSpPr>
                <a:spLocks noChangeArrowheads="1"/>
              </p:cNvSpPr>
              <p:nvPr/>
            </p:nvSpPr>
            <p:spPr bwMode="auto">
              <a:xfrm flipH="1">
                <a:off x="3016" y="867"/>
                <a:ext cx="817" cy="783"/>
              </a:xfrm>
              <a:prstGeom prst="moon">
                <a:avLst>
                  <a:gd name="adj" fmla="val 82130"/>
                </a:avLst>
              </a:prstGeom>
              <a:noFill/>
              <a:ln w="57150">
                <a:solidFill>
                  <a:srgbClr val="99FF33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/>
              </a:p>
            </p:txBody>
          </p:sp>
        </p:grpSp>
      </p:grpSp>
      <p:sp>
        <p:nvSpPr>
          <p:cNvPr id="45" name="Text Box 110"/>
          <p:cNvSpPr txBox="1">
            <a:spLocks noChangeArrowheads="1"/>
          </p:cNvSpPr>
          <p:nvPr/>
        </p:nvSpPr>
        <p:spPr bwMode="auto">
          <a:xfrm>
            <a:off x="4931744" y="5486402"/>
            <a:ext cx="24510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9803" dir="2700000" algn="ctr" rotWithShape="0">
              <a:srgbClr val="000080"/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AND Gate</a:t>
            </a:r>
            <a:endParaRPr lang="en-US" sz="11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</a:endParaRPr>
          </a:p>
        </p:txBody>
      </p:sp>
      <p:grpSp>
        <p:nvGrpSpPr>
          <p:cNvPr id="46" name="Group 111"/>
          <p:cNvGrpSpPr>
            <a:grpSpLocks/>
          </p:cNvGrpSpPr>
          <p:nvPr/>
        </p:nvGrpSpPr>
        <p:grpSpPr bwMode="auto">
          <a:xfrm>
            <a:off x="4510142" y="4524378"/>
            <a:ext cx="3870271" cy="962025"/>
            <a:chOff x="2109" y="869"/>
            <a:chExt cx="3011" cy="819"/>
          </a:xfrm>
        </p:grpSpPr>
        <p:grpSp>
          <p:nvGrpSpPr>
            <p:cNvPr id="47" name="Group 112"/>
            <p:cNvGrpSpPr>
              <a:grpSpLocks/>
            </p:cNvGrpSpPr>
            <p:nvPr/>
          </p:nvGrpSpPr>
          <p:grpSpPr bwMode="auto">
            <a:xfrm>
              <a:off x="2437" y="935"/>
              <a:ext cx="2086" cy="681"/>
              <a:chOff x="2437" y="935"/>
              <a:chExt cx="2086" cy="681"/>
            </a:xfrm>
          </p:grpSpPr>
          <p:sp>
            <p:nvSpPr>
              <p:cNvPr id="51" name="AutoShape 113"/>
              <p:cNvSpPr>
                <a:spLocks noChangeArrowheads="1"/>
              </p:cNvSpPr>
              <p:nvPr/>
            </p:nvSpPr>
            <p:spPr bwMode="auto">
              <a:xfrm>
                <a:off x="3132" y="935"/>
                <a:ext cx="725" cy="681"/>
              </a:xfrm>
              <a:prstGeom prst="flowChartDelay">
                <a:avLst/>
              </a:prstGeom>
              <a:noFill/>
              <a:ln w="57150">
                <a:solidFill>
                  <a:srgbClr val="99FF33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2" name="Line 114"/>
              <p:cNvSpPr>
                <a:spLocks noChangeShapeType="1"/>
              </p:cNvSpPr>
              <p:nvPr/>
            </p:nvSpPr>
            <p:spPr bwMode="auto">
              <a:xfrm>
                <a:off x="2437" y="1071"/>
                <a:ext cx="680" cy="0"/>
              </a:xfrm>
              <a:prstGeom prst="line">
                <a:avLst/>
              </a:prstGeom>
              <a:noFill/>
              <a:ln w="57150">
                <a:solidFill>
                  <a:srgbClr val="99FF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115"/>
              <p:cNvSpPr>
                <a:spLocks noChangeShapeType="1"/>
              </p:cNvSpPr>
              <p:nvPr/>
            </p:nvSpPr>
            <p:spPr bwMode="auto">
              <a:xfrm>
                <a:off x="2437" y="1484"/>
                <a:ext cx="680" cy="0"/>
              </a:xfrm>
              <a:prstGeom prst="line">
                <a:avLst/>
              </a:prstGeom>
              <a:noFill/>
              <a:ln w="57150">
                <a:solidFill>
                  <a:srgbClr val="99FF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116"/>
              <p:cNvSpPr>
                <a:spLocks noChangeShapeType="1"/>
              </p:cNvSpPr>
              <p:nvPr/>
            </p:nvSpPr>
            <p:spPr bwMode="auto">
              <a:xfrm>
                <a:off x="3843" y="1262"/>
                <a:ext cx="680" cy="0"/>
              </a:xfrm>
              <a:prstGeom prst="line">
                <a:avLst/>
              </a:prstGeom>
              <a:noFill/>
              <a:ln w="57150">
                <a:solidFill>
                  <a:srgbClr val="99FF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8" name="Text Box 117"/>
            <p:cNvSpPr txBox="1">
              <a:spLocks noChangeArrowheads="1"/>
            </p:cNvSpPr>
            <p:nvPr/>
          </p:nvSpPr>
          <p:spPr bwMode="auto">
            <a:xfrm>
              <a:off x="2112" y="869"/>
              <a:ext cx="32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sz="2000" b="1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A</a:t>
              </a:r>
              <a:endParaRPr lang="en-US" sz="1100" dirty="0">
                <a:latin typeface="Times New Roman" panose="02020603050405020304" pitchFamily="18" charset="0"/>
              </a:endParaRPr>
            </a:p>
          </p:txBody>
        </p:sp>
        <p:sp>
          <p:nvSpPr>
            <p:cNvPr id="49" name="Text Box 118"/>
            <p:cNvSpPr txBox="1">
              <a:spLocks noChangeArrowheads="1"/>
            </p:cNvSpPr>
            <p:nvPr/>
          </p:nvSpPr>
          <p:spPr bwMode="auto">
            <a:xfrm>
              <a:off x="2109" y="1284"/>
              <a:ext cx="30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sz="2000" b="1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B</a:t>
              </a:r>
              <a:endParaRPr lang="en-US" sz="1100" dirty="0">
                <a:latin typeface="Times New Roman" panose="02020603050405020304" pitchFamily="18" charset="0"/>
              </a:endParaRPr>
            </a:p>
          </p:txBody>
        </p:sp>
        <p:sp>
          <p:nvSpPr>
            <p:cNvPr id="50" name="Text Box 119"/>
            <p:cNvSpPr txBox="1">
              <a:spLocks noChangeArrowheads="1"/>
            </p:cNvSpPr>
            <p:nvPr/>
          </p:nvSpPr>
          <p:spPr bwMode="auto">
            <a:xfrm>
              <a:off x="4604" y="1071"/>
              <a:ext cx="51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sz="2000" b="1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AB</a:t>
              </a:r>
              <a:endParaRPr lang="en-US" sz="1100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55" name="Text Box 131"/>
          <p:cNvSpPr txBox="1">
            <a:spLocks noChangeArrowheads="1"/>
          </p:cNvSpPr>
          <p:nvPr/>
        </p:nvSpPr>
        <p:spPr bwMode="auto">
          <a:xfrm>
            <a:off x="8755631" y="5486400"/>
            <a:ext cx="236722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9803" dir="2700000" algn="ctr" rotWithShape="0">
              <a:srgbClr val="000080"/>
            </a:outerShdw>
          </a:effectLst>
        </p:spPr>
        <p:txBody>
          <a:bodyPr/>
          <a:lstStyle/>
          <a:p>
            <a:pPr>
              <a:defRPr/>
            </a:pP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NOT Gate</a:t>
            </a:r>
            <a:endParaRPr lang="en-US" sz="11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</a:endParaRPr>
          </a:p>
        </p:txBody>
      </p:sp>
      <p:grpSp>
        <p:nvGrpSpPr>
          <p:cNvPr id="56" name="Group 132"/>
          <p:cNvGrpSpPr>
            <a:grpSpLocks/>
          </p:cNvGrpSpPr>
          <p:nvPr/>
        </p:nvGrpSpPr>
        <p:grpSpPr bwMode="auto">
          <a:xfrm>
            <a:off x="8451667" y="4667309"/>
            <a:ext cx="3135043" cy="819092"/>
            <a:chOff x="2381" y="890"/>
            <a:chExt cx="2434" cy="726"/>
          </a:xfrm>
        </p:grpSpPr>
        <p:grpSp>
          <p:nvGrpSpPr>
            <p:cNvPr id="57" name="Group 133"/>
            <p:cNvGrpSpPr>
              <a:grpSpLocks/>
            </p:cNvGrpSpPr>
            <p:nvPr/>
          </p:nvGrpSpPr>
          <p:grpSpPr bwMode="auto">
            <a:xfrm>
              <a:off x="2789" y="890"/>
              <a:ext cx="1633" cy="726"/>
              <a:chOff x="2789" y="890"/>
              <a:chExt cx="1633" cy="726"/>
            </a:xfrm>
          </p:grpSpPr>
          <p:sp>
            <p:nvSpPr>
              <p:cNvPr id="60" name="AutoShape 134"/>
              <p:cNvSpPr>
                <a:spLocks noChangeArrowheads="1"/>
              </p:cNvSpPr>
              <p:nvPr/>
            </p:nvSpPr>
            <p:spPr bwMode="auto">
              <a:xfrm rot="5400000">
                <a:off x="3379" y="890"/>
                <a:ext cx="726" cy="726"/>
              </a:xfrm>
              <a:prstGeom prst="triangle">
                <a:avLst>
                  <a:gd name="adj" fmla="val 50000"/>
                </a:avLst>
              </a:prstGeom>
              <a:noFill/>
              <a:ln w="57150">
                <a:solidFill>
                  <a:srgbClr val="99FF33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1" name="Line 135"/>
              <p:cNvSpPr>
                <a:spLocks noChangeShapeType="1"/>
              </p:cNvSpPr>
              <p:nvPr/>
            </p:nvSpPr>
            <p:spPr bwMode="auto">
              <a:xfrm flipH="1">
                <a:off x="2789" y="1253"/>
                <a:ext cx="590" cy="0"/>
              </a:xfrm>
              <a:prstGeom prst="line">
                <a:avLst/>
              </a:prstGeom>
              <a:noFill/>
              <a:ln w="57150">
                <a:solidFill>
                  <a:srgbClr val="99FF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Line 136"/>
              <p:cNvSpPr>
                <a:spLocks noChangeShapeType="1"/>
              </p:cNvSpPr>
              <p:nvPr/>
            </p:nvSpPr>
            <p:spPr bwMode="auto">
              <a:xfrm flipH="1">
                <a:off x="4104" y="1253"/>
                <a:ext cx="318" cy="0"/>
              </a:xfrm>
              <a:prstGeom prst="line">
                <a:avLst/>
              </a:prstGeom>
              <a:noFill/>
              <a:ln w="57150">
                <a:solidFill>
                  <a:srgbClr val="99FF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Oval 137"/>
              <p:cNvSpPr>
                <a:spLocks noChangeArrowheads="1"/>
              </p:cNvSpPr>
              <p:nvPr/>
            </p:nvSpPr>
            <p:spPr bwMode="auto">
              <a:xfrm>
                <a:off x="3994" y="1162"/>
                <a:ext cx="181" cy="181"/>
              </a:xfrm>
              <a:prstGeom prst="ellipse">
                <a:avLst/>
              </a:prstGeom>
              <a:noFill/>
              <a:ln w="57150">
                <a:solidFill>
                  <a:srgbClr val="99FF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58" name="Text Box 138"/>
            <p:cNvSpPr txBox="1">
              <a:spLocks noChangeArrowheads="1"/>
            </p:cNvSpPr>
            <p:nvPr/>
          </p:nvSpPr>
          <p:spPr bwMode="auto">
            <a:xfrm>
              <a:off x="4468" y="1010"/>
              <a:ext cx="347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sz="2000" b="1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Ā</a:t>
              </a:r>
              <a:endParaRPr lang="en-US" sz="1050" dirty="0">
                <a:solidFill>
                  <a:srgbClr val="FF0066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9" name="Text Box 139"/>
            <p:cNvSpPr txBox="1">
              <a:spLocks noChangeArrowheads="1"/>
            </p:cNvSpPr>
            <p:nvPr/>
          </p:nvSpPr>
          <p:spPr bwMode="auto">
            <a:xfrm>
              <a:off x="2381" y="1026"/>
              <a:ext cx="347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sz="2000" b="1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A</a:t>
              </a:r>
              <a:endParaRPr lang="en-US" sz="1050" dirty="0">
                <a:solidFill>
                  <a:srgbClr val="FF0066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65" name="AutoShape 8"/>
          <p:cNvSpPr>
            <a:spLocks noChangeArrowheads="1"/>
          </p:cNvSpPr>
          <p:nvPr/>
        </p:nvSpPr>
        <p:spPr bwMode="auto">
          <a:xfrm>
            <a:off x="1332374" y="152400"/>
            <a:ext cx="9524076" cy="1111254"/>
          </a:xfrm>
          <a:prstGeom prst="chevron">
            <a:avLst>
              <a:gd name="adj" fmla="val 39600"/>
            </a:avLst>
          </a:prstGeom>
          <a:gradFill rotWithShape="1">
            <a:gsLst>
              <a:gs pos="0">
                <a:srgbClr val="929200"/>
              </a:gs>
              <a:gs pos="50000">
                <a:srgbClr val="FFFF00"/>
              </a:gs>
              <a:gs pos="100000">
                <a:srgbClr val="9292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18" tIns="45710" rIns="91418" bIns="45710" anchor="ctr"/>
          <a:lstStyle/>
          <a:p>
            <a:endParaRPr lang="bn-IN" sz="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IN" sz="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IN" sz="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IN" sz="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IN" sz="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লজিক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গেইট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3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5" grpId="0"/>
      <p:bldP spid="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r.jpg"/>
          <p:cNvPicPr>
            <a:picLocks noChangeAspect="1"/>
          </p:cNvPicPr>
          <p:nvPr/>
        </p:nvPicPr>
        <p:blipFill>
          <a:blip r:embed="rId3"/>
          <a:srcRect t="9712" b="58633"/>
          <a:stretch>
            <a:fillRect/>
          </a:stretch>
        </p:blipFill>
        <p:spPr>
          <a:xfrm>
            <a:off x="304721" y="1600200"/>
            <a:ext cx="4339960" cy="1295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18016" y="1524001"/>
            <a:ext cx="3453500" cy="58477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সত্যক সারণি</a:t>
            </a:r>
            <a:endParaRPr lang="en-US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18016" y="2133603"/>
            <a:ext cx="345350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 Input OR  Gate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7618017" y="2590800"/>
          <a:ext cx="3453501" cy="340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0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65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298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</a:t>
                      </a: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</a:t>
                      </a: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Output</a:t>
                      </a:r>
                    </a:p>
                    <a:p>
                      <a:pPr algn="ctr"/>
                      <a:r>
                        <a:rPr lang="en-US" sz="2800" dirty="0"/>
                        <a:t>X=A+B</a:t>
                      </a:r>
                      <a:endParaRPr lang="bn-BD" sz="2800" dirty="0"/>
                    </a:p>
                  </a:txBody>
                  <a:tcPr marL="121888" marR="12188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 marL="121888" marR="121888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 marL="121888" marR="12188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 marL="121888" marR="12188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 marL="121888" marR="12188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4266074" y="381000"/>
            <a:ext cx="3656676" cy="882654"/>
          </a:xfrm>
          <a:prstGeom prst="chevron">
            <a:avLst>
              <a:gd name="adj" fmla="val 39600"/>
            </a:avLst>
          </a:prstGeom>
          <a:gradFill rotWithShape="1">
            <a:gsLst>
              <a:gs pos="0">
                <a:srgbClr val="929200"/>
              </a:gs>
              <a:gs pos="50000">
                <a:srgbClr val="FFFF00"/>
              </a:gs>
              <a:gs pos="100000">
                <a:srgbClr val="9292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18" tIns="45710" rIns="91418" bIns="45710" anchor="ctr"/>
          <a:lstStyle/>
          <a:p>
            <a:r>
              <a:rPr lang="en-US" sz="5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sz="5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গেইট</a:t>
            </a:r>
            <a:r>
              <a:rPr lang="en-US" sz="5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103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" name="Table 1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95819"/>
              </p:ext>
            </p:extLst>
          </p:nvPr>
        </p:nvGraphicFramePr>
        <p:xfrm>
          <a:off x="558615" y="2421204"/>
          <a:ext cx="3961368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4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204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204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454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L="121888" marR="1218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marL="121888" marR="1218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A+B</a:t>
                      </a:r>
                    </a:p>
                  </a:txBody>
                  <a:tcPr marL="121888" marR="1218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21888" marR="1218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21888" marR="1218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21888" marR="1218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21888" marR="1218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21888" marR="1218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21888" marR="1218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21888" marR="1218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21888" marR="1218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21888" marR="1218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21888" marR="1218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21888" marR="1218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21888" marR="1218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pSp>
        <p:nvGrpSpPr>
          <p:cNvPr id="141" name="Group 7"/>
          <p:cNvGrpSpPr>
            <a:grpSpLocks/>
          </p:cNvGrpSpPr>
          <p:nvPr/>
        </p:nvGrpSpPr>
        <p:grpSpPr bwMode="auto">
          <a:xfrm>
            <a:off x="5751513" y="2888560"/>
            <a:ext cx="5329449" cy="895009"/>
            <a:chOff x="7170" y="6840"/>
            <a:chExt cx="2370" cy="540"/>
          </a:xfrm>
        </p:grpSpPr>
        <p:sp>
          <p:nvSpPr>
            <p:cNvPr id="142" name="AutoShape 8"/>
            <p:cNvSpPr>
              <a:spLocks noChangeArrowheads="1"/>
            </p:cNvSpPr>
            <p:nvPr/>
          </p:nvSpPr>
          <p:spPr bwMode="auto">
            <a:xfrm flipH="1">
              <a:off x="8100" y="6840"/>
              <a:ext cx="720" cy="540"/>
            </a:xfrm>
            <a:prstGeom prst="moon">
              <a:avLst>
                <a:gd name="adj" fmla="val 6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Line 9"/>
            <p:cNvSpPr>
              <a:spLocks noChangeShapeType="1"/>
            </p:cNvSpPr>
            <p:nvPr/>
          </p:nvSpPr>
          <p:spPr bwMode="auto">
            <a:xfrm>
              <a:off x="7170" y="6934"/>
              <a:ext cx="10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Line 10"/>
            <p:cNvSpPr>
              <a:spLocks noChangeShapeType="1"/>
            </p:cNvSpPr>
            <p:nvPr/>
          </p:nvSpPr>
          <p:spPr bwMode="auto">
            <a:xfrm>
              <a:off x="7173" y="7275"/>
              <a:ext cx="10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Line 11"/>
            <p:cNvSpPr>
              <a:spLocks noChangeShapeType="1"/>
            </p:cNvSpPr>
            <p:nvPr/>
          </p:nvSpPr>
          <p:spPr bwMode="auto">
            <a:xfrm>
              <a:off x="8820" y="7110"/>
              <a:ext cx="7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0" name="Group 159"/>
          <p:cNvGrpSpPr/>
          <p:nvPr/>
        </p:nvGrpSpPr>
        <p:grpSpPr>
          <a:xfrm>
            <a:off x="1065212" y="2802204"/>
            <a:ext cx="1600201" cy="369332"/>
            <a:chOff x="1217612" y="1676400"/>
            <a:chExt cx="1600200" cy="369332"/>
          </a:xfrm>
        </p:grpSpPr>
        <p:sp>
          <p:nvSpPr>
            <p:cNvPr id="168" name="TextBox 167"/>
            <p:cNvSpPr txBox="1"/>
            <p:nvPr/>
          </p:nvSpPr>
          <p:spPr>
            <a:xfrm>
              <a:off x="1217612" y="16764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2513012" y="16764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  <p:grpSp>
        <p:nvGrpSpPr>
          <p:cNvPr id="179" name="Group 178"/>
          <p:cNvGrpSpPr/>
          <p:nvPr/>
        </p:nvGrpSpPr>
        <p:grpSpPr>
          <a:xfrm>
            <a:off x="5561012" y="2907611"/>
            <a:ext cx="339566" cy="880445"/>
            <a:chOff x="5713412" y="1781805"/>
            <a:chExt cx="339566" cy="880445"/>
          </a:xfrm>
        </p:grpSpPr>
        <p:sp>
          <p:nvSpPr>
            <p:cNvPr id="180" name="TextBox 179"/>
            <p:cNvSpPr txBox="1"/>
            <p:nvPr/>
          </p:nvSpPr>
          <p:spPr>
            <a:xfrm>
              <a:off x="5713412" y="1781805"/>
              <a:ext cx="3395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5713412" y="2292918"/>
              <a:ext cx="3395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  <p:sp>
        <p:nvSpPr>
          <p:cNvPr id="182" name="TextBox 181"/>
          <p:cNvSpPr txBox="1"/>
          <p:nvPr/>
        </p:nvSpPr>
        <p:spPr>
          <a:xfrm>
            <a:off x="3719513" y="2789504"/>
            <a:ext cx="41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83" name="TextBox 182"/>
          <p:cNvSpPr txBox="1"/>
          <p:nvPr/>
        </p:nvSpPr>
        <p:spPr>
          <a:xfrm>
            <a:off x="9364180" y="3166773"/>
            <a:ext cx="235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1" name="AutoShape 8"/>
          <p:cNvSpPr>
            <a:spLocks noChangeArrowheads="1"/>
          </p:cNvSpPr>
          <p:nvPr/>
        </p:nvSpPr>
        <p:spPr bwMode="auto">
          <a:xfrm>
            <a:off x="1598612" y="841944"/>
            <a:ext cx="8991600" cy="882654"/>
          </a:xfrm>
          <a:prstGeom prst="chevron">
            <a:avLst>
              <a:gd name="adj" fmla="val 39600"/>
            </a:avLst>
          </a:prstGeom>
          <a:gradFill rotWithShape="1">
            <a:gsLst>
              <a:gs pos="0">
                <a:srgbClr val="929200"/>
              </a:gs>
              <a:gs pos="50000">
                <a:srgbClr val="FFFF00"/>
              </a:gs>
              <a:gs pos="100000">
                <a:srgbClr val="9292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18" tIns="45710" rIns="91418" bIns="45710" anchor="ctr"/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গেইট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সত্যক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</a:t>
            </a:r>
            <a:r>
              <a:rPr lang="bn-I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লজিক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সার্কিট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304212" y="3172936"/>
            <a:ext cx="531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0+0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551646" y="2895600"/>
            <a:ext cx="339566" cy="880445"/>
            <a:chOff x="5713412" y="1781805"/>
            <a:chExt cx="339566" cy="880445"/>
          </a:xfrm>
        </p:grpSpPr>
        <p:sp>
          <p:nvSpPr>
            <p:cNvPr id="25" name="TextBox 24"/>
            <p:cNvSpPr txBox="1"/>
            <p:nvPr/>
          </p:nvSpPr>
          <p:spPr>
            <a:xfrm>
              <a:off x="5713412" y="1781805"/>
              <a:ext cx="3395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713412" y="2292918"/>
              <a:ext cx="3395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8304212" y="3175000"/>
            <a:ext cx="531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0+1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371012" y="3148568"/>
            <a:ext cx="235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187826" y="501753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719513" y="3180145"/>
            <a:ext cx="41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065212" y="3160236"/>
            <a:ext cx="1600201" cy="394732"/>
            <a:chOff x="1065212" y="3160236"/>
            <a:chExt cx="1600201" cy="394732"/>
          </a:xfrm>
        </p:grpSpPr>
        <p:sp>
          <p:nvSpPr>
            <p:cNvPr id="33" name="TextBox 32"/>
            <p:cNvSpPr txBox="1"/>
            <p:nvPr/>
          </p:nvSpPr>
          <p:spPr>
            <a:xfrm>
              <a:off x="1065212" y="3160236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360613" y="3185636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551646" y="2912740"/>
            <a:ext cx="304800" cy="846650"/>
            <a:chOff x="5453459" y="4536751"/>
            <a:chExt cx="304800" cy="846650"/>
          </a:xfrm>
        </p:grpSpPr>
        <p:sp>
          <p:nvSpPr>
            <p:cNvPr id="3" name="TextBox 2"/>
            <p:cNvSpPr txBox="1"/>
            <p:nvPr/>
          </p:nvSpPr>
          <p:spPr>
            <a:xfrm>
              <a:off x="5453459" y="5014069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453459" y="4536751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3719513" y="3530846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065213" y="3516930"/>
            <a:ext cx="1600199" cy="383248"/>
            <a:chOff x="1065213" y="3516930"/>
            <a:chExt cx="1600199" cy="383248"/>
          </a:xfrm>
        </p:grpSpPr>
        <p:sp>
          <p:nvSpPr>
            <p:cNvPr id="39" name="TextBox 38"/>
            <p:cNvSpPr txBox="1"/>
            <p:nvPr/>
          </p:nvSpPr>
          <p:spPr>
            <a:xfrm>
              <a:off x="1065213" y="351693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360612" y="3530846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385421" y="3172936"/>
            <a:ext cx="533862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1+0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371012" y="3179863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076029" y="3879458"/>
            <a:ext cx="1624018" cy="390052"/>
            <a:chOff x="1041395" y="3879458"/>
            <a:chExt cx="1624018" cy="390052"/>
          </a:xfrm>
        </p:grpSpPr>
        <p:sp>
          <p:nvSpPr>
            <p:cNvPr id="8" name="TextBox 7"/>
            <p:cNvSpPr txBox="1"/>
            <p:nvPr/>
          </p:nvSpPr>
          <p:spPr>
            <a:xfrm>
              <a:off x="1041395" y="3900178"/>
              <a:ext cx="3524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312980" y="3879458"/>
              <a:ext cx="3524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3699590" y="3893374"/>
            <a:ext cx="352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9423395" y="3166773"/>
            <a:ext cx="352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304212" y="3192563"/>
            <a:ext cx="531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1+1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562835" y="2867890"/>
            <a:ext cx="379177" cy="936885"/>
            <a:chOff x="5900578" y="2857320"/>
            <a:chExt cx="379177" cy="936885"/>
          </a:xfrm>
        </p:grpSpPr>
        <p:sp>
          <p:nvSpPr>
            <p:cNvPr id="51" name="TextBox 50"/>
            <p:cNvSpPr txBox="1"/>
            <p:nvPr/>
          </p:nvSpPr>
          <p:spPr>
            <a:xfrm>
              <a:off x="5900578" y="2857320"/>
              <a:ext cx="3791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900578" y="3424873"/>
              <a:ext cx="3791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140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44444E-6 L 0.20482 0.000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34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65896E-6 L 0.06576 2.65896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12 0.00093 L 0.12552 0.0011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3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96296E-6 L 0.20781 0.0018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91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11111E-6 L 0.0625 -0.00093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63 -3.33333E-6 L 0.11823 -0.00069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93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21654 0.00185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20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-0.00162 L 0.04648 -0.00324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5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-0.00093 L 0.10625 -0.00255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7" y="-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0.0007 L 0.21927 0.00301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1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-0.00347 L 0.05951 -0.00694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2 0.00092 L 0.10508 0.00115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/>
      <p:bldP spid="183" grpId="0"/>
      <p:bldP spid="183" grpId="1"/>
      <p:bldP spid="183" grpId="2"/>
      <p:bldP spid="32" grpId="0"/>
      <p:bldP spid="32" grpId="1"/>
      <p:bldP spid="32" grpId="2"/>
      <p:bldP spid="27" grpId="0"/>
      <p:bldP spid="27" grpId="1"/>
      <p:bldP spid="27" grpId="2"/>
      <p:bldP spid="28" grpId="0"/>
      <p:bldP spid="28" grpId="1"/>
      <p:bldP spid="28" grpId="2"/>
      <p:bldP spid="35" grpId="0"/>
      <p:bldP spid="38" grpId="0"/>
      <p:bldP spid="7" grpId="0"/>
      <p:bldP spid="7" grpId="1"/>
      <p:bldP spid="7" grpId="2"/>
      <p:bldP spid="44" grpId="0"/>
      <p:bldP spid="44" grpId="1"/>
      <p:bldP spid="44" grpId="2"/>
      <p:bldP spid="47" grpId="0"/>
      <p:bldP spid="48" grpId="0"/>
      <p:bldP spid="48" grpId="1"/>
      <p:bldP spid="48" grpId="2"/>
      <p:bldP spid="49" grpId="0"/>
      <p:bldP spid="49" grpId="1"/>
      <p:bldP spid="49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03"/>
          <p:cNvGrpSpPr>
            <a:grpSpLocks/>
          </p:cNvGrpSpPr>
          <p:nvPr/>
        </p:nvGrpSpPr>
        <p:grpSpPr bwMode="auto">
          <a:xfrm>
            <a:off x="2336192" y="2743200"/>
            <a:ext cx="3453500" cy="1295400"/>
            <a:chOff x="864" y="1488"/>
            <a:chExt cx="1632" cy="816"/>
          </a:xfrm>
        </p:grpSpPr>
        <p:sp>
          <p:nvSpPr>
            <p:cNvPr id="90" name="Line 56"/>
            <p:cNvSpPr>
              <a:spLocks noChangeShapeType="1"/>
            </p:cNvSpPr>
            <p:nvPr/>
          </p:nvSpPr>
          <p:spPr bwMode="auto">
            <a:xfrm>
              <a:off x="912" y="2016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1" name="Line 57"/>
            <p:cNvSpPr>
              <a:spLocks noChangeShapeType="1"/>
            </p:cNvSpPr>
            <p:nvPr/>
          </p:nvSpPr>
          <p:spPr bwMode="auto">
            <a:xfrm>
              <a:off x="1968" y="211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" name="Text Box 58"/>
            <p:cNvSpPr txBox="1">
              <a:spLocks noChangeArrowheads="1"/>
            </p:cNvSpPr>
            <p:nvPr/>
          </p:nvSpPr>
          <p:spPr bwMode="auto">
            <a:xfrm>
              <a:off x="864" y="1776"/>
              <a:ext cx="5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/>
                <a:t>Input A</a:t>
              </a:r>
            </a:p>
          </p:txBody>
        </p:sp>
        <p:sp>
          <p:nvSpPr>
            <p:cNvPr id="93" name="Text Box 59"/>
            <p:cNvSpPr txBox="1">
              <a:spLocks noChangeArrowheads="1"/>
            </p:cNvSpPr>
            <p:nvPr/>
          </p:nvSpPr>
          <p:spPr bwMode="auto">
            <a:xfrm>
              <a:off x="1968" y="1872"/>
              <a:ext cx="5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Output X</a:t>
              </a:r>
            </a:p>
          </p:txBody>
        </p:sp>
        <p:grpSp>
          <p:nvGrpSpPr>
            <p:cNvPr id="4" name="Group 132"/>
            <p:cNvGrpSpPr>
              <a:grpSpLocks/>
            </p:cNvGrpSpPr>
            <p:nvPr/>
          </p:nvGrpSpPr>
          <p:grpSpPr bwMode="auto">
            <a:xfrm>
              <a:off x="1392" y="1920"/>
              <a:ext cx="672" cy="384"/>
              <a:chOff x="3264" y="1824"/>
              <a:chExt cx="672" cy="384"/>
            </a:xfrm>
          </p:grpSpPr>
          <p:sp>
            <p:nvSpPr>
              <p:cNvPr id="98" name="Line 119"/>
              <p:cNvSpPr>
                <a:spLocks noChangeShapeType="1"/>
              </p:cNvSpPr>
              <p:nvPr/>
            </p:nvSpPr>
            <p:spPr bwMode="auto">
              <a:xfrm>
                <a:off x="3840" y="201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5" name="Group 131"/>
              <p:cNvGrpSpPr>
                <a:grpSpLocks/>
              </p:cNvGrpSpPr>
              <p:nvPr/>
            </p:nvGrpSpPr>
            <p:grpSpPr bwMode="auto">
              <a:xfrm>
                <a:off x="3408" y="1824"/>
                <a:ext cx="426" cy="384"/>
                <a:chOff x="3408" y="1824"/>
                <a:chExt cx="426" cy="384"/>
              </a:xfrm>
            </p:grpSpPr>
            <p:sp>
              <p:nvSpPr>
                <p:cNvPr id="102" name="Freeform 130"/>
                <p:cNvSpPr>
                  <a:spLocks/>
                </p:cNvSpPr>
                <p:nvPr/>
              </p:nvSpPr>
              <p:spPr bwMode="auto">
                <a:xfrm>
                  <a:off x="3418" y="1824"/>
                  <a:ext cx="416" cy="382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156" y="16"/>
                    </a:cxn>
                    <a:cxn ang="0">
                      <a:pos x="292" y="56"/>
                    </a:cxn>
                    <a:cxn ang="0">
                      <a:pos x="298" y="60"/>
                    </a:cxn>
                    <a:cxn ang="0">
                      <a:pos x="304" y="62"/>
                    </a:cxn>
                    <a:cxn ang="0">
                      <a:pos x="316" y="70"/>
                    </a:cxn>
                    <a:cxn ang="0">
                      <a:pos x="342" y="92"/>
                    </a:cxn>
                    <a:cxn ang="0">
                      <a:pos x="374" y="116"/>
                    </a:cxn>
                    <a:cxn ang="0">
                      <a:pos x="390" y="140"/>
                    </a:cxn>
                    <a:cxn ang="0">
                      <a:pos x="416" y="194"/>
                    </a:cxn>
                    <a:cxn ang="0">
                      <a:pos x="400" y="228"/>
                    </a:cxn>
                    <a:cxn ang="0">
                      <a:pos x="384" y="250"/>
                    </a:cxn>
                    <a:cxn ang="0">
                      <a:pos x="360" y="284"/>
                    </a:cxn>
                    <a:cxn ang="0">
                      <a:pos x="338" y="298"/>
                    </a:cxn>
                    <a:cxn ang="0">
                      <a:pos x="320" y="310"/>
                    </a:cxn>
                    <a:cxn ang="0">
                      <a:pos x="272" y="336"/>
                    </a:cxn>
                    <a:cxn ang="0">
                      <a:pos x="126" y="376"/>
                    </a:cxn>
                    <a:cxn ang="0">
                      <a:pos x="8" y="382"/>
                    </a:cxn>
                    <a:cxn ang="0">
                      <a:pos x="2" y="380"/>
                    </a:cxn>
                    <a:cxn ang="0">
                      <a:pos x="40" y="368"/>
                    </a:cxn>
                    <a:cxn ang="0">
                      <a:pos x="88" y="338"/>
                    </a:cxn>
                    <a:cxn ang="0">
                      <a:pos x="110" y="296"/>
                    </a:cxn>
                    <a:cxn ang="0">
                      <a:pos x="130" y="226"/>
                    </a:cxn>
                    <a:cxn ang="0">
                      <a:pos x="96" y="58"/>
                    </a:cxn>
                    <a:cxn ang="0">
                      <a:pos x="72" y="32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416" h="382">
                      <a:moveTo>
                        <a:pt x="18" y="0"/>
                      </a:moveTo>
                      <a:cubicBezTo>
                        <a:pt x="64" y="4"/>
                        <a:pt x="110" y="6"/>
                        <a:pt x="156" y="16"/>
                      </a:cubicBezTo>
                      <a:cubicBezTo>
                        <a:pt x="202" y="26"/>
                        <a:pt x="246" y="45"/>
                        <a:pt x="292" y="56"/>
                      </a:cubicBezTo>
                      <a:cubicBezTo>
                        <a:pt x="294" y="57"/>
                        <a:pt x="296" y="59"/>
                        <a:pt x="298" y="60"/>
                      </a:cubicBezTo>
                      <a:cubicBezTo>
                        <a:pt x="300" y="61"/>
                        <a:pt x="302" y="61"/>
                        <a:pt x="304" y="62"/>
                      </a:cubicBezTo>
                      <a:cubicBezTo>
                        <a:pt x="308" y="64"/>
                        <a:pt x="316" y="70"/>
                        <a:pt x="316" y="70"/>
                      </a:cubicBezTo>
                      <a:cubicBezTo>
                        <a:pt x="321" y="77"/>
                        <a:pt x="334" y="89"/>
                        <a:pt x="342" y="92"/>
                      </a:cubicBezTo>
                      <a:cubicBezTo>
                        <a:pt x="348" y="101"/>
                        <a:pt x="364" y="109"/>
                        <a:pt x="374" y="116"/>
                      </a:cubicBezTo>
                      <a:cubicBezTo>
                        <a:pt x="377" y="126"/>
                        <a:pt x="383" y="133"/>
                        <a:pt x="390" y="140"/>
                      </a:cubicBezTo>
                      <a:cubicBezTo>
                        <a:pt x="396" y="159"/>
                        <a:pt x="410" y="175"/>
                        <a:pt x="416" y="194"/>
                      </a:cubicBezTo>
                      <a:cubicBezTo>
                        <a:pt x="412" y="206"/>
                        <a:pt x="411" y="221"/>
                        <a:pt x="400" y="228"/>
                      </a:cubicBezTo>
                      <a:cubicBezTo>
                        <a:pt x="397" y="238"/>
                        <a:pt x="392" y="244"/>
                        <a:pt x="384" y="250"/>
                      </a:cubicBezTo>
                      <a:cubicBezTo>
                        <a:pt x="380" y="263"/>
                        <a:pt x="372" y="276"/>
                        <a:pt x="360" y="284"/>
                      </a:cubicBezTo>
                      <a:cubicBezTo>
                        <a:pt x="354" y="292"/>
                        <a:pt x="347" y="293"/>
                        <a:pt x="338" y="298"/>
                      </a:cubicBezTo>
                      <a:cubicBezTo>
                        <a:pt x="332" y="302"/>
                        <a:pt x="320" y="310"/>
                        <a:pt x="320" y="310"/>
                      </a:cubicBezTo>
                      <a:cubicBezTo>
                        <a:pt x="308" y="327"/>
                        <a:pt x="288" y="326"/>
                        <a:pt x="272" y="336"/>
                      </a:cubicBezTo>
                      <a:cubicBezTo>
                        <a:pt x="236" y="360"/>
                        <a:pt x="168" y="369"/>
                        <a:pt x="126" y="376"/>
                      </a:cubicBezTo>
                      <a:cubicBezTo>
                        <a:pt x="89" y="373"/>
                        <a:pt x="45" y="381"/>
                        <a:pt x="8" y="382"/>
                      </a:cubicBezTo>
                      <a:cubicBezTo>
                        <a:pt x="6" y="381"/>
                        <a:pt x="1" y="381"/>
                        <a:pt x="2" y="380"/>
                      </a:cubicBezTo>
                      <a:cubicBezTo>
                        <a:pt x="7" y="375"/>
                        <a:pt x="33" y="370"/>
                        <a:pt x="40" y="368"/>
                      </a:cubicBezTo>
                      <a:cubicBezTo>
                        <a:pt x="61" y="361"/>
                        <a:pt x="70" y="350"/>
                        <a:pt x="88" y="338"/>
                      </a:cubicBezTo>
                      <a:cubicBezTo>
                        <a:pt x="93" y="323"/>
                        <a:pt x="104" y="310"/>
                        <a:pt x="110" y="296"/>
                      </a:cubicBezTo>
                      <a:cubicBezTo>
                        <a:pt x="120" y="274"/>
                        <a:pt x="127" y="251"/>
                        <a:pt x="130" y="226"/>
                      </a:cubicBezTo>
                      <a:cubicBezTo>
                        <a:pt x="127" y="180"/>
                        <a:pt x="134" y="96"/>
                        <a:pt x="96" y="58"/>
                      </a:cubicBezTo>
                      <a:cubicBezTo>
                        <a:pt x="93" y="48"/>
                        <a:pt x="81" y="38"/>
                        <a:pt x="72" y="32"/>
                      </a:cubicBezTo>
                      <a:cubicBezTo>
                        <a:pt x="61" y="16"/>
                        <a:pt x="18" y="4"/>
                        <a:pt x="0" y="4"/>
                      </a:cubicBezTo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6" name="Group 123"/>
                <p:cNvGrpSpPr>
                  <a:grpSpLocks/>
                </p:cNvGrpSpPr>
                <p:nvPr/>
              </p:nvGrpSpPr>
              <p:grpSpPr bwMode="auto">
                <a:xfrm>
                  <a:off x="3408" y="1824"/>
                  <a:ext cx="426" cy="384"/>
                  <a:chOff x="3408" y="1824"/>
                  <a:chExt cx="426" cy="384"/>
                </a:xfrm>
              </p:grpSpPr>
              <p:sp>
                <p:nvSpPr>
                  <p:cNvPr id="104" name="Freeform 113"/>
                  <p:cNvSpPr>
                    <a:spLocks/>
                  </p:cNvSpPr>
                  <p:nvPr/>
                </p:nvSpPr>
                <p:spPr bwMode="auto">
                  <a:xfrm>
                    <a:off x="3408" y="1824"/>
                    <a:ext cx="144" cy="384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42" y="8"/>
                      </a:cxn>
                      <a:cxn ang="0">
                        <a:pos x="82" y="32"/>
                      </a:cxn>
                      <a:cxn ang="0">
                        <a:pos x="130" y="92"/>
                      </a:cxn>
                      <a:cxn ang="0">
                        <a:pos x="144" y="206"/>
                      </a:cxn>
                      <a:cxn ang="0">
                        <a:pos x="122" y="284"/>
                      </a:cxn>
                      <a:cxn ang="0">
                        <a:pos x="74" y="344"/>
                      </a:cxn>
                      <a:cxn ang="0">
                        <a:pos x="12" y="368"/>
                      </a:cxn>
                      <a:cxn ang="0">
                        <a:pos x="0" y="366"/>
                      </a:cxn>
                    </a:cxnLst>
                    <a:rect l="0" t="0" r="r" b="b"/>
                    <a:pathLst>
                      <a:path w="145" h="372">
                        <a:moveTo>
                          <a:pt x="6" y="0"/>
                        </a:moveTo>
                        <a:lnTo>
                          <a:pt x="42" y="8"/>
                        </a:lnTo>
                        <a:cubicBezTo>
                          <a:pt x="55" y="13"/>
                          <a:pt x="67" y="18"/>
                          <a:pt x="82" y="32"/>
                        </a:cubicBezTo>
                        <a:cubicBezTo>
                          <a:pt x="97" y="46"/>
                          <a:pt x="120" y="63"/>
                          <a:pt x="130" y="92"/>
                        </a:cubicBezTo>
                        <a:cubicBezTo>
                          <a:pt x="140" y="121"/>
                          <a:pt x="145" y="174"/>
                          <a:pt x="144" y="206"/>
                        </a:cubicBezTo>
                        <a:cubicBezTo>
                          <a:pt x="143" y="238"/>
                          <a:pt x="134" y="261"/>
                          <a:pt x="122" y="284"/>
                        </a:cubicBezTo>
                        <a:cubicBezTo>
                          <a:pt x="110" y="307"/>
                          <a:pt x="92" y="330"/>
                          <a:pt x="74" y="344"/>
                        </a:cubicBezTo>
                        <a:cubicBezTo>
                          <a:pt x="56" y="358"/>
                          <a:pt x="24" y="364"/>
                          <a:pt x="12" y="368"/>
                        </a:cubicBezTo>
                        <a:cubicBezTo>
                          <a:pt x="0" y="372"/>
                          <a:pt x="2" y="366"/>
                          <a:pt x="0" y="366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05" name="Freeform 118"/>
                  <p:cNvSpPr>
                    <a:spLocks/>
                  </p:cNvSpPr>
                  <p:nvPr/>
                </p:nvSpPr>
                <p:spPr bwMode="auto">
                  <a:xfrm>
                    <a:off x="3408" y="1824"/>
                    <a:ext cx="426" cy="190"/>
                  </a:xfrm>
                  <a:custGeom>
                    <a:avLst/>
                    <a:gdLst/>
                    <a:ahLst/>
                    <a:cxnLst>
                      <a:cxn ang="0">
                        <a:pos x="426" y="190"/>
                      </a:cxn>
                      <a:cxn ang="0">
                        <a:pos x="400" y="136"/>
                      </a:cxn>
                      <a:cxn ang="0">
                        <a:pos x="352" y="86"/>
                      </a:cxn>
                      <a:cxn ang="0">
                        <a:pos x="260" y="38"/>
                      </a:cxn>
                      <a:cxn ang="0">
                        <a:pos x="146" y="14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26" h="190">
                        <a:moveTo>
                          <a:pt x="426" y="190"/>
                        </a:moveTo>
                        <a:cubicBezTo>
                          <a:pt x="422" y="181"/>
                          <a:pt x="412" y="153"/>
                          <a:pt x="400" y="136"/>
                        </a:cubicBezTo>
                        <a:cubicBezTo>
                          <a:pt x="388" y="119"/>
                          <a:pt x="375" y="102"/>
                          <a:pt x="352" y="86"/>
                        </a:cubicBezTo>
                        <a:cubicBezTo>
                          <a:pt x="329" y="70"/>
                          <a:pt x="294" y="50"/>
                          <a:pt x="260" y="38"/>
                        </a:cubicBezTo>
                        <a:cubicBezTo>
                          <a:pt x="226" y="26"/>
                          <a:pt x="189" y="20"/>
                          <a:pt x="146" y="14"/>
                        </a:cubicBezTo>
                        <a:cubicBezTo>
                          <a:pt x="103" y="8"/>
                          <a:pt x="30" y="3"/>
                          <a:pt x="0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06" name="Freeform 121"/>
                  <p:cNvSpPr>
                    <a:spLocks/>
                  </p:cNvSpPr>
                  <p:nvPr/>
                </p:nvSpPr>
                <p:spPr bwMode="auto">
                  <a:xfrm flipV="1">
                    <a:off x="3408" y="2016"/>
                    <a:ext cx="426" cy="190"/>
                  </a:xfrm>
                  <a:custGeom>
                    <a:avLst/>
                    <a:gdLst/>
                    <a:ahLst/>
                    <a:cxnLst>
                      <a:cxn ang="0">
                        <a:pos x="426" y="190"/>
                      </a:cxn>
                      <a:cxn ang="0">
                        <a:pos x="400" y="136"/>
                      </a:cxn>
                      <a:cxn ang="0">
                        <a:pos x="352" y="86"/>
                      </a:cxn>
                      <a:cxn ang="0">
                        <a:pos x="260" y="38"/>
                      </a:cxn>
                      <a:cxn ang="0">
                        <a:pos x="146" y="14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26" h="190">
                        <a:moveTo>
                          <a:pt x="426" y="190"/>
                        </a:moveTo>
                        <a:cubicBezTo>
                          <a:pt x="422" y="181"/>
                          <a:pt x="412" y="153"/>
                          <a:pt x="400" y="136"/>
                        </a:cubicBezTo>
                        <a:cubicBezTo>
                          <a:pt x="388" y="119"/>
                          <a:pt x="375" y="102"/>
                          <a:pt x="352" y="86"/>
                        </a:cubicBezTo>
                        <a:cubicBezTo>
                          <a:pt x="329" y="70"/>
                          <a:pt x="294" y="50"/>
                          <a:pt x="260" y="38"/>
                        </a:cubicBezTo>
                        <a:cubicBezTo>
                          <a:pt x="226" y="26"/>
                          <a:pt x="189" y="20"/>
                          <a:pt x="146" y="14"/>
                        </a:cubicBezTo>
                        <a:cubicBezTo>
                          <a:pt x="103" y="8"/>
                          <a:pt x="30" y="3"/>
                          <a:pt x="0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00" name="Line 122"/>
              <p:cNvSpPr>
                <a:spLocks noChangeShapeType="1"/>
              </p:cNvSpPr>
              <p:nvPr/>
            </p:nvSpPr>
            <p:spPr bwMode="auto">
              <a:xfrm flipH="1">
                <a:off x="3264" y="1920"/>
                <a:ext cx="2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1" name="Line 124"/>
              <p:cNvSpPr>
                <a:spLocks noChangeShapeType="1"/>
              </p:cNvSpPr>
              <p:nvPr/>
            </p:nvSpPr>
            <p:spPr bwMode="auto">
              <a:xfrm flipH="1">
                <a:off x="3264" y="2112"/>
                <a:ext cx="25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95" name="Line 134"/>
            <p:cNvSpPr>
              <a:spLocks noChangeShapeType="1"/>
            </p:cNvSpPr>
            <p:nvPr/>
          </p:nvSpPr>
          <p:spPr bwMode="auto">
            <a:xfrm>
              <a:off x="912" y="2208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6" name="Text Box 135"/>
            <p:cNvSpPr txBox="1">
              <a:spLocks noChangeArrowheads="1"/>
            </p:cNvSpPr>
            <p:nvPr/>
          </p:nvSpPr>
          <p:spPr bwMode="auto">
            <a:xfrm>
              <a:off x="864" y="2016"/>
              <a:ext cx="5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/>
                <a:t>Input B</a:t>
              </a:r>
            </a:p>
          </p:txBody>
        </p:sp>
        <p:sp>
          <p:nvSpPr>
            <p:cNvPr id="97" name="Text Box 136"/>
            <p:cNvSpPr txBox="1">
              <a:spLocks noChangeArrowheads="1"/>
            </p:cNvSpPr>
            <p:nvPr/>
          </p:nvSpPr>
          <p:spPr bwMode="auto">
            <a:xfrm>
              <a:off x="1488" y="1488"/>
              <a:ext cx="52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/>
                <a:t>OR</a:t>
              </a:r>
            </a:p>
          </p:txBody>
        </p:sp>
      </p:grpSp>
      <p:grpSp>
        <p:nvGrpSpPr>
          <p:cNvPr id="7" name="Group 295"/>
          <p:cNvGrpSpPr>
            <a:grpSpLocks/>
          </p:cNvGrpSpPr>
          <p:nvPr/>
        </p:nvGrpSpPr>
        <p:grpSpPr bwMode="auto">
          <a:xfrm>
            <a:off x="609441" y="2133600"/>
            <a:ext cx="7313295" cy="3200400"/>
            <a:chOff x="432" y="1680"/>
            <a:chExt cx="3456" cy="2016"/>
          </a:xfrm>
        </p:grpSpPr>
        <p:grpSp>
          <p:nvGrpSpPr>
            <p:cNvPr id="8" name="Group 294"/>
            <p:cNvGrpSpPr>
              <a:grpSpLocks/>
            </p:cNvGrpSpPr>
            <p:nvPr/>
          </p:nvGrpSpPr>
          <p:grpSpPr bwMode="auto">
            <a:xfrm>
              <a:off x="432" y="1680"/>
              <a:ext cx="3456" cy="2016"/>
              <a:chOff x="432" y="1680"/>
              <a:chExt cx="3456" cy="2016"/>
            </a:xfrm>
          </p:grpSpPr>
          <p:sp>
            <p:nvSpPr>
              <p:cNvPr id="110" name="Line 181"/>
              <p:cNvSpPr>
                <a:spLocks noChangeShapeType="1"/>
              </p:cNvSpPr>
              <p:nvPr/>
            </p:nvSpPr>
            <p:spPr bwMode="auto">
              <a:xfrm flipV="1">
                <a:off x="576" y="172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lg" len="lg"/>
                <a:tailEnd type="triangle" w="lg" len="lg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1" name="Line 182"/>
              <p:cNvSpPr>
                <a:spLocks noChangeShapeType="1"/>
              </p:cNvSpPr>
              <p:nvPr/>
            </p:nvSpPr>
            <p:spPr bwMode="auto">
              <a:xfrm>
                <a:off x="576" y="225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lg" len="lg"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2" name="Line 183"/>
              <p:cNvSpPr>
                <a:spLocks noChangeShapeType="1"/>
              </p:cNvSpPr>
              <p:nvPr/>
            </p:nvSpPr>
            <p:spPr bwMode="auto">
              <a:xfrm>
                <a:off x="432" y="254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3" name="Line 184"/>
              <p:cNvSpPr>
                <a:spLocks noChangeShapeType="1"/>
              </p:cNvSpPr>
              <p:nvPr/>
            </p:nvSpPr>
            <p:spPr bwMode="auto">
              <a:xfrm>
                <a:off x="480" y="259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4" name="Line 185"/>
              <p:cNvSpPr>
                <a:spLocks noChangeShapeType="1"/>
              </p:cNvSpPr>
              <p:nvPr/>
            </p:nvSpPr>
            <p:spPr bwMode="auto">
              <a:xfrm>
                <a:off x="528" y="264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5" name="Text Box 186"/>
              <p:cNvSpPr txBox="1">
                <a:spLocks noChangeArrowheads="1"/>
              </p:cNvSpPr>
              <p:nvPr/>
            </p:nvSpPr>
            <p:spPr bwMode="auto">
              <a:xfrm>
                <a:off x="576" y="1680"/>
                <a:ext cx="24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/>
                  <a:t>5v</a:t>
                </a:r>
              </a:p>
            </p:txBody>
          </p:sp>
          <p:sp>
            <p:nvSpPr>
              <p:cNvPr id="116" name="Line 187"/>
              <p:cNvSpPr>
                <a:spLocks noChangeShapeType="1"/>
              </p:cNvSpPr>
              <p:nvPr/>
            </p:nvSpPr>
            <p:spPr bwMode="auto">
              <a:xfrm flipV="1">
                <a:off x="720" y="216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lg" len="lg"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7" name="Line 190"/>
              <p:cNvSpPr>
                <a:spLocks noChangeShapeType="1"/>
              </p:cNvSpPr>
              <p:nvPr/>
            </p:nvSpPr>
            <p:spPr bwMode="auto">
              <a:xfrm>
                <a:off x="3216" y="2688"/>
                <a:ext cx="5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8" name="Line 191"/>
              <p:cNvSpPr>
                <a:spLocks noChangeShapeType="1"/>
              </p:cNvSpPr>
              <p:nvPr/>
            </p:nvSpPr>
            <p:spPr bwMode="auto">
              <a:xfrm>
                <a:off x="3552" y="259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9" name="Line 192"/>
              <p:cNvSpPr>
                <a:spLocks noChangeShapeType="1"/>
              </p:cNvSpPr>
              <p:nvPr/>
            </p:nvSpPr>
            <p:spPr bwMode="auto">
              <a:xfrm>
                <a:off x="3744" y="268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lg" len="lg"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0" name="Line 193"/>
              <p:cNvSpPr>
                <a:spLocks noChangeShapeType="1"/>
              </p:cNvSpPr>
              <p:nvPr/>
            </p:nvSpPr>
            <p:spPr bwMode="auto">
              <a:xfrm>
                <a:off x="3600" y="297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" name="Line 194"/>
              <p:cNvSpPr>
                <a:spLocks noChangeShapeType="1"/>
              </p:cNvSpPr>
              <p:nvPr/>
            </p:nvSpPr>
            <p:spPr bwMode="auto">
              <a:xfrm>
                <a:off x="3648" y="302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2" name="Line 195"/>
              <p:cNvSpPr>
                <a:spLocks noChangeShapeType="1"/>
              </p:cNvSpPr>
              <p:nvPr/>
            </p:nvSpPr>
            <p:spPr bwMode="auto">
              <a:xfrm>
                <a:off x="3696" y="307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3" name="Line 196"/>
              <p:cNvSpPr>
                <a:spLocks noChangeShapeType="1"/>
              </p:cNvSpPr>
              <p:nvPr/>
            </p:nvSpPr>
            <p:spPr bwMode="auto">
              <a:xfrm flipV="1">
                <a:off x="2160" y="225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triangle" w="lg" len="lg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4" name="Text Box 197"/>
              <p:cNvSpPr txBox="1">
                <a:spLocks noChangeArrowheads="1"/>
              </p:cNvSpPr>
              <p:nvPr/>
            </p:nvSpPr>
            <p:spPr bwMode="auto">
              <a:xfrm>
                <a:off x="2160" y="2208"/>
                <a:ext cx="24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solidFill>
                      <a:schemeClr val="tx2"/>
                    </a:solidFill>
                  </a:rPr>
                  <a:t>5v</a:t>
                </a:r>
              </a:p>
            </p:txBody>
          </p:sp>
          <p:sp>
            <p:nvSpPr>
              <p:cNvPr id="125" name="Line 198"/>
              <p:cNvSpPr>
                <a:spLocks noChangeShapeType="1"/>
              </p:cNvSpPr>
              <p:nvPr/>
            </p:nvSpPr>
            <p:spPr bwMode="auto">
              <a:xfrm>
                <a:off x="2208" y="2832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 type="none" w="lg" len="lg"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6" name="Line 199"/>
              <p:cNvSpPr>
                <a:spLocks noChangeShapeType="1"/>
              </p:cNvSpPr>
              <p:nvPr/>
            </p:nvSpPr>
            <p:spPr bwMode="auto">
              <a:xfrm>
                <a:off x="2064" y="312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7" name="Line 200"/>
              <p:cNvSpPr>
                <a:spLocks noChangeShapeType="1"/>
              </p:cNvSpPr>
              <p:nvPr/>
            </p:nvSpPr>
            <p:spPr bwMode="auto">
              <a:xfrm>
                <a:off x="2112" y="316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8" name="Line 201"/>
              <p:cNvSpPr>
                <a:spLocks noChangeShapeType="1"/>
              </p:cNvSpPr>
              <p:nvPr/>
            </p:nvSpPr>
            <p:spPr bwMode="auto">
              <a:xfrm>
                <a:off x="2160" y="321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9" name="Freeform 202"/>
              <p:cNvSpPr>
                <a:spLocks/>
              </p:cNvSpPr>
              <p:nvPr/>
            </p:nvSpPr>
            <p:spPr bwMode="auto">
              <a:xfrm>
                <a:off x="3408" y="2592"/>
                <a:ext cx="96" cy="1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96" y="96"/>
                  </a:cxn>
                  <a:cxn ang="0">
                    <a:pos x="0" y="0"/>
                  </a:cxn>
                </a:cxnLst>
                <a:rect l="0" t="0" r="r" b="b"/>
                <a:pathLst>
                  <a:path w="96" h="192">
                    <a:moveTo>
                      <a:pt x="0" y="0"/>
                    </a:moveTo>
                    <a:lnTo>
                      <a:pt x="0" y="192"/>
                    </a:lnTo>
                    <a:lnTo>
                      <a:pt x="96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0" name="Line 204"/>
              <p:cNvSpPr>
                <a:spLocks noChangeShapeType="1"/>
              </p:cNvSpPr>
              <p:nvPr/>
            </p:nvSpPr>
            <p:spPr bwMode="auto">
              <a:xfrm flipV="1">
                <a:off x="576" y="27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lg" len="lg"/>
                <a:tailEnd type="triangle" w="lg" len="lg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" name="Line 205"/>
              <p:cNvSpPr>
                <a:spLocks noChangeShapeType="1"/>
              </p:cNvSpPr>
              <p:nvPr/>
            </p:nvSpPr>
            <p:spPr bwMode="auto">
              <a:xfrm>
                <a:off x="576" y="3312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lg" len="lg"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2" name="Line 206"/>
              <p:cNvSpPr>
                <a:spLocks noChangeShapeType="1"/>
              </p:cNvSpPr>
              <p:nvPr/>
            </p:nvSpPr>
            <p:spPr bwMode="auto">
              <a:xfrm>
                <a:off x="432" y="360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" name="Line 207"/>
              <p:cNvSpPr>
                <a:spLocks noChangeShapeType="1"/>
              </p:cNvSpPr>
              <p:nvPr/>
            </p:nvSpPr>
            <p:spPr bwMode="auto">
              <a:xfrm>
                <a:off x="480" y="364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4" name="Line 208"/>
              <p:cNvSpPr>
                <a:spLocks noChangeShapeType="1"/>
              </p:cNvSpPr>
              <p:nvPr/>
            </p:nvSpPr>
            <p:spPr bwMode="auto">
              <a:xfrm>
                <a:off x="528" y="369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5" name="Text Box 209"/>
              <p:cNvSpPr txBox="1">
                <a:spLocks noChangeArrowheads="1"/>
              </p:cNvSpPr>
              <p:nvPr/>
            </p:nvSpPr>
            <p:spPr bwMode="auto">
              <a:xfrm>
                <a:off x="576" y="2736"/>
                <a:ext cx="24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/>
                  <a:t>5v</a:t>
                </a:r>
              </a:p>
            </p:txBody>
          </p:sp>
          <p:sp>
            <p:nvSpPr>
              <p:cNvPr id="136" name="Line 210"/>
              <p:cNvSpPr>
                <a:spLocks noChangeShapeType="1"/>
              </p:cNvSpPr>
              <p:nvPr/>
            </p:nvSpPr>
            <p:spPr bwMode="auto">
              <a:xfrm flipV="1">
                <a:off x="720" y="321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lg" len="lg"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7" name="Line 211"/>
              <p:cNvSpPr>
                <a:spLocks noChangeShapeType="1"/>
              </p:cNvSpPr>
              <p:nvPr/>
            </p:nvSpPr>
            <p:spPr bwMode="auto">
              <a:xfrm>
                <a:off x="960" y="2160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8" name="Line 212"/>
              <p:cNvSpPr>
                <a:spLocks noChangeShapeType="1"/>
              </p:cNvSpPr>
              <p:nvPr/>
            </p:nvSpPr>
            <p:spPr bwMode="auto">
              <a:xfrm flipV="1">
                <a:off x="1296" y="2160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9" name="Line 213"/>
              <p:cNvSpPr>
                <a:spLocks noChangeShapeType="1"/>
              </p:cNvSpPr>
              <p:nvPr/>
            </p:nvSpPr>
            <p:spPr bwMode="auto">
              <a:xfrm>
                <a:off x="960" y="3216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0" name="Line 214"/>
              <p:cNvSpPr>
                <a:spLocks noChangeShapeType="1"/>
              </p:cNvSpPr>
              <p:nvPr/>
            </p:nvSpPr>
            <p:spPr bwMode="auto">
              <a:xfrm flipV="1">
                <a:off x="1296" y="2784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09" name="Line 189"/>
            <p:cNvSpPr>
              <a:spLocks noChangeShapeType="1"/>
            </p:cNvSpPr>
            <p:nvPr/>
          </p:nvSpPr>
          <p:spPr bwMode="auto">
            <a:xfrm flipH="1">
              <a:off x="2736" y="2688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" name="Group 332"/>
          <p:cNvGrpSpPr>
            <a:grpSpLocks/>
          </p:cNvGrpSpPr>
          <p:nvPr/>
        </p:nvGrpSpPr>
        <p:grpSpPr bwMode="auto">
          <a:xfrm>
            <a:off x="812589" y="2895600"/>
            <a:ext cx="10563648" cy="2057400"/>
            <a:chOff x="528" y="2160"/>
            <a:chExt cx="4992" cy="1296"/>
          </a:xfrm>
        </p:grpSpPr>
        <p:grpSp>
          <p:nvGrpSpPr>
            <p:cNvPr id="10" name="Group 333"/>
            <p:cNvGrpSpPr>
              <a:grpSpLocks/>
            </p:cNvGrpSpPr>
            <p:nvPr/>
          </p:nvGrpSpPr>
          <p:grpSpPr bwMode="auto">
            <a:xfrm>
              <a:off x="528" y="2160"/>
              <a:ext cx="3888" cy="1296"/>
              <a:chOff x="528" y="2160"/>
              <a:chExt cx="3888" cy="1296"/>
            </a:xfrm>
          </p:grpSpPr>
          <p:sp>
            <p:nvSpPr>
              <p:cNvPr id="144" name="Line 334"/>
              <p:cNvSpPr>
                <a:spLocks noChangeShapeType="1"/>
              </p:cNvSpPr>
              <p:nvPr/>
            </p:nvSpPr>
            <p:spPr bwMode="auto">
              <a:xfrm flipH="1">
                <a:off x="528" y="2160"/>
                <a:ext cx="24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5" name="Text Box 335"/>
              <p:cNvSpPr txBox="1">
                <a:spLocks noChangeArrowheads="1"/>
              </p:cNvSpPr>
              <p:nvPr/>
            </p:nvSpPr>
            <p:spPr bwMode="auto">
              <a:xfrm>
                <a:off x="816" y="2208"/>
                <a:ext cx="62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/>
                  <a:t>Logic 0 </a:t>
                </a:r>
              </a:p>
            </p:txBody>
          </p:sp>
          <p:sp>
            <p:nvSpPr>
              <p:cNvPr id="146" name="Freeform 336"/>
              <p:cNvSpPr>
                <a:spLocks/>
              </p:cNvSpPr>
              <p:nvPr/>
            </p:nvSpPr>
            <p:spPr bwMode="auto">
              <a:xfrm>
                <a:off x="3408" y="2592"/>
                <a:ext cx="96" cy="1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96" y="96"/>
                  </a:cxn>
                  <a:cxn ang="0">
                    <a:pos x="0" y="0"/>
                  </a:cxn>
                </a:cxnLst>
                <a:rect l="0" t="0" r="r" b="b"/>
                <a:pathLst>
                  <a:path w="96" h="192">
                    <a:moveTo>
                      <a:pt x="0" y="0"/>
                    </a:moveTo>
                    <a:lnTo>
                      <a:pt x="0" y="192"/>
                    </a:lnTo>
                    <a:lnTo>
                      <a:pt x="96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7" name="Text Box 337"/>
              <p:cNvSpPr txBox="1">
                <a:spLocks noChangeArrowheads="1"/>
              </p:cNvSpPr>
              <p:nvPr/>
            </p:nvSpPr>
            <p:spPr bwMode="auto">
              <a:xfrm>
                <a:off x="3552" y="2400"/>
                <a:ext cx="86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/>
                  <a:t>Logic 0 </a:t>
                </a:r>
              </a:p>
            </p:txBody>
          </p:sp>
          <p:sp>
            <p:nvSpPr>
              <p:cNvPr id="148" name="Line 338"/>
              <p:cNvSpPr>
                <a:spLocks noChangeShapeType="1"/>
              </p:cNvSpPr>
              <p:nvPr/>
            </p:nvSpPr>
            <p:spPr bwMode="auto">
              <a:xfrm flipH="1">
                <a:off x="528" y="3216"/>
                <a:ext cx="24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9" name="Text Box 339"/>
              <p:cNvSpPr txBox="1">
                <a:spLocks noChangeArrowheads="1"/>
              </p:cNvSpPr>
              <p:nvPr/>
            </p:nvSpPr>
            <p:spPr bwMode="auto">
              <a:xfrm>
                <a:off x="816" y="3264"/>
                <a:ext cx="62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/>
                  <a:t>Logic 0 </a:t>
                </a:r>
              </a:p>
            </p:txBody>
          </p:sp>
        </p:grpSp>
        <p:sp>
          <p:nvSpPr>
            <p:cNvPr id="143" name="Rectangle 340"/>
            <p:cNvSpPr>
              <a:spLocks noChangeArrowheads="1"/>
            </p:cNvSpPr>
            <p:nvPr/>
          </p:nvSpPr>
          <p:spPr bwMode="auto">
            <a:xfrm>
              <a:off x="4416" y="2496"/>
              <a:ext cx="1104" cy="192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341"/>
          <p:cNvGrpSpPr>
            <a:grpSpLocks/>
          </p:cNvGrpSpPr>
          <p:nvPr/>
        </p:nvGrpSpPr>
        <p:grpSpPr bwMode="auto">
          <a:xfrm>
            <a:off x="812589" y="2895600"/>
            <a:ext cx="10563648" cy="3505200"/>
            <a:chOff x="576" y="1008"/>
            <a:chExt cx="4992" cy="1296"/>
          </a:xfrm>
        </p:grpSpPr>
        <p:grpSp>
          <p:nvGrpSpPr>
            <p:cNvPr id="12" name="Group 342"/>
            <p:cNvGrpSpPr>
              <a:grpSpLocks/>
            </p:cNvGrpSpPr>
            <p:nvPr/>
          </p:nvGrpSpPr>
          <p:grpSpPr bwMode="auto">
            <a:xfrm>
              <a:off x="576" y="1008"/>
              <a:ext cx="3888" cy="1296"/>
              <a:chOff x="576" y="1008"/>
              <a:chExt cx="3888" cy="1296"/>
            </a:xfrm>
          </p:grpSpPr>
          <p:sp>
            <p:nvSpPr>
              <p:cNvPr id="153" name="Line 343"/>
              <p:cNvSpPr>
                <a:spLocks noChangeShapeType="1"/>
              </p:cNvSpPr>
              <p:nvPr/>
            </p:nvSpPr>
            <p:spPr bwMode="auto">
              <a:xfrm flipH="1">
                <a:off x="576" y="1008"/>
                <a:ext cx="24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4" name="Text Box 344"/>
              <p:cNvSpPr txBox="1">
                <a:spLocks noChangeArrowheads="1"/>
              </p:cNvSpPr>
              <p:nvPr/>
            </p:nvSpPr>
            <p:spPr bwMode="auto">
              <a:xfrm>
                <a:off x="864" y="1056"/>
                <a:ext cx="62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/>
                  <a:t>Logic 0 </a:t>
                </a:r>
              </a:p>
            </p:txBody>
          </p:sp>
          <p:sp>
            <p:nvSpPr>
              <p:cNvPr id="155" name="Freeform 345"/>
              <p:cNvSpPr>
                <a:spLocks/>
              </p:cNvSpPr>
              <p:nvPr/>
            </p:nvSpPr>
            <p:spPr bwMode="auto">
              <a:xfrm>
                <a:off x="3456" y="1440"/>
                <a:ext cx="96" cy="1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96" y="96"/>
                  </a:cxn>
                  <a:cxn ang="0">
                    <a:pos x="0" y="0"/>
                  </a:cxn>
                </a:cxnLst>
                <a:rect l="0" t="0" r="r" b="b"/>
                <a:pathLst>
                  <a:path w="96" h="192">
                    <a:moveTo>
                      <a:pt x="0" y="0"/>
                    </a:moveTo>
                    <a:lnTo>
                      <a:pt x="0" y="192"/>
                    </a:lnTo>
                    <a:lnTo>
                      <a:pt x="96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6" name="Text Box 346"/>
              <p:cNvSpPr txBox="1">
                <a:spLocks noChangeArrowheads="1"/>
              </p:cNvSpPr>
              <p:nvPr/>
            </p:nvSpPr>
            <p:spPr bwMode="auto">
              <a:xfrm>
                <a:off x="3600" y="1248"/>
                <a:ext cx="86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solidFill>
                      <a:srgbClr val="FF0000"/>
                    </a:solidFill>
                  </a:rPr>
                  <a:t>Logic 1</a:t>
                </a:r>
                <a:r>
                  <a:rPr lang="en-US" sz="1400"/>
                  <a:t> </a:t>
                </a:r>
              </a:p>
            </p:txBody>
          </p:sp>
          <p:sp>
            <p:nvSpPr>
              <p:cNvPr id="157" name="Line 347"/>
              <p:cNvSpPr>
                <a:spLocks noChangeShapeType="1"/>
              </p:cNvSpPr>
              <p:nvPr/>
            </p:nvSpPr>
            <p:spPr bwMode="auto">
              <a:xfrm flipH="1" flipV="1">
                <a:off x="576" y="1968"/>
                <a:ext cx="240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lg" len="lg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8" name="Text Box 348"/>
              <p:cNvSpPr txBox="1">
                <a:spLocks noChangeArrowheads="1"/>
              </p:cNvSpPr>
              <p:nvPr/>
            </p:nvSpPr>
            <p:spPr bwMode="auto">
              <a:xfrm>
                <a:off x="864" y="2112"/>
                <a:ext cx="62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solidFill>
                      <a:srgbClr val="FF0000"/>
                    </a:solidFill>
                  </a:rPr>
                  <a:t>Logic 1 </a:t>
                </a:r>
              </a:p>
            </p:txBody>
          </p:sp>
        </p:grpSp>
        <p:sp>
          <p:nvSpPr>
            <p:cNvPr id="152" name="Rectangle 349"/>
            <p:cNvSpPr>
              <a:spLocks noChangeArrowheads="1"/>
            </p:cNvSpPr>
            <p:nvPr/>
          </p:nvSpPr>
          <p:spPr bwMode="auto">
            <a:xfrm>
              <a:off x="4464" y="1488"/>
              <a:ext cx="1104" cy="192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350"/>
          <p:cNvGrpSpPr>
            <a:grpSpLocks/>
          </p:cNvGrpSpPr>
          <p:nvPr/>
        </p:nvGrpSpPr>
        <p:grpSpPr bwMode="auto">
          <a:xfrm>
            <a:off x="812589" y="2743200"/>
            <a:ext cx="10563648" cy="2209800"/>
            <a:chOff x="576" y="2352"/>
            <a:chExt cx="4992" cy="1392"/>
          </a:xfrm>
        </p:grpSpPr>
        <p:grpSp>
          <p:nvGrpSpPr>
            <p:cNvPr id="14" name="Group 351"/>
            <p:cNvGrpSpPr>
              <a:grpSpLocks/>
            </p:cNvGrpSpPr>
            <p:nvPr/>
          </p:nvGrpSpPr>
          <p:grpSpPr bwMode="auto">
            <a:xfrm>
              <a:off x="576" y="2352"/>
              <a:ext cx="3888" cy="1392"/>
              <a:chOff x="576" y="2352"/>
              <a:chExt cx="3888" cy="1392"/>
            </a:xfrm>
          </p:grpSpPr>
          <p:sp>
            <p:nvSpPr>
              <p:cNvPr id="162" name="Line 352"/>
              <p:cNvSpPr>
                <a:spLocks noChangeShapeType="1"/>
              </p:cNvSpPr>
              <p:nvPr/>
            </p:nvSpPr>
            <p:spPr bwMode="auto">
              <a:xfrm flipH="1" flipV="1">
                <a:off x="576" y="2352"/>
                <a:ext cx="192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lg" len="lg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3" name="Text Box 353"/>
              <p:cNvSpPr txBox="1">
                <a:spLocks noChangeArrowheads="1"/>
              </p:cNvSpPr>
              <p:nvPr/>
            </p:nvSpPr>
            <p:spPr bwMode="auto">
              <a:xfrm>
                <a:off x="864" y="2496"/>
                <a:ext cx="62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solidFill>
                      <a:srgbClr val="FF0000"/>
                    </a:solidFill>
                  </a:rPr>
                  <a:t>Logic 1 </a:t>
                </a:r>
              </a:p>
            </p:txBody>
          </p:sp>
          <p:sp>
            <p:nvSpPr>
              <p:cNvPr id="164" name="Freeform 354"/>
              <p:cNvSpPr>
                <a:spLocks/>
              </p:cNvSpPr>
              <p:nvPr/>
            </p:nvSpPr>
            <p:spPr bwMode="auto">
              <a:xfrm>
                <a:off x="3456" y="2880"/>
                <a:ext cx="96" cy="1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96" y="96"/>
                  </a:cxn>
                  <a:cxn ang="0">
                    <a:pos x="0" y="0"/>
                  </a:cxn>
                </a:cxnLst>
                <a:rect l="0" t="0" r="r" b="b"/>
                <a:pathLst>
                  <a:path w="96" h="192">
                    <a:moveTo>
                      <a:pt x="0" y="0"/>
                    </a:moveTo>
                    <a:lnTo>
                      <a:pt x="0" y="192"/>
                    </a:lnTo>
                    <a:lnTo>
                      <a:pt x="96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5" name="Text Box 355"/>
              <p:cNvSpPr txBox="1">
                <a:spLocks noChangeArrowheads="1"/>
              </p:cNvSpPr>
              <p:nvPr/>
            </p:nvSpPr>
            <p:spPr bwMode="auto">
              <a:xfrm>
                <a:off x="3600" y="2688"/>
                <a:ext cx="86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solidFill>
                      <a:srgbClr val="FF0000"/>
                    </a:solidFill>
                  </a:rPr>
                  <a:t>Logic 1</a:t>
                </a:r>
                <a:r>
                  <a:rPr lang="en-US" sz="1400"/>
                  <a:t> </a:t>
                </a:r>
              </a:p>
            </p:txBody>
          </p:sp>
          <p:sp>
            <p:nvSpPr>
              <p:cNvPr id="166" name="Line 356"/>
              <p:cNvSpPr>
                <a:spLocks noChangeShapeType="1"/>
              </p:cNvSpPr>
              <p:nvPr/>
            </p:nvSpPr>
            <p:spPr bwMode="auto">
              <a:xfrm flipH="1">
                <a:off x="576" y="3504"/>
                <a:ext cx="24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7" name="Text Box 357"/>
              <p:cNvSpPr txBox="1">
                <a:spLocks noChangeArrowheads="1"/>
              </p:cNvSpPr>
              <p:nvPr/>
            </p:nvSpPr>
            <p:spPr bwMode="auto">
              <a:xfrm>
                <a:off x="864" y="3552"/>
                <a:ext cx="62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/>
                  <a:t>Logic 0 </a:t>
                </a:r>
              </a:p>
            </p:txBody>
          </p:sp>
        </p:grpSp>
        <p:sp>
          <p:nvSpPr>
            <p:cNvPr id="161" name="Rectangle 358"/>
            <p:cNvSpPr>
              <a:spLocks noChangeArrowheads="1"/>
            </p:cNvSpPr>
            <p:nvPr/>
          </p:nvSpPr>
          <p:spPr bwMode="auto">
            <a:xfrm>
              <a:off x="4464" y="3120"/>
              <a:ext cx="1104" cy="192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359"/>
          <p:cNvGrpSpPr>
            <a:grpSpLocks/>
          </p:cNvGrpSpPr>
          <p:nvPr/>
        </p:nvGrpSpPr>
        <p:grpSpPr bwMode="auto">
          <a:xfrm>
            <a:off x="812589" y="2743200"/>
            <a:ext cx="10563648" cy="2209800"/>
            <a:chOff x="384" y="240"/>
            <a:chExt cx="4992" cy="1392"/>
          </a:xfrm>
        </p:grpSpPr>
        <p:grpSp>
          <p:nvGrpSpPr>
            <p:cNvPr id="16" name="Group 360"/>
            <p:cNvGrpSpPr>
              <a:grpSpLocks/>
            </p:cNvGrpSpPr>
            <p:nvPr/>
          </p:nvGrpSpPr>
          <p:grpSpPr bwMode="auto">
            <a:xfrm>
              <a:off x="384" y="240"/>
              <a:ext cx="3888" cy="1392"/>
              <a:chOff x="384" y="240"/>
              <a:chExt cx="3888" cy="1392"/>
            </a:xfrm>
          </p:grpSpPr>
          <p:sp>
            <p:nvSpPr>
              <p:cNvPr id="171" name="Line 361"/>
              <p:cNvSpPr>
                <a:spLocks noChangeShapeType="1"/>
              </p:cNvSpPr>
              <p:nvPr/>
            </p:nvSpPr>
            <p:spPr bwMode="auto">
              <a:xfrm flipH="1" flipV="1">
                <a:off x="384" y="240"/>
                <a:ext cx="192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lg" len="lg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2" name="Text Box 362"/>
              <p:cNvSpPr txBox="1">
                <a:spLocks noChangeArrowheads="1"/>
              </p:cNvSpPr>
              <p:nvPr/>
            </p:nvSpPr>
            <p:spPr bwMode="auto">
              <a:xfrm>
                <a:off x="672" y="384"/>
                <a:ext cx="62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solidFill>
                      <a:srgbClr val="FF0000"/>
                    </a:solidFill>
                  </a:rPr>
                  <a:t>Logic 1 </a:t>
                </a:r>
              </a:p>
            </p:txBody>
          </p:sp>
          <p:sp>
            <p:nvSpPr>
              <p:cNvPr id="173" name="Freeform 363"/>
              <p:cNvSpPr>
                <a:spLocks/>
              </p:cNvSpPr>
              <p:nvPr/>
            </p:nvSpPr>
            <p:spPr bwMode="auto">
              <a:xfrm>
                <a:off x="3264" y="768"/>
                <a:ext cx="96" cy="1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96" y="96"/>
                  </a:cxn>
                  <a:cxn ang="0">
                    <a:pos x="0" y="0"/>
                  </a:cxn>
                </a:cxnLst>
                <a:rect l="0" t="0" r="r" b="b"/>
                <a:pathLst>
                  <a:path w="96" h="192">
                    <a:moveTo>
                      <a:pt x="0" y="0"/>
                    </a:moveTo>
                    <a:lnTo>
                      <a:pt x="0" y="192"/>
                    </a:lnTo>
                    <a:lnTo>
                      <a:pt x="96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4" name="Text Box 364"/>
              <p:cNvSpPr txBox="1">
                <a:spLocks noChangeArrowheads="1"/>
              </p:cNvSpPr>
              <p:nvPr/>
            </p:nvSpPr>
            <p:spPr bwMode="auto">
              <a:xfrm>
                <a:off x="3408" y="576"/>
                <a:ext cx="86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>
                    <a:solidFill>
                      <a:srgbClr val="FF0000"/>
                    </a:solidFill>
                  </a:rPr>
                  <a:t>Logic 1</a:t>
                </a:r>
                <a:r>
                  <a:rPr lang="en-US" sz="1400" dirty="0"/>
                  <a:t> </a:t>
                </a:r>
              </a:p>
            </p:txBody>
          </p:sp>
          <p:sp>
            <p:nvSpPr>
              <p:cNvPr id="175" name="Line 365"/>
              <p:cNvSpPr>
                <a:spLocks noChangeShapeType="1"/>
              </p:cNvSpPr>
              <p:nvPr/>
            </p:nvSpPr>
            <p:spPr bwMode="auto">
              <a:xfrm flipH="1" flipV="1">
                <a:off x="384" y="1296"/>
                <a:ext cx="240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lg" len="lg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6" name="Text Box 366"/>
              <p:cNvSpPr txBox="1">
                <a:spLocks noChangeArrowheads="1"/>
              </p:cNvSpPr>
              <p:nvPr/>
            </p:nvSpPr>
            <p:spPr bwMode="auto">
              <a:xfrm>
                <a:off x="672" y="1440"/>
                <a:ext cx="62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solidFill>
                      <a:srgbClr val="FF0000"/>
                    </a:solidFill>
                  </a:rPr>
                  <a:t>Logic 1</a:t>
                </a:r>
                <a:r>
                  <a:rPr lang="en-US" sz="1400"/>
                  <a:t> </a:t>
                </a:r>
              </a:p>
            </p:txBody>
          </p:sp>
        </p:grpSp>
        <p:sp>
          <p:nvSpPr>
            <p:cNvPr id="170" name="Rectangle 367"/>
            <p:cNvSpPr>
              <a:spLocks noChangeArrowheads="1"/>
            </p:cNvSpPr>
            <p:nvPr/>
          </p:nvSpPr>
          <p:spPr bwMode="auto">
            <a:xfrm>
              <a:off x="4272" y="1152"/>
              <a:ext cx="1104" cy="192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77" name="Group 103"/>
          <p:cNvGraphicFramePr>
            <a:graphicFrameLocks noGrp="1"/>
          </p:cNvGraphicFramePr>
          <p:nvPr/>
        </p:nvGraphicFramePr>
        <p:xfrm>
          <a:off x="9040046" y="3124200"/>
          <a:ext cx="2031472" cy="1402080"/>
        </p:xfrm>
        <a:graphic>
          <a:graphicData uri="http://schemas.openxmlformats.org/drawingml/2006/table">
            <a:tbl>
              <a:tblPr/>
              <a:tblGrid>
                <a:gridCol w="5417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17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480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marL="121888" marR="121888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marL="121888" marR="12188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marL="121888" marR="1218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121888" marR="121888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121888" marR="12188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121888" marR="1218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7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121888" marR="121888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121888" marR="12188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121888" marR="1218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121888" marR="121888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121888" marR="12188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121888" marR="1218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7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121888" marR="121888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121888" marR="12188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121888" marR="1218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99" name="AutoShape 8"/>
          <p:cNvSpPr>
            <a:spLocks noChangeArrowheads="1"/>
          </p:cNvSpPr>
          <p:nvPr/>
        </p:nvSpPr>
        <p:spPr bwMode="auto">
          <a:xfrm>
            <a:off x="1598612" y="533400"/>
            <a:ext cx="10209876" cy="882654"/>
          </a:xfrm>
          <a:prstGeom prst="chevron">
            <a:avLst>
              <a:gd name="adj" fmla="val 39600"/>
            </a:avLst>
          </a:prstGeom>
          <a:gradFill rotWithShape="1">
            <a:gsLst>
              <a:gs pos="0">
                <a:srgbClr val="929200"/>
              </a:gs>
              <a:gs pos="50000">
                <a:srgbClr val="FFFF00"/>
              </a:gs>
              <a:gs pos="100000">
                <a:srgbClr val="9292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18" tIns="45710" rIns="91418" bIns="45710" anchor="ctr"/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গেইট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সত্যক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</a:t>
            </a:r>
            <a:r>
              <a:rPr lang="bn-I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লজিক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সার্কিট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399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 descr="o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6455" y="1752600"/>
            <a:ext cx="8326452" cy="4572000"/>
          </a:xfrm>
          <a:prstGeom prst="rect">
            <a:avLst/>
          </a:prstGeom>
        </p:spPr>
      </p:pic>
      <p:pic>
        <p:nvPicPr>
          <p:cNvPr id="5" name="Picture 7" descr="cubo_rosso_architetto_fr_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483" y="549273"/>
            <a:ext cx="129632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1904336" y="488946"/>
            <a:ext cx="7847676" cy="882654"/>
          </a:xfrm>
          <a:prstGeom prst="chevron">
            <a:avLst>
              <a:gd name="adj" fmla="val 39600"/>
            </a:avLst>
          </a:prstGeom>
          <a:gradFill rotWithShape="1">
            <a:gsLst>
              <a:gs pos="0">
                <a:srgbClr val="929200"/>
              </a:gs>
              <a:gs pos="50000">
                <a:srgbClr val="FFFF00"/>
              </a:gs>
              <a:gs pos="100000">
                <a:srgbClr val="9292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18" tIns="45710" rIns="91418" bIns="45710" anchor="ctr"/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গেইট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ইলেকট্রিক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সার্কিট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510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Picture 177" descr="aa-sw-o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012" y="1752600"/>
            <a:ext cx="8991598" cy="4612494"/>
          </a:xfrm>
          <a:prstGeom prst="rect">
            <a:avLst/>
          </a:prstGeom>
        </p:spPr>
      </p:pic>
      <p:pic>
        <p:nvPicPr>
          <p:cNvPr id="5" name="Picture 7" descr="cubo_rosso_architetto_fr_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083" y="441327"/>
            <a:ext cx="129632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1751936" y="381000"/>
            <a:ext cx="7847676" cy="882654"/>
          </a:xfrm>
          <a:prstGeom prst="chevron">
            <a:avLst>
              <a:gd name="adj" fmla="val 39600"/>
            </a:avLst>
          </a:prstGeom>
          <a:gradFill rotWithShape="1">
            <a:gsLst>
              <a:gs pos="0">
                <a:srgbClr val="929200"/>
              </a:gs>
              <a:gs pos="50000">
                <a:srgbClr val="FFFF00"/>
              </a:gs>
              <a:gs pos="100000">
                <a:srgbClr val="9292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18" tIns="45710" rIns="91418" bIns="45710" anchor="ctr"/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গেইট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ইলেকট্রিক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সার্কিট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725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618016" y="1524000"/>
            <a:ext cx="3453500" cy="58477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সত্যক সারণি</a:t>
            </a:r>
            <a:endParaRPr lang="en-US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and.png"/>
          <p:cNvPicPr>
            <a:picLocks noChangeAspect="1"/>
          </p:cNvPicPr>
          <p:nvPr/>
        </p:nvPicPr>
        <p:blipFill>
          <a:blip r:embed="rId3"/>
          <a:srcRect t="12845" b="60009"/>
          <a:stretch>
            <a:fillRect/>
          </a:stretch>
        </p:blipFill>
        <p:spPr>
          <a:xfrm>
            <a:off x="304722" y="2743200"/>
            <a:ext cx="6551690" cy="151068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618016" y="2133603"/>
            <a:ext cx="345350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 Input AND  Gate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618017" y="2590800"/>
          <a:ext cx="3453501" cy="348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0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65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298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</a:t>
                      </a: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</a:t>
                      </a: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Output</a:t>
                      </a:r>
                    </a:p>
                    <a:p>
                      <a:pPr algn="ctr"/>
                      <a:r>
                        <a:rPr lang="en-US" sz="2800" dirty="0"/>
                        <a:t>X=A.B</a:t>
                      </a:r>
                    </a:p>
                  </a:txBody>
                  <a:tcPr marL="121888" marR="12188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 marL="121888" marR="121888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 marL="121888" marR="12188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 marL="121888" marR="12188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 marL="121888" marR="12188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4075574" y="381000"/>
            <a:ext cx="4037676" cy="882654"/>
          </a:xfrm>
          <a:prstGeom prst="chevron">
            <a:avLst>
              <a:gd name="adj" fmla="val 39600"/>
            </a:avLst>
          </a:prstGeom>
          <a:gradFill rotWithShape="1">
            <a:gsLst>
              <a:gs pos="0">
                <a:srgbClr val="929200"/>
              </a:gs>
              <a:gs pos="50000">
                <a:srgbClr val="FFFF00"/>
              </a:gs>
              <a:gs pos="100000">
                <a:srgbClr val="9292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18" tIns="45710" rIns="91418" bIns="45710" anchor="ctr"/>
          <a:lstStyle/>
          <a:p>
            <a:r>
              <a:rPr lang="en-US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গেইট</a:t>
            </a:r>
            <a:r>
              <a:rPr lang="en-US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305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"/>
          <p:cNvGrpSpPr>
            <a:grpSpLocks/>
          </p:cNvGrpSpPr>
          <p:nvPr/>
        </p:nvGrpSpPr>
        <p:grpSpPr bwMode="auto">
          <a:xfrm>
            <a:off x="5892614" y="2386568"/>
            <a:ext cx="5383398" cy="1028700"/>
            <a:chOff x="7020" y="4500"/>
            <a:chExt cx="2340" cy="540"/>
          </a:xfrm>
        </p:grpSpPr>
        <p:sp>
          <p:nvSpPr>
            <p:cNvPr id="42" name="AutoShape 3"/>
            <p:cNvSpPr>
              <a:spLocks noChangeArrowheads="1"/>
            </p:cNvSpPr>
            <p:nvPr/>
          </p:nvSpPr>
          <p:spPr bwMode="auto">
            <a:xfrm>
              <a:off x="8100" y="4500"/>
              <a:ext cx="540" cy="540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4"/>
            <p:cNvSpPr>
              <a:spLocks noChangeShapeType="1"/>
            </p:cNvSpPr>
            <p:nvPr/>
          </p:nvSpPr>
          <p:spPr bwMode="auto">
            <a:xfrm>
              <a:off x="7020" y="4905"/>
              <a:ext cx="10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5"/>
            <p:cNvSpPr>
              <a:spLocks noChangeShapeType="1"/>
            </p:cNvSpPr>
            <p:nvPr/>
          </p:nvSpPr>
          <p:spPr bwMode="auto">
            <a:xfrm>
              <a:off x="7020" y="4635"/>
              <a:ext cx="10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6"/>
            <p:cNvSpPr>
              <a:spLocks noChangeShapeType="1"/>
            </p:cNvSpPr>
            <p:nvPr/>
          </p:nvSpPr>
          <p:spPr bwMode="auto">
            <a:xfrm>
              <a:off x="8640" y="4770"/>
              <a:ext cx="7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108" name="Table 1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972222"/>
              </p:ext>
            </p:extLst>
          </p:nvPr>
        </p:nvGraphicFramePr>
        <p:xfrm>
          <a:off x="558615" y="2421204"/>
          <a:ext cx="3961368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4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204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204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454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L="121888" marR="1218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marL="121888" marR="1218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AB</a:t>
                      </a:r>
                    </a:p>
                  </a:txBody>
                  <a:tcPr marL="121888" marR="1218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21888" marR="1218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21888" marR="1218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21888" marR="1218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21888" marR="1218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21888" marR="1218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21888" marR="1218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21888" marR="1218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21888" marR="1218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21888" marR="1218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21888" marR="1218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21888" marR="1218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21888" marR="1218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pSp>
        <p:nvGrpSpPr>
          <p:cNvPr id="160" name="Group 159"/>
          <p:cNvGrpSpPr/>
          <p:nvPr/>
        </p:nvGrpSpPr>
        <p:grpSpPr>
          <a:xfrm>
            <a:off x="1065212" y="2802204"/>
            <a:ext cx="1600201" cy="369332"/>
            <a:chOff x="1217612" y="1676400"/>
            <a:chExt cx="1600200" cy="369332"/>
          </a:xfrm>
        </p:grpSpPr>
        <p:sp>
          <p:nvSpPr>
            <p:cNvPr id="168" name="TextBox 167"/>
            <p:cNvSpPr txBox="1"/>
            <p:nvPr/>
          </p:nvSpPr>
          <p:spPr>
            <a:xfrm>
              <a:off x="1217612" y="16764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2513012" y="16764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  <p:grpSp>
        <p:nvGrpSpPr>
          <p:cNvPr id="179" name="Group 178"/>
          <p:cNvGrpSpPr/>
          <p:nvPr/>
        </p:nvGrpSpPr>
        <p:grpSpPr>
          <a:xfrm>
            <a:off x="5722831" y="2489857"/>
            <a:ext cx="339566" cy="880445"/>
            <a:chOff x="5713412" y="1781805"/>
            <a:chExt cx="339566" cy="880445"/>
          </a:xfrm>
        </p:grpSpPr>
        <p:sp>
          <p:nvSpPr>
            <p:cNvPr id="180" name="TextBox 179"/>
            <p:cNvSpPr txBox="1"/>
            <p:nvPr/>
          </p:nvSpPr>
          <p:spPr>
            <a:xfrm>
              <a:off x="5713412" y="1781805"/>
              <a:ext cx="3395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5713412" y="2292918"/>
              <a:ext cx="3395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  <p:sp>
        <p:nvSpPr>
          <p:cNvPr id="182" name="TextBox 181"/>
          <p:cNvSpPr txBox="1"/>
          <p:nvPr/>
        </p:nvSpPr>
        <p:spPr>
          <a:xfrm>
            <a:off x="3719513" y="2789504"/>
            <a:ext cx="41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83" name="TextBox 182"/>
          <p:cNvSpPr txBox="1"/>
          <p:nvPr/>
        </p:nvSpPr>
        <p:spPr>
          <a:xfrm>
            <a:off x="9543582" y="2699658"/>
            <a:ext cx="235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619582" y="2743200"/>
            <a:ext cx="235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727795" y="2500086"/>
            <a:ext cx="339566" cy="880445"/>
            <a:chOff x="4153060" y="4927936"/>
            <a:chExt cx="339566" cy="880445"/>
          </a:xfrm>
        </p:grpSpPr>
        <p:grpSp>
          <p:nvGrpSpPr>
            <p:cNvPr id="24" name="Group 23"/>
            <p:cNvGrpSpPr/>
            <p:nvPr/>
          </p:nvGrpSpPr>
          <p:grpSpPr>
            <a:xfrm>
              <a:off x="4153060" y="4927936"/>
              <a:ext cx="339566" cy="880445"/>
              <a:chOff x="5713412" y="1781805"/>
              <a:chExt cx="339566" cy="880445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5713412" y="1781805"/>
                <a:ext cx="3395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713412" y="2292918"/>
                <a:ext cx="3395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4187826" y="5017532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719513" y="3180145"/>
            <a:ext cx="41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065212" y="3160236"/>
            <a:ext cx="1600201" cy="394732"/>
            <a:chOff x="1065212" y="3160236"/>
            <a:chExt cx="1600201" cy="394732"/>
          </a:xfrm>
        </p:grpSpPr>
        <p:sp>
          <p:nvSpPr>
            <p:cNvPr id="33" name="TextBox 32"/>
            <p:cNvSpPr txBox="1"/>
            <p:nvPr/>
          </p:nvSpPr>
          <p:spPr>
            <a:xfrm>
              <a:off x="1065212" y="3160236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360613" y="3185636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719794" y="2514600"/>
            <a:ext cx="304800" cy="846650"/>
            <a:chOff x="5453459" y="4536751"/>
            <a:chExt cx="304800" cy="846650"/>
          </a:xfrm>
        </p:grpSpPr>
        <p:sp>
          <p:nvSpPr>
            <p:cNvPr id="3" name="TextBox 2"/>
            <p:cNvSpPr txBox="1"/>
            <p:nvPr/>
          </p:nvSpPr>
          <p:spPr>
            <a:xfrm>
              <a:off x="5453459" y="5014069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453459" y="4536751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3719513" y="3530846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065213" y="3516930"/>
            <a:ext cx="1600199" cy="383248"/>
            <a:chOff x="1065213" y="3516930"/>
            <a:chExt cx="1600199" cy="383248"/>
          </a:xfrm>
        </p:grpSpPr>
        <p:sp>
          <p:nvSpPr>
            <p:cNvPr id="39" name="TextBox 38"/>
            <p:cNvSpPr txBox="1"/>
            <p:nvPr/>
          </p:nvSpPr>
          <p:spPr>
            <a:xfrm>
              <a:off x="1065213" y="351693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360612" y="3530846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377259" y="2743200"/>
            <a:ext cx="533862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523412" y="2721621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1065213" y="3875509"/>
            <a:ext cx="1600199" cy="383248"/>
            <a:chOff x="1065213" y="3516930"/>
            <a:chExt cx="1600199" cy="383248"/>
          </a:xfrm>
        </p:grpSpPr>
        <p:sp>
          <p:nvSpPr>
            <p:cNvPr id="48" name="TextBox 47"/>
            <p:cNvSpPr txBox="1"/>
            <p:nvPr/>
          </p:nvSpPr>
          <p:spPr>
            <a:xfrm>
              <a:off x="1065213" y="351693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360612" y="3530846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3719513" y="3902891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377259" y="2748910"/>
            <a:ext cx="531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0.0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5713412" y="2514600"/>
            <a:ext cx="304800" cy="846650"/>
            <a:chOff x="5453459" y="4536751"/>
            <a:chExt cx="304800" cy="846650"/>
          </a:xfrm>
        </p:grpSpPr>
        <p:sp>
          <p:nvSpPr>
            <p:cNvPr id="52" name="TextBox 51"/>
            <p:cNvSpPr txBox="1"/>
            <p:nvPr/>
          </p:nvSpPr>
          <p:spPr>
            <a:xfrm>
              <a:off x="5453459" y="5014069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453459" y="4536751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8386098" y="2775858"/>
            <a:ext cx="533862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592780" y="2743200"/>
            <a:ext cx="235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387787" y="2743200"/>
            <a:ext cx="531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0.1</a:t>
            </a:r>
          </a:p>
        </p:txBody>
      </p:sp>
      <p:pic>
        <p:nvPicPr>
          <p:cNvPr id="56" name="Picture 7" descr="cubo_rosso_architetto_fr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012" y="1041721"/>
            <a:ext cx="132584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AutoShape 8"/>
          <p:cNvSpPr>
            <a:spLocks noChangeArrowheads="1"/>
          </p:cNvSpPr>
          <p:nvPr/>
        </p:nvSpPr>
        <p:spPr bwMode="auto">
          <a:xfrm>
            <a:off x="1361864" y="981394"/>
            <a:ext cx="10674561" cy="882654"/>
          </a:xfrm>
          <a:prstGeom prst="chevron">
            <a:avLst>
              <a:gd name="adj" fmla="val 39600"/>
            </a:avLst>
          </a:prstGeom>
          <a:gradFill rotWithShape="1">
            <a:gsLst>
              <a:gs pos="0">
                <a:srgbClr val="929200"/>
              </a:gs>
              <a:gs pos="50000">
                <a:srgbClr val="FFFF00"/>
              </a:gs>
              <a:gs pos="100000">
                <a:srgbClr val="9292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18" tIns="45710" rIns="91418" bIns="45710" anchor="ctr"/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গেইট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সত্যক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</a:t>
            </a:r>
            <a:r>
              <a:rPr lang="bn-I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লজিক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সার্কিট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278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20404 -0.0048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9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22222E-6 L 0.07201 -2.22222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22222E-6 L 0.1375 0.0006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85185E-6 L 0.20482 -0.0030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34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57 -0.00231 L 0.04661 -0.00462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3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4 0.00162 L 0.14622 0.00717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13" y="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91329E-6 L 0.19948 -0.00254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74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36 0.00347 L 0.05053 0.00693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0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000"/>
                            </p:stCondLst>
                            <p:childTnLst>
                              <p:par>
                                <p:cTn id="96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.00832 L 0.1375 0.00208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00"/>
                            </p:stCondLst>
                            <p:childTnLst>
                              <p:par>
                                <p:cTn id="9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69942E-6 L 0.19831 -0.00231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9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-0.00139 L 0.04883 -0.00278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8 3.93064E-6 L 0.12734 -0.00625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/>
      <p:bldP spid="183" grpId="0"/>
      <p:bldP spid="183" grpId="1"/>
      <p:bldP spid="183" grpId="2"/>
      <p:bldP spid="28" grpId="0"/>
      <p:bldP spid="28" grpId="1"/>
      <p:bldP spid="28" grpId="2"/>
      <p:bldP spid="35" grpId="0"/>
      <p:bldP spid="38" grpId="0"/>
      <p:bldP spid="7" grpId="0"/>
      <p:bldP spid="7" grpId="1"/>
      <p:bldP spid="7" grpId="2"/>
      <p:bldP spid="44" grpId="0"/>
      <p:bldP spid="44" grpId="1"/>
      <p:bldP spid="44" grpId="2"/>
      <p:bldP spid="50" grpId="0"/>
      <p:bldP spid="32" grpId="0"/>
      <p:bldP spid="32" grpId="1"/>
      <p:bldP spid="32" grpId="2"/>
      <p:bldP spid="54" grpId="0"/>
      <p:bldP spid="54" grpId="1"/>
      <p:bldP spid="54" grpId="2"/>
      <p:bldP spid="55" grpId="0"/>
      <p:bldP spid="55" grpId="1"/>
      <p:bldP spid="55" grpId="2"/>
      <p:bldP spid="27" grpId="0"/>
      <p:bldP spid="27" grpId="1"/>
      <p:bldP spid="27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 descr="an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012" y="1567412"/>
            <a:ext cx="9448800" cy="4787915"/>
          </a:xfrm>
          <a:prstGeom prst="rect">
            <a:avLst/>
          </a:prstGeom>
        </p:spPr>
      </p:pic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2170574" y="488946"/>
            <a:ext cx="7847676" cy="882654"/>
          </a:xfrm>
          <a:prstGeom prst="chevron">
            <a:avLst>
              <a:gd name="adj" fmla="val 39600"/>
            </a:avLst>
          </a:prstGeom>
          <a:gradFill rotWithShape="1">
            <a:gsLst>
              <a:gs pos="0">
                <a:srgbClr val="929200"/>
              </a:gs>
              <a:gs pos="50000">
                <a:srgbClr val="FFFF00"/>
              </a:gs>
              <a:gs pos="100000">
                <a:srgbClr val="9292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18" tIns="45710" rIns="91418" bIns="45710" anchor="ctr"/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গেইট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ইলেকট্রিক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সার্কিট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186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89212" y="381000"/>
            <a:ext cx="5638800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IN" sz="115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1500" b="1" cap="all" dirty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5212" y="1981200"/>
            <a:ext cx="6248400" cy="33547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8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শামছুল </a:t>
            </a:r>
            <a:r>
              <a:rPr lang="bn-IN" sz="4800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হক শাহেদ </a:t>
            </a:r>
          </a:p>
          <a:p>
            <a:r>
              <a:rPr lang="bn-IN" sz="32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প্রভাষক </a:t>
            </a:r>
            <a:r>
              <a:rPr lang="bn-IN" sz="3200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( তথ্য ও যোগাযোগ প্রযুক্তি)</a:t>
            </a:r>
          </a:p>
          <a:p>
            <a:r>
              <a:rPr lang="bn-IN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শায়েস্তাগঞ্জ মডেল কামিল মাদরাসা</a:t>
            </a:r>
          </a:p>
          <a:p>
            <a:r>
              <a:rPr lang="bn-IN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শায়েস্তাগঞ্জ, হবিগঞ্জ।</a:t>
            </a:r>
          </a:p>
          <a:p>
            <a:r>
              <a:rPr lang="bn-IN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মোবাইল # ০১৭৬০০৮৩৮৭৮</a:t>
            </a:r>
            <a:endParaRPr lang="en-US" sz="32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  <a:p>
            <a:r>
              <a:rPr lang="bn-IN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ই-মেইলঃ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samsulhaqueshahed@gmail.com</a:t>
            </a:r>
            <a:r>
              <a:rPr lang="bn-IN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 </a:t>
            </a:r>
            <a:endParaRPr lang="en-US" i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013" y="2243048"/>
            <a:ext cx="2743200" cy="34938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612" y="6172200"/>
            <a:ext cx="116413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1600" dirty="0" smtClean="0"/>
              <a:t>সার্বিক সহযোগিতায়ঃ সিলেট টিটি কলেজের সম্মানিত প্রশিক্ষক বৃন্দ এবং তথ্য সংগ্রহে  একাদশ,দ্বাদশ শ্রেণির </a:t>
            </a:r>
            <a:r>
              <a:rPr lang="bn-BD" sz="1600" dirty="0"/>
              <a:t>টেক্সাবই এবং</a:t>
            </a:r>
            <a:r>
              <a:rPr lang="bn-IN" sz="1600" dirty="0" smtClean="0"/>
              <a:t>অক্ষরপত্র </a:t>
            </a:r>
            <a:r>
              <a:rPr lang="bn-IN" sz="1600" dirty="0" smtClean="0"/>
              <a:t>পাবলিকেশন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8807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89" descr="aa-sw-an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258" y="1503218"/>
            <a:ext cx="9344767" cy="4745182"/>
          </a:xfrm>
          <a:prstGeom prst="rect">
            <a:avLst/>
          </a:prstGeom>
        </p:spPr>
      </p:pic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2170574" y="488946"/>
            <a:ext cx="7847676" cy="882654"/>
          </a:xfrm>
          <a:prstGeom prst="chevron">
            <a:avLst>
              <a:gd name="adj" fmla="val 39600"/>
            </a:avLst>
          </a:prstGeom>
          <a:gradFill rotWithShape="1">
            <a:gsLst>
              <a:gs pos="0">
                <a:srgbClr val="929200"/>
              </a:gs>
              <a:gs pos="50000">
                <a:srgbClr val="FFFF00"/>
              </a:gs>
              <a:gs pos="100000">
                <a:srgbClr val="9292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18" tIns="45710" rIns="91418" bIns="45710" anchor="ctr"/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গেইট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ইলেকট্রিক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সার্কিট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183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618016" y="1524001"/>
            <a:ext cx="3453500" cy="58477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সত্যক সারণি</a:t>
            </a:r>
            <a:endParaRPr lang="en-US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13" name="Picture 12" descr="not.JPG"/>
          <p:cNvPicPr>
            <a:picLocks noChangeAspect="1"/>
          </p:cNvPicPr>
          <p:nvPr/>
        </p:nvPicPr>
        <p:blipFill>
          <a:blip r:embed="rId3"/>
          <a:srcRect r="38211"/>
          <a:stretch>
            <a:fillRect/>
          </a:stretch>
        </p:blipFill>
        <p:spPr>
          <a:xfrm>
            <a:off x="609441" y="1447800"/>
            <a:ext cx="3148780" cy="1219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618016" y="2133603"/>
            <a:ext cx="345350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NOT Gate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7618016" y="2611585"/>
          <a:ext cx="34535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67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67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</a:t>
                      </a: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</a:t>
                      </a:r>
                    </a:p>
                  </a:txBody>
                  <a:tcPr marL="121888" marR="12188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 marL="121888" marR="121888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 marL="121888" marR="12188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24" name="Picture 23" descr="not_gat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441" y="2743200"/>
            <a:ext cx="3123386" cy="2585806"/>
          </a:xfrm>
          <a:prstGeom prst="rect">
            <a:avLst/>
          </a:prstGeom>
        </p:spPr>
      </p:pic>
      <p:pic>
        <p:nvPicPr>
          <p:cNvPr id="9" name="Picture 7" descr="cubo_rosso_architetto_fr_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083" y="441327"/>
            <a:ext cx="129632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1751936" y="381000"/>
            <a:ext cx="4037676" cy="882654"/>
          </a:xfrm>
          <a:prstGeom prst="chevron">
            <a:avLst>
              <a:gd name="adj" fmla="val 39600"/>
            </a:avLst>
          </a:prstGeom>
          <a:gradFill rotWithShape="1">
            <a:gsLst>
              <a:gs pos="0">
                <a:srgbClr val="929200"/>
              </a:gs>
              <a:gs pos="50000">
                <a:srgbClr val="FFFF00"/>
              </a:gs>
              <a:gs pos="100000">
                <a:srgbClr val="9292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18" tIns="45710" rIns="91418" bIns="45710" anchor="ctr"/>
          <a:lstStyle/>
          <a:p>
            <a:r>
              <a:rPr lang="en-US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গেইট</a:t>
            </a:r>
            <a:r>
              <a:rPr lang="en-US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305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412" y="2286000"/>
            <a:ext cx="8153400" cy="2819400"/>
          </a:xfrm>
          <a:prstGeom prst="rect">
            <a:avLst/>
          </a:prstGeom>
        </p:spPr>
      </p:pic>
      <p:pic>
        <p:nvPicPr>
          <p:cNvPr id="5" name="Picture 7" descr="cubo_rosso_architetto_fr_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960" y="1203327"/>
            <a:ext cx="132584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1293812" y="1143000"/>
            <a:ext cx="10674561" cy="882654"/>
          </a:xfrm>
          <a:prstGeom prst="chevron">
            <a:avLst>
              <a:gd name="adj" fmla="val 39600"/>
            </a:avLst>
          </a:prstGeom>
          <a:gradFill rotWithShape="1">
            <a:gsLst>
              <a:gs pos="0">
                <a:srgbClr val="929200"/>
              </a:gs>
              <a:gs pos="50000">
                <a:srgbClr val="FFFF00"/>
              </a:gs>
              <a:gs pos="100000">
                <a:srgbClr val="9292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18" tIns="45710" rIns="91418" bIns="45710" anchor="ctr"/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NOT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গেইট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সত্যক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</a:t>
            </a:r>
            <a:r>
              <a:rPr lang="bn-I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লজিক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সার্কিট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7"/>
          <p:cNvGrpSpPr>
            <a:grpSpLocks/>
          </p:cNvGrpSpPr>
          <p:nvPr/>
        </p:nvGrpSpPr>
        <p:grpSpPr bwMode="auto">
          <a:xfrm>
            <a:off x="2336191" y="2362200"/>
            <a:ext cx="7313295" cy="1524000"/>
            <a:chOff x="1104" y="2112"/>
            <a:chExt cx="3456" cy="960"/>
          </a:xfrm>
        </p:grpSpPr>
        <p:grpSp>
          <p:nvGrpSpPr>
            <p:cNvPr id="3" name="Group 346"/>
            <p:cNvGrpSpPr>
              <a:grpSpLocks/>
            </p:cNvGrpSpPr>
            <p:nvPr/>
          </p:nvGrpSpPr>
          <p:grpSpPr bwMode="auto">
            <a:xfrm>
              <a:off x="1104" y="2112"/>
              <a:ext cx="3456" cy="960"/>
              <a:chOff x="1104" y="2112"/>
              <a:chExt cx="3456" cy="960"/>
            </a:xfrm>
          </p:grpSpPr>
          <p:sp>
            <p:nvSpPr>
              <p:cNvPr id="7" name="Line 12"/>
              <p:cNvSpPr>
                <a:spLocks noChangeShapeType="1"/>
              </p:cNvSpPr>
              <p:nvPr/>
            </p:nvSpPr>
            <p:spPr bwMode="auto">
              <a:xfrm flipV="1">
                <a:off x="1248" y="2160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lg" len="lg"/>
                <a:tailEnd type="triangle" w="lg" len="lg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" name="Line 13"/>
              <p:cNvSpPr>
                <a:spLocks noChangeShapeType="1"/>
              </p:cNvSpPr>
              <p:nvPr/>
            </p:nvSpPr>
            <p:spPr bwMode="auto">
              <a:xfrm>
                <a:off x="1248" y="268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lg" len="lg"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" name="Line 14"/>
              <p:cNvSpPr>
                <a:spLocks noChangeShapeType="1"/>
              </p:cNvSpPr>
              <p:nvPr/>
            </p:nvSpPr>
            <p:spPr bwMode="auto">
              <a:xfrm>
                <a:off x="1104" y="297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" name="Line 15"/>
              <p:cNvSpPr>
                <a:spLocks noChangeShapeType="1"/>
              </p:cNvSpPr>
              <p:nvPr/>
            </p:nvSpPr>
            <p:spPr bwMode="auto">
              <a:xfrm>
                <a:off x="1152" y="302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" name="Line 16"/>
              <p:cNvSpPr>
                <a:spLocks noChangeShapeType="1"/>
              </p:cNvSpPr>
              <p:nvPr/>
            </p:nvSpPr>
            <p:spPr bwMode="auto">
              <a:xfrm>
                <a:off x="1200" y="307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" name="Text Box 17"/>
              <p:cNvSpPr txBox="1">
                <a:spLocks noChangeArrowheads="1"/>
              </p:cNvSpPr>
              <p:nvPr/>
            </p:nvSpPr>
            <p:spPr bwMode="auto">
              <a:xfrm>
                <a:off x="1248" y="2112"/>
                <a:ext cx="24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/>
                  <a:t>5v</a:t>
                </a:r>
              </a:p>
            </p:txBody>
          </p:sp>
          <p:sp>
            <p:nvSpPr>
              <p:cNvPr id="13" name="Line 18"/>
              <p:cNvSpPr>
                <a:spLocks noChangeShapeType="1"/>
              </p:cNvSpPr>
              <p:nvPr/>
            </p:nvSpPr>
            <p:spPr bwMode="auto">
              <a:xfrm>
                <a:off x="1392" y="2592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lg" len="lg"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" name="Line 21"/>
              <p:cNvSpPr>
                <a:spLocks noChangeShapeType="1"/>
              </p:cNvSpPr>
              <p:nvPr/>
            </p:nvSpPr>
            <p:spPr bwMode="auto">
              <a:xfrm flipH="1">
                <a:off x="3408" y="2592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" name="Line 22"/>
              <p:cNvSpPr>
                <a:spLocks noChangeShapeType="1"/>
              </p:cNvSpPr>
              <p:nvPr/>
            </p:nvSpPr>
            <p:spPr bwMode="auto">
              <a:xfrm>
                <a:off x="3888" y="2592"/>
                <a:ext cx="5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>
                <a:off x="4224" y="2496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>
                <a:off x="4416" y="2592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lg" len="lg"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>
                <a:off x="4272" y="288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>
                <a:off x="4320" y="292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" name="Line 28"/>
              <p:cNvSpPr>
                <a:spLocks noChangeShapeType="1"/>
              </p:cNvSpPr>
              <p:nvPr/>
            </p:nvSpPr>
            <p:spPr bwMode="auto">
              <a:xfrm>
                <a:off x="4368" y="297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6" name="Freeform 23"/>
            <p:cNvSpPr>
              <a:spLocks/>
            </p:cNvSpPr>
            <p:nvPr/>
          </p:nvSpPr>
          <p:spPr bwMode="auto">
            <a:xfrm>
              <a:off x="4128" y="2496"/>
              <a:ext cx="96" cy="1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96" y="96"/>
                </a:cxn>
                <a:cxn ang="0">
                  <a:pos x="0" y="0"/>
                </a:cxn>
              </a:cxnLst>
              <a:rect l="0" t="0" r="r" b="b"/>
              <a:pathLst>
                <a:path w="96" h="192">
                  <a:moveTo>
                    <a:pt x="0" y="0"/>
                  </a:moveTo>
                  <a:lnTo>
                    <a:pt x="0" y="192"/>
                  </a:lnTo>
                  <a:lnTo>
                    <a:pt x="96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" name="Group 180"/>
          <p:cNvGrpSpPr>
            <a:grpSpLocks/>
          </p:cNvGrpSpPr>
          <p:nvPr/>
        </p:nvGrpSpPr>
        <p:grpSpPr bwMode="auto">
          <a:xfrm>
            <a:off x="4266089" y="2514600"/>
            <a:ext cx="3555074" cy="914400"/>
            <a:chOff x="1968" y="2208"/>
            <a:chExt cx="1680" cy="576"/>
          </a:xfrm>
        </p:grpSpPr>
        <p:sp>
          <p:nvSpPr>
            <p:cNvPr id="22" name="Line 7"/>
            <p:cNvSpPr>
              <a:spLocks noChangeShapeType="1"/>
            </p:cNvSpPr>
            <p:nvPr/>
          </p:nvSpPr>
          <p:spPr bwMode="auto">
            <a:xfrm>
              <a:off x="2064" y="259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" name="Line 8"/>
            <p:cNvSpPr>
              <a:spLocks noChangeShapeType="1"/>
            </p:cNvSpPr>
            <p:nvPr/>
          </p:nvSpPr>
          <p:spPr bwMode="auto">
            <a:xfrm>
              <a:off x="2928" y="259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" name="Text Box 9"/>
            <p:cNvSpPr txBox="1">
              <a:spLocks noChangeArrowheads="1"/>
            </p:cNvSpPr>
            <p:nvPr/>
          </p:nvSpPr>
          <p:spPr bwMode="auto">
            <a:xfrm>
              <a:off x="1968" y="2208"/>
              <a:ext cx="5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/>
                <a:t>Input A</a:t>
              </a:r>
            </a:p>
          </p:txBody>
        </p:sp>
        <p:sp>
          <p:nvSpPr>
            <p:cNvPr id="25" name="Text Box 10"/>
            <p:cNvSpPr txBox="1">
              <a:spLocks noChangeArrowheads="1"/>
            </p:cNvSpPr>
            <p:nvPr/>
          </p:nvSpPr>
          <p:spPr bwMode="auto">
            <a:xfrm>
              <a:off x="3120" y="2208"/>
              <a:ext cx="5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Output X</a:t>
              </a:r>
            </a:p>
          </p:txBody>
        </p:sp>
        <p:sp>
          <p:nvSpPr>
            <p:cNvPr id="26" name="Freeform 56"/>
            <p:cNvSpPr>
              <a:spLocks/>
            </p:cNvSpPr>
            <p:nvPr/>
          </p:nvSpPr>
          <p:spPr bwMode="auto">
            <a:xfrm>
              <a:off x="2544" y="2400"/>
              <a:ext cx="288" cy="384"/>
            </a:xfrm>
            <a:custGeom>
              <a:avLst/>
              <a:gdLst/>
              <a:ahLst/>
              <a:cxnLst>
                <a:cxn ang="0">
                  <a:pos x="0" y="288"/>
                </a:cxn>
                <a:cxn ang="0">
                  <a:pos x="0" y="0"/>
                </a:cxn>
                <a:cxn ang="0">
                  <a:pos x="288" y="192"/>
                </a:cxn>
                <a:cxn ang="0">
                  <a:pos x="0" y="384"/>
                </a:cxn>
                <a:cxn ang="0">
                  <a:pos x="0" y="288"/>
                </a:cxn>
              </a:cxnLst>
              <a:rect l="0" t="0" r="r" b="b"/>
              <a:pathLst>
                <a:path w="288" h="384">
                  <a:moveTo>
                    <a:pt x="0" y="288"/>
                  </a:moveTo>
                  <a:lnTo>
                    <a:pt x="0" y="0"/>
                  </a:lnTo>
                  <a:lnTo>
                    <a:pt x="288" y="192"/>
                  </a:lnTo>
                  <a:lnTo>
                    <a:pt x="0" y="384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" name="Oval 57"/>
            <p:cNvSpPr>
              <a:spLocks noChangeArrowheads="1"/>
            </p:cNvSpPr>
            <p:nvPr/>
          </p:nvSpPr>
          <p:spPr bwMode="auto">
            <a:xfrm>
              <a:off x="2832" y="254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298"/>
          <p:cNvGrpSpPr>
            <a:grpSpLocks/>
          </p:cNvGrpSpPr>
          <p:nvPr/>
        </p:nvGrpSpPr>
        <p:grpSpPr bwMode="auto">
          <a:xfrm>
            <a:off x="2539339" y="2667000"/>
            <a:ext cx="7008574" cy="609600"/>
            <a:chOff x="1104" y="96"/>
            <a:chExt cx="3312" cy="384"/>
          </a:xfrm>
        </p:grpSpPr>
        <p:grpSp>
          <p:nvGrpSpPr>
            <p:cNvPr id="21" name="Group 299"/>
            <p:cNvGrpSpPr>
              <a:grpSpLocks/>
            </p:cNvGrpSpPr>
            <p:nvPr/>
          </p:nvGrpSpPr>
          <p:grpSpPr bwMode="auto">
            <a:xfrm>
              <a:off x="1104" y="192"/>
              <a:ext cx="3024" cy="288"/>
              <a:chOff x="1104" y="192"/>
              <a:chExt cx="3024" cy="288"/>
            </a:xfrm>
          </p:grpSpPr>
          <p:grpSp>
            <p:nvGrpSpPr>
              <p:cNvPr id="29" name="Group 300"/>
              <p:cNvGrpSpPr>
                <a:grpSpLocks/>
              </p:cNvGrpSpPr>
              <p:nvPr/>
            </p:nvGrpSpPr>
            <p:grpSpPr bwMode="auto">
              <a:xfrm>
                <a:off x="1104" y="192"/>
                <a:ext cx="912" cy="195"/>
                <a:chOff x="432" y="3168"/>
                <a:chExt cx="912" cy="195"/>
              </a:xfrm>
            </p:grpSpPr>
            <p:sp>
              <p:nvSpPr>
                <p:cNvPr id="34" name="Line 301"/>
                <p:cNvSpPr>
                  <a:spLocks noChangeShapeType="1"/>
                </p:cNvSpPr>
                <p:nvPr/>
              </p:nvSpPr>
              <p:spPr bwMode="auto">
                <a:xfrm flipH="1" flipV="1">
                  <a:off x="432" y="3264"/>
                  <a:ext cx="204" cy="9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lg" len="lg"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" name="Text Box 302"/>
                <p:cNvSpPr txBox="1">
                  <a:spLocks noChangeArrowheads="1"/>
                </p:cNvSpPr>
                <p:nvPr/>
              </p:nvSpPr>
              <p:spPr bwMode="auto">
                <a:xfrm>
                  <a:off x="720" y="3168"/>
                  <a:ext cx="624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>
                      <a:solidFill>
                        <a:srgbClr val="FF0000"/>
                      </a:solidFill>
                    </a:rPr>
                    <a:t>Logic 1</a:t>
                  </a:r>
                </a:p>
              </p:txBody>
            </p:sp>
          </p:grpSp>
          <p:sp>
            <p:nvSpPr>
              <p:cNvPr id="33" name="Freeform 303"/>
              <p:cNvSpPr>
                <a:spLocks/>
              </p:cNvSpPr>
              <p:nvPr/>
            </p:nvSpPr>
            <p:spPr bwMode="auto">
              <a:xfrm>
                <a:off x="4032" y="288"/>
                <a:ext cx="96" cy="1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96" y="96"/>
                  </a:cxn>
                  <a:cxn ang="0">
                    <a:pos x="0" y="0"/>
                  </a:cxn>
                </a:cxnLst>
                <a:rect l="0" t="0" r="r" b="b"/>
                <a:pathLst>
                  <a:path w="96" h="192">
                    <a:moveTo>
                      <a:pt x="0" y="0"/>
                    </a:moveTo>
                    <a:lnTo>
                      <a:pt x="0" y="192"/>
                    </a:lnTo>
                    <a:lnTo>
                      <a:pt x="96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31" name="Text Box 304"/>
            <p:cNvSpPr txBox="1">
              <a:spLocks noChangeArrowheads="1"/>
            </p:cNvSpPr>
            <p:nvPr/>
          </p:nvSpPr>
          <p:spPr bwMode="auto">
            <a:xfrm>
              <a:off x="3936" y="96"/>
              <a:ext cx="48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sz="1400" b="1"/>
                <a:t>OFF</a:t>
              </a:r>
            </a:p>
          </p:txBody>
        </p:sp>
      </p:grpSp>
      <p:grpSp>
        <p:nvGrpSpPr>
          <p:cNvPr id="30" name="Group 305"/>
          <p:cNvGrpSpPr>
            <a:grpSpLocks/>
          </p:cNvGrpSpPr>
          <p:nvPr/>
        </p:nvGrpSpPr>
        <p:grpSpPr bwMode="auto">
          <a:xfrm>
            <a:off x="2539338" y="2667000"/>
            <a:ext cx="6703854" cy="838200"/>
            <a:chOff x="1104" y="480"/>
            <a:chExt cx="3168" cy="528"/>
          </a:xfrm>
        </p:grpSpPr>
        <p:grpSp>
          <p:nvGrpSpPr>
            <p:cNvPr id="32" name="Group 306"/>
            <p:cNvGrpSpPr>
              <a:grpSpLocks/>
            </p:cNvGrpSpPr>
            <p:nvPr/>
          </p:nvGrpSpPr>
          <p:grpSpPr bwMode="auto">
            <a:xfrm>
              <a:off x="1104" y="672"/>
              <a:ext cx="3024" cy="336"/>
              <a:chOff x="1104" y="672"/>
              <a:chExt cx="3024" cy="336"/>
            </a:xfrm>
          </p:grpSpPr>
          <p:grpSp>
            <p:nvGrpSpPr>
              <p:cNvPr id="36" name="Group 307"/>
              <p:cNvGrpSpPr>
                <a:grpSpLocks/>
              </p:cNvGrpSpPr>
              <p:nvPr/>
            </p:nvGrpSpPr>
            <p:grpSpPr bwMode="auto">
              <a:xfrm>
                <a:off x="1104" y="768"/>
                <a:ext cx="912" cy="240"/>
                <a:chOff x="816" y="3552"/>
                <a:chExt cx="912" cy="240"/>
              </a:xfrm>
            </p:grpSpPr>
            <p:sp>
              <p:nvSpPr>
                <p:cNvPr id="41" name="Line 308"/>
                <p:cNvSpPr>
                  <a:spLocks noChangeShapeType="1"/>
                </p:cNvSpPr>
                <p:nvPr/>
              </p:nvSpPr>
              <p:spPr bwMode="auto">
                <a:xfrm flipH="1">
                  <a:off x="816" y="3552"/>
                  <a:ext cx="24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lg" len="lg"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2" name="Text Box 309"/>
                <p:cNvSpPr txBox="1">
                  <a:spLocks noChangeArrowheads="1"/>
                </p:cNvSpPr>
                <p:nvPr/>
              </p:nvSpPr>
              <p:spPr bwMode="auto">
                <a:xfrm>
                  <a:off x="1104" y="3600"/>
                  <a:ext cx="624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/>
                    <a:t>Logic 0 </a:t>
                  </a:r>
                </a:p>
              </p:txBody>
            </p:sp>
          </p:grpSp>
          <p:sp>
            <p:nvSpPr>
              <p:cNvPr id="40" name="Freeform 310"/>
              <p:cNvSpPr>
                <a:spLocks/>
              </p:cNvSpPr>
              <p:nvPr/>
            </p:nvSpPr>
            <p:spPr bwMode="auto">
              <a:xfrm>
                <a:off x="4032" y="672"/>
                <a:ext cx="96" cy="1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96" y="96"/>
                  </a:cxn>
                  <a:cxn ang="0">
                    <a:pos x="0" y="0"/>
                  </a:cxn>
                </a:cxnLst>
                <a:rect l="0" t="0" r="r" b="b"/>
                <a:pathLst>
                  <a:path w="96" h="192">
                    <a:moveTo>
                      <a:pt x="0" y="0"/>
                    </a:moveTo>
                    <a:lnTo>
                      <a:pt x="0" y="192"/>
                    </a:lnTo>
                    <a:lnTo>
                      <a:pt x="96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38" name="Text Box 311"/>
            <p:cNvSpPr txBox="1">
              <a:spLocks noChangeArrowheads="1"/>
            </p:cNvSpPr>
            <p:nvPr/>
          </p:nvSpPr>
          <p:spPr bwMode="auto">
            <a:xfrm>
              <a:off x="3936" y="480"/>
              <a:ext cx="3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sz="1400" b="1">
                  <a:solidFill>
                    <a:srgbClr val="FF0000"/>
                  </a:solidFill>
                </a:rPr>
                <a:t>ON</a:t>
              </a:r>
            </a:p>
          </p:txBody>
        </p:sp>
      </p:grpSp>
      <p:grpSp>
        <p:nvGrpSpPr>
          <p:cNvPr id="37" name="Group 318"/>
          <p:cNvGrpSpPr>
            <a:grpSpLocks/>
          </p:cNvGrpSpPr>
          <p:nvPr/>
        </p:nvGrpSpPr>
        <p:grpSpPr bwMode="auto">
          <a:xfrm>
            <a:off x="2539339" y="2667000"/>
            <a:ext cx="7008574" cy="609600"/>
            <a:chOff x="1104" y="96"/>
            <a:chExt cx="3312" cy="384"/>
          </a:xfrm>
        </p:grpSpPr>
        <p:grpSp>
          <p:nvGrpSpPr>
            <p:cNvPr id="39" name="Group 319"/>
            <p:cNvGrpSpPr>
              <a:grpSpLocks/>
            </p:cNvGrpSpPr>
            <p:nvPr/>
          </p:nvGrpSpPr>
          <p:grpSpPr bwMode="auto">
            <a:xfrm>
              <a:off x="1104" y="192"/>
              <a:ext cx="3024" cy="288"/>
              <a:chOff x="1104" y="192"/>
              <a:chExt cx="3024" cy="288"/>
            </a:xfrm>
          </p:grpSpPr>
          <p:grpSp>
            <p:nvGrpSpPr>
              <p:cNvPr id="43" name="Group 320"/>
              <p:cNvGrpSpPr>
                <a:grpSpLocks/>
              </p:cNvGrpSpPr>
              <p:nvPr/>
            </p:nvGrpSpPr>
            <p:grpSpPr bwMode="auto">
              <a:xfrm>
                <a:off x="1104" y="192"/>
                <a:ext cx="912" cy="195"/>
                <a:chOff x="432" y="3168"/>
                <a:chExt cx="912" cy="195"/>
              </a:xfrm>
            </p:grpSpPr>
            <p:sp>
              <p:nvSpPr>
                <p:cNvPr id="48" name="Line 321"/>
                <p:cNvSpPr>
                  <a:spLocks noChangeShapeType="1"/>
                </p:cNvSpPr>
                <p:nvPr/>
              </p:nvSpPr>
              <p:spPr bwMode="auto">
                <a:xfrm flipH="1" flipV="1">
                  <a:off x="432" y="3264"/>
                  <a:ext cx="204" cy="9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lg" len="lg"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9" name="Text Box 322"/>
                <p:cNvSpPr txBox="1">
                  <a:spLocks noChangeArrowheads="1"/>
                </p:cNvSpPr>
                <p:nvPr/>
              </p:nvSpPr>
              <p:spPr bwMode="auto">
                <a:xfrm>
                  <a:off x="720" y="3168"/>
                  <a:ext cx="624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dirty="0">
                      <a:solidFill>
                        <a:srgbClr val="FF0000"/>
                      </a:solidFill>
                    </a:rPr>
                    <a:t>Logic 1</a:t>
                  </a:r>
                </a:p>
              </p:txBody>
            </p:sp>
          </p:grpSp>
          <p:sp>
            <p:nvSpPr>
              <p:cNvPr id="47" name="Freeform 323"/>
              <p:cNvSpPr>
                <a:spLocks/>
              </p:cNvSpPr>
              <p:nvPr/>
            </p:nvSpPr>
            <p:spPr bwMode="auto">
              <a:xfrm>
                <a:off x="4032" y="288"/>
                <a:ext cx="96" cy="1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96" y="96"/>
                  </a:cxn>
                  <a:cxn ang="0">
                    <a:pos x="0" y="0"/>
                  </a:cxn>
                </a:cxnLst>
                <a:rect l="0" t="0" r="r" b="b"/>
                <a:pathLst>
                  <a:path w="96" h="192">
                    <a:moveTo>
                      <a:pt x="0" y="0"/>
                    </a:moveTo>
                    <a:lnTo>
                      <a:pt x="0" y="192"/>
                    </a:lnTo>
                    <a:lnTo>
                      <a:pt x="96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45" name="Text Box 324"/>
            <p:cNvSpPr txBox="1">
              <a:spLocks noChangeArrowheads="1"/>
            </p:cNvSpPr>
            <p:nvPr/>
          </p:nvSpPr>
          <p:spPr bwMode="auto">
            <a:xfrm>
              <a:off x="3936" y="96"/>
              <a:ext cx="48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sz="1400" b="1"/>
                <a:t>OFF</a:t>
              </a:r>
            </a:p>
          </p:txBody>
        </p:sp>
      </p:grpSp>
      <p:grpSp>
        <p:nvGrpSpPr>
          <p:cNvPr id="44" name="Group 325"/>
          <p:cNvGrpSpPr>
            <a:grpSpLocks/>
          </p:cNvGrpSpPr>
          <p:nvPr/>
        </p:nvGrpSpPr>
        <p:grpSpPr bwMode="auto">
          <a:xfrm>
            <a:off x="2539338" y="2667000"/>
            <a:ext cx="6703854" cy="838200"/>
            <a:chOff x="1104" y="480"/>
            <a:chExt cx="3168" cy="528"/>
          </a:xfrm>
        </p:grpSpPr>
        <p:grpSp>
          <p:nvGrpSpPr>
            <p:cNvPr id="46" name="Group 326"/>
            <p:cNvGrpSpPr>
              <a:grpSpLocks/>
            </p:cNvGrpSpPr>
            <p:nvPr/>
          </p:nvGrpSpPr>
          <p:grpSpPr bwMode="auto">
            <a:xfrm>
              <a:off x="1104" y="672"/>
              <a:ext cx="3024" cy="336"/>
              <a:chOff x="1104" y="672"/>
              <a:chExt cx="3024" cy="336"/>
            </a:xfrm>
          </p:grpSpPr>
          <p:grpSp>
            <p:nvGrpSpPr>
              <p:cNvPr id="50" name="Group 327"/>
              <p:cNvGrpSpPr>
                <a:grpSpLocks/>
              </p:cNvGrpSpPr>
              <p:nvPr/>
            </p:nvGrpSpPr>
            <p:grpSpPr bwMode="auto">
              <a:xfrm>
                <a:off x="1104" y="768"/>
                <a:ext cx="912" cy="240"/>
                <a:chOff x="816" y="3552"/>
                <a:chExt cx="912" cy="240"/>
              </a:xfrm>
            </p:grpSpPr>
            <p:sp>
              <p:nvSpPr>
                <p:cNvPr id="55" name="Line 328"/>
                <p:cNvSpPr>
                  <a:spLocks noChangeShapeType="1"/>
                </p:cNvSpPr>
                <p:nvPr/>
              </p:nvSpPr>
              <p:spPr bwMode="auto">
                <a:xfrm flipH="1">
                  <a:off x="816" y="3552"/>
                  <a:ext cx="24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lg" len="lg"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6" name="Text Box 329"/>
                <p:cNvSpPr txBox="1">
                  <a:spLocks noChangeArrowheads="1"/>
                </p:cNvSpPr>
                <p:nvPr/>
              </p:nvSpPr>
              <p:spPr bwMode="auto">
                <a:xfrm>
                  <a:off x="1104" y="3600"/>
                  <a:ext cx="624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/>
                    <a:t>Logic 0 </a:t>
                  </a:r>
                </a:p>
              </p:txBody>
            </p:sp>
          </p:grpSp>
          <p:sp>
            <p:nvSpPr>
              <p:cNvPr id="54" name="Freeform 330"/>
              <p:cNvSpPr>
                <a:spLocks/>
              </p:cNvSpPr>
              <p:nvPr/>
            </p:nvSpPr>
            <p:spPr bwMode="auto">
              <a:xfrm>
                <a:off x="4032" y="672"/>
                <a:ext cx="96" cy="1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96" y="96"/>
                  </a:cxn>
                  <a:cxn ang="0">
                    <a:pos x="0" y="0"/>
                  </a:cxn>
                </a:cxnLst>
                <a:rect l="0" t="0" r="r" b="b"/>
                <a:pathLst>
                  <a:path w="96" h="192">
                    <a:moveTo>
                      <a:pt x="0" y="0"/>
                    </a:moveTo>
                    <a:lnTo>
                      <a:pt x="0" y="192"/>
                    </a:lnTo>
                    <a:lnTo>
                      <a:pt x="96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52" name="Text Box 331"/>
            <p:cNvSpPr txBox="1">
              <a:spLocks noChangeArrowheads="1"/>
            </p:cNvSpPr>
            <p:nvPr/>
          </p:nvSpPr>
          <p:spPr bwMode="auto">
            <a:xfrm>
              <a:off x="3936" y="480"/>
              <a:ext cx="3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sz="1400" b="1">
                  <a:solidFill>
                    <a:srgbClr val="FF0000"/>
                  </a:solidFill>
                </a:rPr>
                <a:t>ON</a:t>
              </a:r>
            </a:p>
          </p:txBody>
        </p:sp>
      </p:grpSp>
      <p:grpSp>
        <p:nvGrpSpPr>
          <p:cNvPr id="51" name="Group 332"/>
          <p:cNvGrpSpPr>
            <a:grpSpLocks/>
          </p:cNvGrpSpPr>
          <p:nvPr/>
        </p:nvGrpSpPr>
        <p:grpSpPr bwMode="auto">
          <a:xfrm>
            <a:off x="2527652" y="2667000"/>
            <a:ext cx="7008574" cy="609600"/>
            <a:chOff x="1104" y="96"/>
            <a:chExt cx="3312" cy="384"/>
          </a:xfrm>
        </p:grpSpPr>
        <p:grpSp>
          <p:nvGrpSpPr>
            <p:cNvPr id="53" name="Group 333"/>
            <p:cNvGrpSpPr>
              <a:grpSpLocks/>
            </p:cNvGrpSpPr>
            <p:nvPr/>
          </p:nvGrpSpPr>
          <p:grpSpPr bwMode="auto">
            <a:xfrm>
              <a:off x="1104" y="192"/>
              <a:ext cx="3024" cy="288"/>
              <a:chOff x="1104" y="192"/>
              <a:chExt cx="3024" cy="288"/>
            </a:xfrm>
          </p:grpSpPr>
          <p:grpSp>
            <p:nvGrpSpPr>
              <p:cNvPr id="57" name="Group 334"/>
              <p:cNvGrpSpPr>
                <a:grpSpLocks/>
              </p:cNvGrpSpPr>
              <p:nvPr/>
            </p:nvGrpSpPr>
            <p:grpSpPr bwMode="auto">
              <a:xfrm>
                <a:off x="1104" y="192"/>
                <a:ext cx="912" cy="195"/>
                <a:chOff x="432" y="3168"/>
                <a:chExt cx="912" cy="195"/>
              </a:xfrm>
            </p:grpSpPr>
            <p:sp>
              <p:nvSpPr>
                <p:cNvPr id="62" name="Line 335"/>
                <p:cNvSpPr>
                  <a:spLocks noChangeShapeType="1"/>
                </p:cNvSpPr>
                <p:nvPr/>
              </p:nvSpPr>
              <p:spPr bwMode="auto">
                <a:xfrm flipH="1" flipV="1">
                  <a:off x="432" y="3264"/>
                  <a:ext cx="204" cy="9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lg" len="lg"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3" name="Text Box 336"/>
                <p:cNvSpPr txBox="1">
                  <a:spLocks noChangeArrowheads="1"/>
                </p:cNvSpPr>
                <p:nvPr/>
              </p:nvSpPr>
              <p:spPr bwMode="auto">
                <a:xfrm>
                  <a:off x="720" y="3168"/>
                  <a:ext cx="624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dirty="0">
                      <a:solidFill>
                        <a:srgbClr val="FF0000"/>
                      </a:solidFill>
                    </a:rPr>
                    <a:t>Logic 1</a:t>
                  </a:r>
                </a:p>
              </p:txBody>
            </p:sp>
          </p:grpSp>
          <p:sp>
            <p:nvSpPr>
              <p:cNvPr id="61" name="Freeform 337"/>
              <p:cNvSpPr>
                <a:spLocks/>
              </p:cNvSpPr>
              <p:nvPr/>
            </p:nvSpPr>
            <p:spPr bwMode="auto">
              <a:xfrm>
                <a:off x="4032" y="288"/>
                <a:ext cx="96" cy="1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96" y="96"/>
                  </a:cxn>
                  <a:cxn ang="0">
                    <a:pos x="0" y="0"/>
                  </a:cxn>
                </a:cxnLst>
                <a:rect l="0" t="0" r="r" b="b"/>
                <a:pathLst>
                  <a:path w="96" h="192">
                    <a:moveTo>
                      <a:pt x="0" y="0"/>
                    </a:moveTo>
                    <a:lnTo>
                      <a:pt x="0" y="192"/>
                    </a:lnTo>
                    <a:lnTo>
                      <a:pt x="96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59" name="Text Box 338"/>
            <p:cNvSpPr txBox="1">
              <a:spLocks noChangeArrowheads="1"/>
            </p:cNvSpPr>
            <p:nvPr/>
          </p:nvSpPr>
          <p:spPr bwMode="auto">
            <a:xfrm>
              <a:off x="3936" y="96"/>
              <a:ext cx="48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sz="1400" b="1"/>
                <a:t>OFF</a:t>
              </a:r>
            </a:p>
          </p:txBody>
        </p:sp>
      </p:grpSp>
      <p:grpSp>
        <p:nvGrpSpPr>
          <p:cNvPr id="58" name="Group 339"/>
          <p:cNvGrpSpPr>
            <a:grpSpLocks/>
          </p:cNvGrpSpPr>
          <p:nvPr/>
        </p:nvGrpSpPr>
        <p:grpSpPr bwMode="auto">
          <a:xfrm>
            <a:off x="2539338" y="2667000"/>
            <a:ext cx="6703854" cy="838200"/>
            <a:chOff x="1104" y="480"/>
            <a:chExt cx="3168" cy="528"/>
          </a:xfrm>
        </p:grpSpPr>
        <p:grpSp>
          <p:nvGrpSpPr>
            <p:cNvPr id="60" name="Group 340"/>
            <p:cNvGrpSpPr>
              <a:grpSpLocks/>
            </p:cNvGrpSpPr>
            <p:nvPr/>
          </p:nvGrpSpPr>
          <p:grpSpPr bwMode="auto">
            <a:xfrm>
              <a:off x="1104" y="672"/>
              <a:ext cx="3024" cy="336"/>
              <a:chOff x="1104" y="672"/>
              <a:chExt cx="3024" cy="336"/>
            </a:xfrm>
          </p:grpSpPr>
          <p:grpSp>
            <p:nvGrpSpPr>
              <p:cNvPr id="64" name="Group 341"/>
              <p:cNvGrpSpPr>
                <a:grpSpLocks/>
              </p:cNvGrpSpPr>
              <p:nvPr/>
            </p:nvGrpSpPr>
            <p:grpSpPr bwMode="auto">
              <a:xfrm>
                <a:off x="1104" y="768"/>
                <a:ext cx="912" cy="240"/>
                <a:chOff x="816" y="3552"/>
                <a:chExt cx="912" cy="240"/>
              </a:xfrm>
            </p:grpSpPr>
            <p:sp>
              <p:nvSpPr>
                <p:cNvPr id="69" name="Line 342"/>
                <p:cNvSpPr>
                  <a:spLocks noChangeShapeType="1"/>
                </p:cNvSpPr>
                <p:nvPr/>
              </p:nvSpPr>
              <p:spPr bwMode="auto">
                <a:xfrm flipH="1">
                  <a:off x="816" y="3552"/>
                  <a:ext cx="24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lg" len="lg"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0" name="Text Box 343"/>
                <p:cNvSpPr txBox="1">
                  <a:spLocks noChangeArrowheads="1"/>
                </p:cNvSpPr>
                <p:nvPr/>
              </p:nvSpPr>
              <p:spPr bwMode="auto">
                <a:xfrm>
                  <a:off x="1104" y="3600"/>
                  <a:ext cx="624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/>
                    <a:t>Logic 0 </a:t>
                  </a:r>
                </a:p>
              </p:txBody>
            </p:sp>
          </p:grpSp>
          <p:sp>
            <p:nvSpPr>
              <p:cNvPr id="68" name="Freeform 344"/>
              <p:cNvSpPr>
                <a:spLocks/>
              </p:cNvSpPr>
              <p:nvPr/>
            </p:nvSpPr>
            <p:spPr bwMode="auto">
              <a:xfrm>
                <a:off x="4032" y="672"/>
                <a:ext cx="96" cy="1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96" y="96"/>
                  </a:cxn>
                  <a:cxn ang="0">
                    <a:pos x="0" y="0"/>
                  </a:cxn>
                </a:cxnLst>
                <a:rect l="0" t="0" r="r" b="b"/>
                <a:pathLst>
                  <a:path w="96" h="192">
                    <a:moveTo>
                      <a:pt x="0" y="0"/>
                    </a:moveTo>
                    <a:lnTo>
                      <a:pt x="0" y="192"/>
                    </a:lnTo>
                    <a:lnTo>
                      <a:pt x="96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66" name="Text Box 345"/>
            <p:cNvSpPr txBox="1">
              <a:spLocks noChangeArrowheads="1"/>
            </p:cNvSpPr>
            <p:nvPr/>
          </p:nvSpPr>
          <p:spPr bwMode="auto">
            <a:xfrm>
              <a:off x="3936" y="480"/>
              <a:ext cx="3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sz="1400" b="1">
                  <a:solidFill>
                    <a:srgbClr val="FF0000"/>
                  </a:solidFill>
                </a:rPr>
                <a:t>ON</a:t>
              </a:r>
            </a:p>
          </p:txBody>
        </p:sp>
      </p:grpSp>
      <p:pic>
        <p:nvPicPr>
          <p:cNvPr id="71" name="Picture 7" descr="cubo_rosso_architetto_fr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483" y="549273"/>
            <a:ext cx="129632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AutoShape 8"/>
          <p:cNvSpPr>
            <a:spLocks noChangeArrowheads="1"/>
          </p:cNvSpPr>
          <p:nvPr/>
        </p:nvSpPr>
        <p:spPr bwMode="auto">
          <a:xfrm>
            <a:off x="1904336" y="488946"/>
            <a:ext cx="7847676" cy="882654"/>
          </a:xfrm>
          <a:prstGeom prst="chevron">
            <a:avLst>
              <a:gd name="adj" fmla="val 39600"/>
            </a:avLst>
          </a:prstGeom>
          <a:gradFill rotWithShape="1">
            <a:gsLst>
              <a:gs pos="0">
                <a:srgbClr val="929200"/>
              </a:gs>
              <a:gs pos="50000">
                <a:srgbClr val="FFFF00"/>
              </a:gs>
              <a:gs pos="100000">
                <a:srgbClr val="9292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18" tIns="45710" rIns="91418" bIns="45710" anchor="ctr"/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গেইট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ইলেকট্রিক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সার্কিট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174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551" y="1600200"/>
            <a:ext cx="7347857" cy="4343400"/>
          </a:xfrm>
          <a:prstGeom prst="rect">
            <a:avLst/>
          </a:prstGeom>
        </p:spPr>
      </p:pic>
      <p:pic>
        <p:nvPicPr>
          <p:cNvPr id="5" name="Picture 7" descr="cubo_rosso_architetto_fr_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483" y="549273"/>
            <a:ext cx="129632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1904336" y="488946"/>
            <a:ext cx="7847676" cy="882654"/>
          </a:xfrm>
          <a:prstGeom prst="chevron">
            <a:avLst>
              <a:gd name="adj" fmla="val 39600"/>
            </a:avLst>
          </a:prstGeom>
          <a:gradFill rotWithShape="1">
            <a:gsLst>
              <a:gs pos="0">
                <a:srgbClr val="929200"/>
              </a:gs>
              <a:gs pos="50000">
                <a:srgbClr val="FFFF00"/>
              </a:gs>
              <a:gs pos="100000">
                <a:srgbClr val="9292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18" tIns="45710" rIns="91418" bIns="45710" anchor="ctr"/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গেইট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ইলেকট্রিক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সার্কিট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636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34793" y="135330"/>
            <a:ext cx="5225477" cy="68590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bn-BD" sz="3599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SolaimanLipi" panose="02000500020000020004" pitchFamily="2" charset="0"/>
              </a:rPr>
              <a:t>একক কাজ</a:t>
            </a:r>
            <a:endParaRPr lang="en-US" sz="3599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cs typeface="SolaimanLipi" panose="02000500020000020004" pitchFamily="2" charset="0"/>
            </a:endParaRPr>
          </a:p>
        </p:txBody>
      </p:sp>
      <p:sp>
        <p:nvSpPr>
          <p:cNvPr id="3" name="AutoShape 56"/>
          <p:cNvSpPr>
            <a:spLocks noChangeArrowheads="1"/>
          </p:cNvSpPr>
          <p:nvPr/>
        </p:nvSpPr>
        <p:spPr bwMode="auto">
          <a:xfrm>
            <a:off x="5933518" y="4043804"/>
            <a:ext cx="3426519" cy="547544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7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olaimanLipi" panose="02000500020000020004" pitchFamily="2" charset="0"/>
              </a:rPr>
              <a:t>ঘ. FF</a:t>
            </a:r>
          </a:p>
        </p:txBody>
      </p:sp>
      <p:sp>
        <p:nvSpPr>
          <p:cNvPr id="4" name="AutoShape 55"/>
          <p:cNvSpPr>
            <a:spLocks noChangeArrowheads="1"/>
          </p:cNvSpPr>
          <p:nvPr/>
        </p:nvSpPr>
        <p:spPr bwMode="auto">
          <a:xfrm>
            <a:off x="5938280" y="3297873"/>
            <a:ext cx="3426520" cy="547544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7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olaimanLipi" panose="02000500020000020004" pitchFamily="2" charset="0"/>
              </a:rPr>
              <a:t>খ. E</a:t>
            </a:r>
          </a:p>
        </p:txBody>
      </p:sp>
      <p:sp>
        <p:nvSpPr>
          <p:cNvPr id="5" name="AutoShape 55"/>
          <p:cNvSpPr>
            <a:spLocks noChangeArrowheads="1"/>
          </p:cNvSpPr>
          <p:nvPr/>
        </p:nvSpPr>
        <p:spPr bwMode="auto">
          <a:xfrm>
            <a:off x="5961938" y="3295669"/>
            <a:ext cx="3426520" cy="547544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79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olaimanLipi" panose="02000500020000020004" pitchFamily="2" charset="0"/>
              </a:rPr>
              <a:t>খ. AND</a:t>
            </a:r>
          </a:p>
        </p:txBody>
      </p:sp>
      <p:sp>
        <p:nvSpPr>
          <p:cNvPr id="6" name="AutoShape 56"/>
          <p:cNvSpPr>
            <a:spLocks noChangeArrowheads="1"/>
          </p:cNvSpPr>
          <p:nvPr/>
        </p:nvSpPr>
        <p:spPr bwMode="auto">
          <a:xfrm>
            <a:off x="5953169" y="4055334"/>
            <a:ext cx="3426519" cy="547544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79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olaimanLipi" panose="02000500020000020004" pitchFamily="2" charset="0"/>
              </a:rPr>
              <a:t>ঘ. NOT</a:t>
            </a:r>
          </a:p>
        </p:txBody>
      </p:sp>
      <p:sp>
        <p:nvSpPr>
          <p:cNvPr id="7" name="AutoShape 52"/>
          <p:cNvSpPr>
            <a:spLocks noChangeArrowheads="1"/>
          </p:cNvSpPr>
          <p:nvPr/>
        </p:nvSpPr>
        <p:spPr bwMode="auto">
          <a:xfrm>
            <a:off x="2432404" y="2417038"/>
            <a:ext cx="6936402" cy="547545"/>
          </a:xfrm>
          <a:prstGeom prst="roundRect">
            <a:avLst>
              <a:gd name="adj" fmla="val 50000"/>
            </a:avLst>
          </a:prstGeom>
          <a:ln>
            <a:noFill/>
            <a:headEnd/>
            <a:tailEnd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bn-BD" sz="29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১</a:t>
            </a:r>
            <a:r>
              <a:rPr lang="en-US" sz="29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.</a:t>
            </a:r>
            <a:r>
              <a:rPr lang="en-US" sz="29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99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যৌক্তক</a:t>
            </a:r>
            <a:r>
              <a:rPr lang="en-US" sz="29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99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যোগের</a:t>
            </a:r>
            <a:r>
              <a:rPr lang="en-US" sz="29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99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গেইট</a:t>
            </a:r>
            <a:r>
              <a:rPr lang="en-US" sz="29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99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9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999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8" name="AutoShape 53"/>
          <p:cNvSpPr>
            <a:spLocks noChangeArrowheads="1"/>
          </p:cNvSpPr>
          <p:nvPr/>
        </p:nvSpPr>
        <p:spPr bwMode="auto">
          <a:xfrm>
            <a:off x="2437167" y="3301794"/>
            <a:ext cx="3426520" cy="547544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799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olaimanLipi" panose="02000500020000020004" pitchFamily="2" charset="0"/>
              </a:rPr>
              <a:t>ক.  XOR</a:t>
            </a:r>
          </a:p>
        </p:txBody>
      </p:sp>
      <p:sp>
        <p:nvSpPr>
          <p:cNvPr id="9" name="AutoShape 54"/>
          <p:cNvSpPr>
            <a:spLocks noChangeArrowheads="1"/>
          </p:cNvSpPr>
          <p:nvPr/>
        </p:nvSpPr>
        <p:spPr bwMode="auto">
          <a:xfrm>
            <a:off x="2432405" y="4034281"/>
            <a:ext cx="3426519" cy="547544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bn-BD" sz="27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olaimanLipi" panose="02000500020000020004" pitchFamily="2" charset="0"/>
              </a:rPr>
              <a:t>গ</a:t>
            </a:r>
            <a:r>
              <a:rPr lang="en-US" sz="27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olaimanLipi" panose="02000500020000020004" pitchFamily="2" charset="0"/>
              </a:rPr>
              <a:t>. OR</a:t>
            </a:r>
          </a:p>
        </p:txBody>
      </p:sp>
      <p:sp>
        <p:nvSpPr>
          <p:cNvPr id="10" name="AutoShape 57"/>
          <p:cNvSpPr>
            <a:spLocks noChangeArrowheads="1"/>
          </p:cNvSpPr>
          <p:nvPr/>
        </p:nvSpPr>
        <p:spPr bwMode="auto">
          <a:xfrm>
            <a:off x="2457673" y="4040295"/>
            <a:ext cx="3426519" cy="547545"/>
          </a:xfrm>
          <a:prstGeom prst="roundRect">
            <a:avLst>
              <a:gd name="adj" fmla="val 50000"/>
            </a:avLst>
          </a:prstGeom>
          <a:solidFill>
            <a:srgbClr val="006600"/>
          </a:solidFill>
          <a:ln w="2857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79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olaimanLipi" panose="02000500020000020004" pitchFamily="2" charset="0"/>
              </a:rPr>
              <a:t>গ. OR</a:t>
            </a:r>
          </a:p>
        </p:txBody>
      </p:sp>
      <p:sp>
        <p:nvSpPr>
          <p:cNvPr id="11" name="AutoShape 53"/>
          <p:cNvSpPr>
            <a:spLocks noChangeArrowheads="1"/>
          </p:cNvSpPr>
          <p:nvPr/>
        </p:nvSpPr>
        <p:spPr bwMode="auto">
          <a:xfrm>
            <a:off x="2458734" y="3299245"/>
            <a:ext cx="3426520" cy="547544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799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olaimanLipi" panose="02000500020000020004" pitchFamily="2" charset="0"/>
              </a:rPr>
              <a:t>ক. XOR</a:t>
            </a:r>
          </a:p>
        </p:txBody>
      </p:sp>
    </p:spTree>
    <p:extLst>
      <p:ext uri="{BB962C8B-B14F-4D97-AF65-F5344CB8AC3E}">
        <p14:creationId xmlns:p14="http://schemas.microsoft.com/office/powerpoint/2010/main" val="263814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  <p:bldP spid="9" grpId="0" animBg="1"/>
      <p:bldP spid="10" grpId="0" animBg="1"/>
      <p:bldP spid="11" grpId="0" animBg="1"/>
      <p:bldP spid="11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08012" y="1447800"/>
            <a:ext cx="10979037" cy="41274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r>
              <a:rPr lang="bn-BD" sz="35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নিচের প্রতীকগুলো দেখে তাদের নাম ও সত্যক সারণি লেখ</a:t>
            </a:r>
            <a:endParaRPr lang="en-US" sz="35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742059"/>
              </p:ext>
            </p:extLst>
          </p:nvPr>
        </p:nvGraphicFramePr>
        <p:xfrm>
          <a:off x="766430" y="2147443"/>
          <a:ext cx="6800364" cy="38723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182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53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0466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68089">
                <a:tc>
                  <a:txBody>
                    <a:bodyPr/>
                    <a:lstStyle/>
                    <a:p>
                      <a:pPr algn="ctr"/>
                      <a:r>
                        <a:rPr lang="bn-BD" sz="3500" dirty="0">
                          <a:solidFill>
                            <a:srgbClr val="002060"/>
                          </a:solidFill>
                        </a:rPr>
                        <a:t>দলের</a:t>
                      </a:r>
                      <a:r>
                        <a:rPr lang="bn-BD" sz="3500" baseline="0" dirty="0">
                          <a:solidFill>
                            <a:srgbClr val="002060"/>
                          </a:solidFill>
                        </a:rPr>
                        <a:t> নাম</a:t>
                      </a:r>
                      <a:r>
                        <a:rPr lang="en-US" sz="3500" dirty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en-US" sz="35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algn="ctr"/>
                      <a:endParaRPr lang="en-US" sz="35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bn-BD" sz="3500" baseline="0" dirty="0">
                          <a:solidFill>
                            <a:srgbClr val="002060"/>
                          </a:solidFill>
                        </a:rPr>
                        <a:t>প্রতীক</a:t>
                      </a:r>
                      <a:endParaRPr lang="en-US" sz="35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68089">
                <a:tc>
                  <a:txBody>
                    <a:bodyPr/>
                    <a:lstStyle/>
                    <a:p>
                      <a:pPr algn="ctr"/>
                      <a:r>
                        <a:rPr lang="bn-BD" sz="3500" dirty="0">
                          <a:solidFill>
                            <a:srgbClr val="002060"/>
                          </a:solidFill>
                        </a:rPr>
                        <a:t>এব্যাকাস</a:t>
                      </a:r>
                      <a:endParaRPr lang="en-US" sz="35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algn="ctr"/>
                      <a:endParaRPr lang="en-US" sz="35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algn="ctr"/>
                      <a:endParaRPr lang="en-US" sz="35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68089">
                <a:tc>
                  <a:txBody>
                    <a:bodyPr/>
                    <a:lstStyle/>
                    <a:p>
                      <a:pPr algn="ctr"/>
                      <a:r>
                        <a:rPr lang="bn-BD" sz="3500" dirty="0">
                          <a:solidFill>
                            <a:srgbClr val="002060"/>
                          </a:solidFill>
                        </a:rPr>
                        <a:t>মার্ক</a:t>
                      </a:r>
                      <a:r>
                        <a:rPr lang="bn-BD" sz="3500" baseline="0" dirty="0">
                          <a:solidFill>
                            <a:srgbClr val="002060"/>
                          </a:solidFill>
                        </a:rPr>
                        <a:t>-১ </a:t>
                      </a:r>
                      <a:endParaRPr lang="en-US" sz="35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algn="ctr"/>
                      <a:endParaRPr lang="en-US" sz="35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algn="ctr"/>
                      <a:endParaRPr lang="en-US" sz="35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680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500" dirty="0">
                          <a:solidFill>
                            <a:srgbClr val="002060"/>
                          </a:solidFill>
                        </a:rPr>
                        <a:t>এনিয়াক</a:t>
                      </a:r>
                      <a:endParaRPr lang="en-US" sz="35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algn="ctr"/>
                      <a:endParaRPr lang="en-US" sz="35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algn="ctr"/>
                      <a:endParaRPr lang="en-US" sz="35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11" name="Picture 10" descr="or.jpg"/>
          <p:cNvPicPr>
            <a:picLocks noChangeAspect="1"/>
          </p:cNvPicPr>
          <p:nvPr/>
        </p:nvPicPr>
        <p:blipFill>
          <a:blip r:embed="rId3"/>
          <a:srcRect t="9712" b="58633"/>
          <a:stretch>
            <a:fillRect/>
          </a:stretch>
        </p:blipFill>
        <p:spPr>
          <a:xfrm>
            <a:off x="4418013" y="3124202"/>
            <a:ext cx="3148780" cy="914401"/>
          </a:xfrm>
          <a:prstGeom prst="rect">
            <a:avLst/>
          </a:prstGeom>
        </p:spPr>
      </p:pic>
      <p:pic>
        <p:nvPicPr>
          <p:cNvPr id="12" name="Picture 11" descr="and.png"/>
          <p:cNvPicPr>
            <a:picLocks noChangeAspect="1"/>
          </p:cNvPicPr>
          <p:nvPr/>
        </p:nvPicPr>
        <p:blipFill>
          <a:blip r:embed="rId4"/>
          <a:srcRect t="12845" b="60009"/>
          <a:stretch>
            <a:fillRect/>
          </a:stretch>
        </p:blipFill>
        <p:spPr>
          <a:xfrm>
            <a:off x="4418012" y="4114803"/>
            <a:ext cx="3148781" cy="983673"/>
          </a:xfrm>
          <a:prstGeom prst="rect">
            <a:avLst/>
          </a:prstGeom>
        </p:spPr>
      </p:pic>
      <p:pic>
        <p:nvPicPr>
          <p:cNvPr id="13" name="Picture 12" descr="not.JPG"/>
          <p:cNvPicPr>
            <a:picLocks noChangeAspect="1"/>
          </p:cNvPicPr>
          <p:nvPr/>
        </p:nvPicPr>
        <p:blipFill>
          <a:blip r:embed="rId5"/>
          <a:srcRect r="38211"/>
          <a:stretch>
            <a:fillRect/>
          </a:stretch>
        </p:blipFill>
        <p:spPr>
          <a:xfrm>
            <a:off x="4418012" y="5029200"/>
            <a:ext cx="3148780" cy="990600"/>
          </a:xfrm>
          <a:prstGeom prst="rect">
            <a:avLst/>
          </a:prstGeom>
        </p:spPr>
      </p:pic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623879" y="381000"/>
            <a:ext cx="3923838" cy="882654"/>
          </a:xfrm>
          <a:prstGeom prst="chevron">
            <a:avLst>
              <a:gd name="adj" fmla="val 39600"/>
            </a:avLst>
          </a:prstGeom>
          <a:gradFill rotWithShape="1">
            <a:gsLst>
              <a:gs pos="0">
                <a:srgbClr val="929200"/>
              </a:gs>
              <a:gs pos="50000">
                <a:srgbClr val="FFFF00"/>
              </a:gs>
              <a:gs pos="100000">
                <a:srgbClr val="9292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18" tIns="45710" rIns="91418" bIns="45710" anchor="ctr"/>
          <a:lstStyle/>
          <a:p>
            <a:r>
              <a:rPr lang="en-US" sz="4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7694612" y="2209803"/>
            <a:ext cx="4320408" cy="3810000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138282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865812" y="457200"/>
            <a:ext cx="4736576" cy="2653681"/>
            <a:chOff x="7008812" y="287621"/>
            <a:chExt cx="4736576" cy="2653681"/>
          </a:xfrm>
        </p:grpSpPr>
        <p:sp>
          <p:nvSpPr>
            <p:cNvPr id="4" name="Cloud Callout 3"/>
            <p:cNvSpPr/>
            <p:nvPr/>
          </p:nvSpPr>
          <p:spPr>
            <a:xfrm>
              <a:off x="8530933" y="287621"/>
              <a:ext cx="2302650" cy="914400"/>
            </a:xfrm>
            <a:prstGeom prst="cloudCallout">
              <a:avLst>
                <a:gd name="adj1" fmla="val -22423"/>
                <a:gd name="adj2" fmla="val 103048"/>
              </a:avLst>
            </a:prstGeom>
            <a:noFill/>
            <a:ln>
              <a:solidFill>
                <a:srgbClr val="FFFF0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761412" y="360101"/>
              <a:ext cx="1845419" cy="55399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bn-BD" sz="3000" b="1" dirty="0">
                  <a:ln w="1905"/>
                  <a:gradFill>
                    <a:gsLst>
                      <a:gs pos="0">
                        <a:srgbClr val="7D3C4A">
                          <a:shade val="20000"/>
                          <a:satMod val="200000"/>
                        </a:srgbClr>
                      </a:gs>
                      <a:gs pos="78000">
                        <a:srgbClr val="7D3C4A">
                          <a:tint val="90000"/>
                          <a:shade val="89000"/>
                          <a:satMod val="220000"/>
                        </a:srgbClr>
                      </a:gs>
                      <a:gs pos="100000">
                        <a:srgbClr val="7D3C4A">
                          <a:tint val="12000"/>
                          <a:satMod val="255000"/>
                        </a:srgb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0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3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7008812" y="1383136"/>
              <a:ext cx="4736576" cy="1558166"/>
              <a:chOff x="1338309" y="1075881"/>
              <a:chExt cx="5867400" cy="1295400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338309" y="1075881"/>
                <a:ext cx="5867400" cy="1295400"/>
                <a:chOff x="1371600" y="1371600"/>
                <a:chExt cx="6453882" cy="1989517"/>
              </a:xfrm>
            </p:grpSpPr>
            <p:pic>
              <p:nvPicPr>
                <p:cNvPr id="10" name="Picture 3" descr="C:\Documents and Settings\Lab 47\My Documents\My Pictures\New Folder (2)\Teacher_4.gif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3880610" y="1447800"/>
                  <a:ext cx="1074800" cy="1827160"/>
                </a:xfrm>
                <a:prstGeom prst="rect">
                  <a:avLst/>
                </a:prstGeom>
                <a:noFill/>
              </p:spPr>
            </p:pic>
            <p:pic>
              <p:nvPicPr>
                <p:cNvPr id="11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71210" y="1371600"/>
                  <a:ext cx="2954272" cy="1989517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  <a:scene3d>
                  <a:camera prst="perspectiveHeroicExtremeLeftFacing"/>
                  <a:lightRig rig="threePt" dir="t"/>
                </a:scene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2" name="Picture 3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71600" y="1447800"/>
                  <a:ext cx="2432810" cy="1725121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  <a:scene3d>
                  <a:camera prst="isometricOffAxis1Right"/>
                  <a:lightRig rig="threePt" dir="t"/>
                </a:scene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cxnSp>
            <p:nvCxnSpPr>
              <p:cNvPr id="9" name="Straight Connector 8"/>
              <p:cNvCxnSpPr/>
              <p:nvPr/>
            </p:nvCxnSpPr>
            <p:spPr>
              <a:xfrm>
                <a:off x="2379373" y="2362200"/>
                <a:ext cx="3411827" cy="9081"/>
              </a:xfrm>
              <a:prstGeom prst="line">
                <a:avLst/>
              </a:prstGeom>
              <a:ln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Rectangle 1"/>
          <p:cNvSpPr/>
          <p:nvPr/>
        </p:nvSpPr>
        <p:spPr>
          <a:xfrm>
            <a:off x="684212" y="3276600"/>
            <a:ext cx="10210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bn-BD" sz="35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লজিক গেট কী?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bn-BD" sz="350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মৌলিক লজিক গেট কত প্রকার ও কী কী ?</a:t>
            </a:r>
            <a:endParaRPr lang="en-US" sz="3500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bn-BD" sz="3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কোন গেটের সকল ইনপুট </a:t>
            </a:r>
            <a:r>
              <a:rPr lang="en-US" sz="3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1 </a:t>
            </a:r>
            <a:r>
              <a:rPr lang="bn-BD" sz="3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জন্য আউটপুট ১ হয়?</a:t>
            </a:r>
            <a:endParaRPr lang="en-US" sz="35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bn-BD" sz="3500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কোন গেটের সকল ইনপুট ০ এর জন্য আউটপুট ০ হয়?</a:t>
            </a:r>
            <a:endParaRPr lang="en-US" sz="3500" dirty="0"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17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50812" y="631213"/>
            <a:ext cx="7315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sz="6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6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4212" y="2438400"/>
            <a:ext cx="5410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তোমার বাড়িতে যে বেড সুইচ আছে তা কোন গেট সমর্থন করে এবং কেন? চিত্রসহ লিখে আনবে।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98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eno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9412" y="2400300"/>
            <a:ext cx="41148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00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24" y="838200"/>
            <a:ext cx="4648200" cy="34973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791" y="1237565"/>
            <a:ext cx="7032812" cy="4343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1612" y="5257800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7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7136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8611" y="2514600"/>
            <a:ext cx="546335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বুলিয়ান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অ্যালজেবরা</a:t>
            </a:r>
            <a:endParaRPr lang="bn-IN" sz="4800" b="1" dirty="0" smtClean="0">
              <a:solidFill>
                <a:schemeClr val="accent1">
                  <a:lumMod val="7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গেইট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449" y="894"/>
            <a:ext cx="5738963" cy="68562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5612" y="381000"/>
            <a:ext cx="56525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4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54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75012" y="1130976"/>
            <a:ext cx="5638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bn-BD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</a:p>
        </p:txBody>
      </p:sp>
      <p:sp>
        <p:nvSpPr>
          <p:cNvPr id="6" name="Rectangle 5"/>
          <p:cNvSpPr/>
          <p:nvPr/>
        </p:nvSpPr>
        <p:spPr>
          <a:xfrm>
            <a:off x="1318244" y="2457271"/>
            <a:ext cx="805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লজিক 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গেট কী, তা বলতে 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81635" y="3406914"/>
            <a:ext cx="91484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মৌলিক গেটের প্রতীক চিহ্নিত করতে 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46212" y="4343400"/>
            <a:ext cx="9601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মৌলিক 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লজিক গেটের সত্যক সারণি লিখতে 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541712" y="457200"/>
            <a:ext cx="5105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ছবি গুলি দেখ</a:t>
            </a:r>
            <a:endParaRPr kumimoji="0" lang="en-US" sz="60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0812" y="4800600"/>
            <a:ext cx="1196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bn-IN" sz="3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3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আইসি</a:t>
            </a:r>
            <a:r>
              <a:rPr lang="en-US" sz="3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(IC) </a:t>
            </a:r>
            <a:r>
              <a:rPr lang="en-US" sz="3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আইসির</a:t>
            </a:r>
            <a:r>
              <a:rPr lang="en-US" sz="3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মুলে</a:t>
            </a:r>
            <a:r>
              <a:rPr lang="en-US" sz="3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লজিক</a:t>
            </a:r>
            <a:r>
              <a:rPr lang="en-US" sz="3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গেট</a:t>
            </a:r>
            <a:r>
              <a:rPr lang="en-US" sz="3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লজিক</a:t>
            </a:r>
            <a:r>
              <a:rPr lang="en-US" sz="3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গেট</a:t>
            </a:r>
            <a:r>
              <a:rPr lang="en-US" sz="3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বুলিয়ান</a:t>
            </a:r>
            <a:r>
              <a:rPr lang="en-US" sz="3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অ্যালজেবরার</a:t>
            </a:r>
            <a:r>
              <a:rPr lang="en-US" sz="3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ব্যবহারিক</a:t>
            </a:r>
            <a:r>
              <a:rPr lang="en-US" sz="3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3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2" y="1520516"/>
            <a:ext cx="3886200" cy="29514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412" y="1520516"/>
            <a:ext cx="3886200" cy="2924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012" y="1520516"/>
            <a:ext cx="38862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55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78315" y="1396159"/>
            <a:ext cx="1929897" cy="2642441"/>
            <a:chOff x="203147" y="152400"/>
            <a:chExt cx="1929897" cy="2642441"/>
          </a:xfrm>
        </p:grpSpPr>
        <p:pic>
          <p:nvPicPr>
            <p:cNvPr id="5" name="Picture 4" descr="George_Boole.jpg">
              <a:hlinkClick r:id="rId2" action="ppaction://hlinkfile"/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3147" y="152400"/>
              <a:ext cx="1929897" cy="211130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04720" y="2271621"/>
              <a:ext cx="1726750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জর্জ বুল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2740024" y="1208054"/>
            <a:ext cx="8991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যৌক্তিক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চলক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যুক্তিমুলক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অপারেশন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সমুহের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সহযোগে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বীজগণিতকেই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বুলিয়ান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বীজগণিত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প্রখ্যাত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গণিতবিদ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জর্জ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বুল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১৮৫৪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উদ্ভাবন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শুধু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সত্য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মিথ্যা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সত্যকে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মিথ্যাকে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9" name="Rectangle 8"/>
          <p:cNvSpPr/>
          <p:nvPr/>
        </p:nvSpPr>
        <p:spPr>
          <a:xfrm>
            <a:off x="912813" y="4114800"/>
            <a:ext cx="108203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dirty="0" err="1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গণিতের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এবং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বুলিয়ান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অ্যালজেবরার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যুক্তিমুলক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হলেও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আসলে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দুটো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জিনিস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বীজগণিতের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বুলিয়ান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অ্যালজেবরার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যুক্তিমুলক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লজিক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লেভেল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2170575" y="336546"/>
            <a:ext cx="7847675" cy="882654"/>
          </a:xfrm>
          <a:prstGeom prst="chevron">
            <a:avLst>
              <a:gd name="adj" fmla="val 39600"/>
            </a:avLst>
          </a:prstGeom>
          <a:gradFill rotWithShape="1">
            <a:gsLst>
              <a:gs pos="0">
                <a:srgbClr val="929200"/>
              </a:gs>
              <a:gs pos="50000">
                <a:srgbClr val="FFFF00"/>
              </a:gs>
              <a:gs pos="100000">
                <a:srgbClr val="9292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18" tIns="45710" rIns="91418" bIns="45710" anchor="ctr"/>
          <a:lstStyle/>
          <a:p>
            <a:pPr algn="just"/>
            <a:r>
              <a:rPr lang="en-US" sz="35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বুলিয়ান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বীজগনিতের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35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89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1060" y="1676400"/>
            <a:ext cx="1119981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Font typeface="Arial" pitchFamily="34" charset="0"/>
              <a:buChar char="•"/>
            </a:pPr>
            <a:r>
              <a:rPr lang="en-US" sz="4200" dirty="0" err="1"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যুক্তির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স্থাপনে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গুনের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 algn="just">
              <a:buFont typeface="Arial" pitchFamily="34" charset="0"/>
              <a:buChar char="•"/>
            </a:pPr>
            <a:r>
              <a:rPr lang="en-US" sz="4200" dirty="0" err="1">
                <a:latin typeface="NikoshBAN" pitchFamily="2" charset="0"/>
                <a:cs typeface="NikoshBAN" pitchFamily="2" charset="0"/>
              </a:rPr>
              <a:t>শুধু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০ ও ১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বিধায়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এত</a:t>
            </a:r>
            <a:r>
              <a:rPr lang="bn-IN" sz="4200" dirty="0" smtClean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অন্যকোনো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প্রতিক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 algn="just">
              <a:buFont typeface="Arial" pitchFamily="34" charset="0"/>
              <a:buChar char="•"/>
            </a:pPr>
            <a:r>
              <a:rPr lang="en-US" sz="4200" dirty="0" err="1"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জ্যামিতি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ত্রিকোনমিতির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auto">
          <a:xfrm>
            <a:off x="3008775" y="395288"/>
            <a:ext cx="6171275" cy="882654"/>
          </a:xfrm>
          <a:prstGeom prst="chevron">
            <a:avLst>
              <a:gd name="adj" fmla="val 39600"/>
            </a:avLst>
          </a:prstGeom>
          <a:gradFill rotWithShape="1">
            <a:gsLst>
              <a:gs pos="0">
                <a:srgbClr val="929200"/>
              </a:gs>
              <a:gs pos="50000">
                <a:srgbClr val="FFFF00"/>
              </a:gs>
              <a:gs pos="100000">
                <a:srgbClr val="9292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18" tIns="45710" rIns="91418" bIns="45710" anchor="ctr"/>
          <a:lstStyle/>
          <a:p>
            <a:pPr algn="just"/>
            <a:r>
              <a:rPr lang="en-US" sz="35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বুলিয়ান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বীজগনিতের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22305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1675274" y="395288"/>
            <a:ext cx="8838276" cy="882654"/>
          </a:xfrm>
          <a:prstGeom prst="chevron">
            <a:avLst>
              <a:gd name="adj" fmla="val 39600"/>
            </a:avLst>
          </a:prstGeom>
          <a:gradFill rotWithShape="1">
            <a:gsLst>
              <a:gs pos="0">
                <a:srgbClr val="929200"/>
              </a:gs>
              <a:gs pos="50000">
                <a:srgbClr val="FFFF00"/>
              </a:gs>
              <a:gs pos="100000">
                <a:srgbClr val="9292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18" tIns="45710" rIns="91418" bIns="45710" anchor="ctr"/>
          <a:lstStyle/>
          <a:p>
            <a:pPr algn="just"/>
            <a:r>
              <a:rPr lang="en-US" sz="35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বুলিয়ান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অ্যালজেবরার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অপারেশন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9412" y="1730830"/>
            <a:ext cx="350519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অপারেশন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:</a:t>
            </a:r>
            <a:endParaRPr lang="en-US" sz="4400" dirty="0">
              <a:latin typeface="Times New Roman" pitchFamily="18" charset="0"/>
              <a:cs typeface="NikoshBAN" pitchFamily="2" charset="0"/>
            </a:endParaRPr>
          </a:p>
          <a:p>
            <a:r>
              <a:rPr lang="en-US" sz="3600" dirty="0">
                <a:latin typeface="Times New Roman" pitchFamily="18" charset="0"/>
                <a:cs typeface="NikoshBAN" pitchFamily="2" charset="0"/>
              </a:rPr>
              <a:t>0+0=0</a:t>
            </a:r>
          </a:p>
          <a:p>
            <a:r>
              <a:rPr lang="en-US" sz="3600" dirty="0">
                <a:latin typeface="Times New Roman" pitchFamily="18" charset="0"/>
                <a:cs typeface="NikoshBAN" pitchFamily="2" charset="0"/>
              </a:rPr>
              <a:t>0+1=1</a:t>
            </a:r>
          </a:p>
          <a:p>
            <a:r>
              <a:rPr lang="en-US" sz="3600" dirty="0" smtClean="0">
                <a:latin typeface="Times New Roman" pitchFamily="18" charset="0"/>
                <a:cs typeface="NikoshBAN" pitchFamily="2" charset="0"/>
              </a:rPr>
              <a:t>1+0=1</a:t>
            </a:r>
            <a:endParaRPr lang="en-US" sz="3600" dirty="0">
              <a:latin typeface="Times New Roman" pitchFamily="18" charset="0"/>
              <a:cs typeface="NikoshBAN" pitchFamily="2" charset="0"/>
            </a:endParaRPr>
          </a:p>
          <a:p>
            <a:r>
              <a:rPr lang="en-US" sz="3600" dirty="0">
                <a:latin typeface="Times New Roman" pitchFamily="18" charset="0"/>
                <a:cs typeface="NikoshBAN" pitchFamily="2" charset="0"/>
              </a:rPr>
              <a:t>1+1=1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0812" y="1752602"/>
            <a:ext cx="38862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অপারেশন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:</a:t>
            </a:r>
            <a:endParaRPr lang="en-US" sz="4400" dirty="0">
              <a:latin typeface="Times New Roman" pitchFamily="18" charset="0"/>
              <a:cs typeface="NikoshBAN" pitchFamily="2" charset="0"/>
            </a:endParaRPr>
          </a:p>
          <a:p>
            <a:r>
              <a:rPr lang="en-US" sz="3600" dirty="0">
                <a:latin typeface="Times New Roman" pitchFamily="18" charset="0"/>
                <a:cs typeface="NikoshBAN" pitchFamily="2" charset="0"/>
              </a:rPr>
              <a:t>0+0=0</a:t>
            </a:r>
          </a:p>
          <a:p>
            <a:r>
              <a:rPr lang="en-US" sz="3600" dirty="0">
                <a:latin typeface="Times New Roman" pitchFamily="18" charset="0"/>
                <a:cs typeface="NikoshBAN" pitchFamily="2" charset="0"/>
              </a:rPr>
              <a:t>0+1=0</a:t>
            </a:r>
          </a:p>
          <a:p>
            <a:r>
              <a:rPr lang="en-US" sz="3600" dirty="0">
                <a:latin typeface="Times New Roman" pitchFamily="18" charset="0"/>
                <a:cs typeface="NikoshBAN" pitchFamily="2" charset="0"/>
              </a:rPr>
              <a:t>1+0=0</a:t>
            </a:r>
          </a:p>
          <a:p>
            <a:r>
              <a:rPr lang="en-US" sz="3600" dirty="0">
                <a:latin typeface="Times New Roman" pitchFamily="18" charset="0"/>
                <a:cs typeface="NikoshBAN" pitchFamily="2" charset="0"/>
              </a:rPr>
              <a:t>1+1=1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75612" y="1744508"/>
            <a:ext cx="36576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অপারেশন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: </a:t>
            </a:r>
            <a:endParaRPr lang="en-US" sz="4400" dirty="0">
              <a:latin typeface="Times New Roman" pitchFamily="18" charset="0"/>
              <a:cs typeface="NikoshBAN" pitchFamily="2" charset="0"/>
            </a:endParaRPr>
          </a:p>
          <a:p>
            <a:r>
              <a:rPr lang="en-US" sz="3600" dirty="0">
                <a:latin typeface="Times New Roman" pitchFamily="18" charset="0"/>
                <a:cs typeface="NikoshBAN" pitchFamily="2" charset="0"/>
              </a:rPr>
              <a:t>0</a:t>
            </a:r>
            <a:r>
              <a:rPr lang="en-US" sz="3600" dirty="0">
                <a:latin typeface="Monotype Corsiva"/>
                <a:cs typeface="NikoshBAN" pitchFamily="2" charset="0"/>
              </a:rPr>
              <a:t>→ </a:t>
            </a:r>
            <a:r>
              <a:rPr lang="en-US" sz="3600" dirty="0">
                <a:latin typeface="Times New Roman" pitchFamily="18" charset="0"/>
                <a:cs typeface="NikoshBAN" pitchFamily="2" charset="0"/>
              </a:rPr>
              <a:t>1</a:t>
            </a:r>
          </a:p>
          <a:p>
            <a:r>
              <a:rPr lang="en-US" sz="3600" dirty="0">
                <a:latin typeface="Times New Roman" pitchFamily="18" charset="0"/>
                <a:cs typeface="NikoshBAN" pitchFamily="2" charset="0"/>
              </a:rPr>
              <a:t>1</a:t>
            </a:r>
            <a:r>
              <a:rPr lang="en-US" sz="3600" dirty="0">
                <a:latin typeface="Monotype Corsiva"/>
                <a:cs typeface="NikoshBAN" pitchFamily="2" charset="0"/>
              </a:rPr>
              <a:t>→ </a:t>
            </a:r>
            <a:r>
              <a:rPr lang="en-US" sz="3600" dirty="0">
                <a:latin typeface="Times New Roman" pitchFamily="18" charset="0"/>
                <a:cs typeface="NikoshBAN" pitchFamily="2" charset="0"/>
              </a:rPr>
              <a:t>0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73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761</Words>
  <Application>Microsoft Office PowerPoint</Application>
  <PresentationFormat>Custom</PresentationFormat>
  <Paragraphs>273</Paragraphs>
  <Slides>29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</vt:lpstr>
      <vt:lpstr>PowerPoint Presentation</vt:lpstr>
      <vt:lpstr>PowerPoint Presentation</vt:lpstr>
      <vt:lpstr>PowerPoint Presentation</vt:lpstr>
      <vt:lpstr>PowerPoint Presentation</vt:lpstr>
    </vt:vector>
  </TitlesOfParts>
  <Company>NAEM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LAB</dc:creator>
  <cp:lastModifiedBy>Madrasah</cp:lastModifiedBy>
  <cp:revision>143</cp:revision>
  <dcterms:created xsi:type="dcterms:W3CDTF">2011-11-16T04:56:49Z</dcterms:created>
  <dcterms:modified xsi:type="dcterms:W3CDTF">2020-03-14T06:10:49Z</dcterms:modified>
</cp:coreProperties>
</file>