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313" r:id="rId2"/>
    <p:sldId id="314" r:id="rId3"/>
    <p:sldId id="306" r:id="rId4"/>
    <p:sldId id="316" r:id="rId5"/>
    <p:sldId id="307" r:id="rId6"/>
    <p:sldId id="278" r:id="rId7"/>
    <p:sldId id="315" r:id="rId8"/>
    <p:sldId id="308" r:id="rId9"/>
    <p:sldId id="277" r:id="rId10"/>
    <p:sldId id="317" r:id="rId11"/>
    <p:sldId id="321" r:id="rId12"/>
    <p:sldId id="280" r:id="rId13"/>
    <p:sldId id="320" r:id="rId14"/>
    <p:sldId id="311" r:id="rId15"/>
    <p:sldId id="294" r:id="rId16"/>
    <p:sldId id="319" r:id="rId17"/>
    <p:sldId id="318" r:id="rId18"/>
    <p:sldId id="273" r:id="rId19"/>
    <p:sldId id="2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206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7" autoAdjust="0"/>
    <p:restoredTop sz="94364" autoAdjust="0"/>
  </p:normalViewPr>
  <p:slideViewPr>
    <p:cSldViewPr snapToGrid="0">
      <p:cViewPr varScale="1">
        <p:scale>
          <a:sx n="62" d="100"/>
          <a:sy n="62" d="100"/>
        </p:scale>
        <p:origin x="-96" y="-228"/>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241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9F42A-812E-4047-91D7-7DF170EC829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C16A630-379B-485E-AA2B-D214906EEACF}">
      <dgm:prSet phldrT="[Text]"/>
      <dgm:spPr>
        <a:solidFill>
          <a:schemeClr val="accent6">
            <a:lumMod val="50000"/>
          </a:schemeClr>
        </a:solidFill>
      </dgm:spPr>
      <dgm:t>
        <a:bodyPr/>
        <a:lstStyle/>
        <a:p>
          <a:r>
            <a:rPr lang="bn-BD" dirty="0" smtClean="0">
              <a:latin typeface="NikoshBAN" panose="02000000000000000000" pitchFamily="2" charset="0"/>
              <a:cs typeface="NikoshBAN" panose="02000000000000000000" pitchFamily="2" charset="0"/>
            </a:rPr>
            <a:t>পড়ন্ত বস্তুর সূত্রের শর্ত </a:t>
          </a:r>
          <a:endParaRPr lang="en-US" dirty="0">
            <a:latin typeface="NikoshBAN" panose="02000000000000000000" pitchFamily="2" charset="0"/>
            <a:cs typeface="NikoshBAN" panose="02000000000000000000" pitchFamily="2" charset="0"/>
          </a:endParaRPr>
        </a:p>
      </dgm:t>
    </dgm:pt>
    <dgm:pt modelId="{B9F03A15-D411-46DB-8A21-9D7AB2582E47}" type="parTrans" cxnId="{F60EDD18-7F83-46F5-990A-7AC9C9870F91}">
      <dgm:prSet/>
      <dgm:spPr/>
      <dgm:t>
        <a:bodyPr/>
        <a:lstStyle/>
        <a:p>
          <a:endParaRPr lang="en-US"/>
        </a:p>
      </dgm:t>
    </dgm:pt>
    <dgm:pt modelId="{9A6E7E6D-345E-4DD8-8566-40DA5A2C2315}" type="sibTrans" cxnId="{F60EDD18-7F83-46F5-990A-7AC9C9870F91}">
      <dgm:prSet/>
      <dgm:spPr/>
      <dgm:t>
        <a:bodyPr/>
        <a:lstStyle/>
        <a:p>
          <a:endParaRPr lang="en-US"/>
        </a:p>
      </dgm:t>
    </dgm:pt>
    <dgm:pt modelId="{C869C95D-DD69-424F-8FAD-F4A78201C470}">
      <dgm:prSet phldrT="[Text]"/>
      <dgm:spPr>
        <a:solidFill>
          <a:srgbClr val="0070C0"/>
        </a:solidFill>
      </dgm:spPr>
      <dgm:t>
        <a:bodyPr/>
        <a:lstStyle/>
        <a:p>
          <a:r>
            <a:rPr lang="bn-BD" dirty="0" smtClean="0">
              <a:latin typeface="NikoshBAN" panose="02000000000000000000" pitchFamily="2" charset="0"/>
              <a:cs typeface="NikoshBAN" panose="02000000000000000000" pitchFamily="2" charset="0"/>
            </a:rPr>
            <a:t>বিনা বাধায় </a:t>
          </a:r>
          <a:endParaRPr lang="en-US" dirty="0">
            <a:latin typeface="NikoshBAN" panose="02000000000000000000" pitchFamily="2" charset="0"/>
            <a:cs typeface="NikoshBAN" panose="02000000000000000000" pitchFamily="2" charset="0"/>
          </a:endParaRPr>
        </a:p>
      </dgm:t>
    </dgm:pt>
    <dgm:pt modelId="{F99DB4C5-0CA9-485E-A7A5-7D99F534EDEA}" type="parTrans" cxnId="{F7F12865-D542-4341-B9B7-1CF7F84E5BFF}">
      <dgm:prSet/>
      <dgm:spPr/>
      <dgm:t>
        <a:bodyPr/>
        <a:lstStyle/>
        <a:p>
          <a:endParaRPr lang="en-US"/>
        </a:p>
      </dgm:t>
    </dgm:pt>
    <dgm:pt modelId="{CC90ABBC-F82B-4595-87DC-3B94208C65F0}" type="sibTrans" cxnId="{F7F12865-D542-4341-B9B7-1CF7F84E5BFF}">
      <dgm:prSet/>
      <dgm:spPr/>
      <dgm:t>
        <a:bodyPr/>
        <a:lstStyle/>
        <a:p>
          <a:endParaRPr lang="en-US"/>
        </a:p>
      </dgm:t>
    </dgm:pt>
    <dgm:pt modelId="{DB6CCF70-694C-4550-A9FE-E7BA9E856B22}">
      <dgm:prSet phldrT="[Text]"/>
      <dgm:spPr>
        <a:solidFill>
          <a:srgbClr val="00B050"/>
        </a:solidFill>
      </dgm:spPr>
      <dgm:t>
        <a:bodyPr/>
        <a:lstStyle/>
        <a:p>
          <a:r>
            <a:rPr lang="bn-BD" dirty="0" smtClean="0">
              <a:latin typeface="NikoshBAN" panose="02000000000000000000" pitchFamily="2" charset="0"/>
              <a:cs typeface="NikoshBAN" panose="02000000000000000000" pitchFamily="2" charset="0"/>
            </a:rPr>
            <a:t>একই উচ্চতায় </a:t>
          </a:r>
          <a:endParaRPr lang="en-US" dirty="0">
            <a:latin typeface="NikoshBAN" panose="02000000000000000000" pitchFamily="2" charset="0"/>
            <a:cs typeface="NikoshBAN" panose="02000000000000000000" pitchFamily="2" charset="0"/>
          </a:endParaRPr>
        </a:p>
      </dgm:t>
    </dgm:pt>
    <dgm:pt modelId="{D9B05D01-8BFC-47AF-8F7C-875413CF715B}" type="parTrans" cxnId="{2346BF66-44A6-400F-8F94-52985347C819}">
      <dgm:prSet/>
      <dgm:spPr/>
      <dgm:t>
        <a:bodyPr/>
        <a:lstStyle/>
        <a:p>
          <a:endParaRPr lang="en-US"/>
        </a:p>
      </dgm:t>
    </dgm:pt>
    <dgm:pt modelId="{E755F9EF-5BE4-4152-870F-9E6D395D2AD3}" type="sibTrans" cxnId="{2346BF66-44A6-400F-8F94-52985347C819}">
      <dgm:prSet/>
      <dgm:spPr/>
      <dgm:t>
        <a:bodyPr/>
        <a:lstStyle/>
        <a:p>
          <a:endParaRPr lang="en-US"/>
        </a:p>
      </dgm:t>
    </dgm:pt>
    <dgm:pt modelId="{69A430D7-B0B9-487C-8D3F-0B91D4FA2767}">
      <dgm:prSet phldrT="[Text]"/>
      <dgm:spPr>
        <a:solidFill>
          <a:srgbClr val="92D050"/>
        </a:solidFill>
      </dgm:spPr>
      <dgm:t>
        <a:bodyPr/>
        <a:lstStyle/>
        <a:p>
          <a:r>
            <a:rPr lang="bn-BD" dirty="0" smtClean="0">
              <a:latin typeface="NikoshBAN" panose="02000000000000000000" pitchFamily="2" charset="0"/>
              <a:cs typeface="NikoshBAN" panose="02000000000000000000" pitchFamily="2" charset="0"/>
            </a:rPr>
            <a:t>একই সময় </a:t>
          </a:r>
          <a:endParaRPr lang="en-US" dirty="0">
            <a:latin typeface="NikoshBAN" panose="02000000000000000000" pitchFamily="2" charset="0"/>
            <a:cs typeface="NikoshBAN" panose="02000000000000000000" pitchFamily="2" charset="0"/>
          </a:endParaRPr>
        </a:p>
      </dgm:t>
    </dgm:pt>
    <dgm:pt modelId="{9D22924B-4D1D-4065-A2C6-4F14819B78CC}" type="parTrans" cxnId="{5CC29C34-A05A-4414-826D-4571C92D9599}">
      <dgm:prSet/>
      <dgm:spPr/>
      <dgm:t>
        <a:bodyPr/>
        <a:lstStyle/>
        <a:p>
          <a:endParaRPr lang="en-US"/>
        </a:p>
      </dgm:t>
    </dgm:pt>
    <dgm:pt modelId="{01D03985-C1F6-4098-8FE8-960882DDC1A1}" type="sibTrans" cxnId="{5CC29C34-A05A-4414-826D-4571C92D9599}">
      <dgm:prSet/>
      <dgm:spPr/>
      <dgm:t>
        <a:bodyPr/>
        <a:lstStyle/>
        <a:p>
          <a:endParaRPr lang="en-US"/>
        </a:p>
      </dgm:t>
    </dgm:pt>
    <dgm:pt modelId="{B31CB522-D1EB-4442-AAAF-9D36D766DE91}" type="pres">
      <dgm:prSet presAssocID="{7BF9F42A-812E-4047-91D7-7DF170EC8294}" presName="Name0" presStyleCnt="0">
        <dgm:presLayoutVars>
          <dgm:chPref val="1"/>
          <dgm:dir/>
          <dgm:animOne val="branch"/>
          <dgm:animLvl val="lvl"/>
          <dgm:resizeHandles val="exact"/>
        </dgm:presLayoutVars>
      </dgm:prSet>
      <dgm:spPr/>
      <dgm:t>
        <a:bodyPr/>
        <a:lstStyle/>
        <a:p>
          <a:endParaRPr lang="en-US"/>
        </a:p>
      </dgm:t>
    </dgm:pt>
    <dgm:pt modelId="{41396F7E-0AF3-459E-9BD1-40B764690A64}" type="pres">
      <dgm:prSet presAssocID="{0C16A630-379B-485E-AA2B-D214906EEACF}" presName="root1" presStyleCnt="0"/>
      <dgm:spPr/>
    </dgm:pt>
    <dgm:pt modelId="{A8712C88-4AE0-4977-A1A3-207085DD6301}" type="pres">
      <dgm:prSet presAssocID="{0C16A630-379B-485E-AA2B-D214906EEACF}" presName="LevelOneTextNode" presStyleLbl="node0" presStyleIdx="0" presStyleCnt="1" custScaleX="100198">
        <dgm:presLayoutVars>
          <dgm:chPref val="3"/>
        </dgm:presLayoutVars>
      </dgm:prSet>
      <dgm:spPr/>
      <dgm:t>
        <a:bodyPr/>
        <a:lstStyle/>
        <a:p>
          <a:endParaRPr lang="en-US"/>
        </a:p>
      </dgm:t>
    </dgm:pt>
    <dgm:pt modelId="{F90B354D-AC0D-4077-9C2E-A69E0F315DA9}" type="pres">
      <dgm:prSet presAssocID="{0C16A630-379B-485E-AA2B-D214906EEACF}" presName="level2hierChild" presStyleCnt="0"/>
      <dgm:spPr/>
    </dgm:pt>
    <dgm:pt modelId="{DFCF5884-C6F4-47B0-BBCC-F35F4485603F}" type="pres">
      <dgm:prSet presAssocID="{F99DB4C5-0CA9-485E-A7A5-7D99F534EDEA}" presName="conn2-1" presStyleLbl="parChTrans1D2" presStyleIdx="0" presStyleCnt="3"/>
      <dgm:spPr/>
      <dgm:t>
        <a:bodyPr/>
        <a:lstStyle/>
        <a:p>
          <a:endParaRPr lang="en-US"/>
        </a:p>
      </dgm:t>
    </dgm:pt>
    <dgm:pt modelId="{2D304BB2-08F2-4D42-9629-55BAC186BD06}" type="pres">
      <dgm:prSet presAssocID="{F99DB4C5-0CA9-485E-A7A5-7D99F534EDEA}" presName="connTx" presStyleLbl="parChTrans1D2" presStyleIdx="0" presStyleCnt="3"/>
      <dgm:spPr/>
      <dgm:t>
        <a:bodyPr/>
        <a:lstStyle/>
        <a:p>
          <a:endParaRPr lang="en-US"/>
        </a:p>
      </dgm:t>
    </dgm:pt>
    <dgm:pt modelId="{B5D23586-0C3B-434E-96D4-3292D4C83F7D}" type="pres">
      <dgm:prSet presAssocID="{C869C95D-DD69-424F-8FAD-F4A78201C470}" presName="root2" presStyleCnt="0"/>
      <dgm:spPr/>
    </dgm:pt>
    <dgm:pt modelId="{D4FB387D-1E0D-4B8B-829E-9039BE32DB59}" type="pres">
      <dgm:prSet presAssocID="{C869C95D-DD69-424F-8FAD-F4A78201C470}" presName="LevelTwoTextNode" presStyleLbl="node2" presStyleIdx="0" presStyleCnt="3">
        <dgm:presLayoutVars>
          <dgm:chPref val="3"/>
        </dgm:presLayoutVars>
      </dgm:prSet>
      <dgm:spPr/>
      <dgm:t>
        <a:bodyPr/>
        <a:lstStyle/>
        <a:p>
          <a:endParaRPr lang="en-US"/>
        </a:p>
      </dgm:t>
    </dgm:pt>
    <dgm:pt modelId="{5A0F7A0F-7563-4E15-B5BF-DB3EE47BCB89}" type="pres">
      <dgm:prSet presAssocID="{C869C95D-DD69-424F-8FAD-F4A78201C470}" presName="level3hierChild" presStyleCnt="0"/>
      <dgm:spPr/>
    </dgm:pt>
    <dgm:pt modelId="{692BAA85-D926-46B1-9927-D63991557D42}" type="pres">
      <dgm:prSet presAssocID="{D9B05D01-8BFC-47AF-8F7C-875413CF715B}" presName="conn2-1" presStyleLbl="parChTrans1D2" presStyleIdx="1" presStyleCnt="3"/>
      <dgm:spPr/>
      <dgm:t>
        <a:bodyPr/>
        <a:lstStyle/>
        <a:p>
          <a:endParaRPr lang="en-US"/>
        </a:p>
      </dgm:t>
    </dgm:pt>
    <dgm:pt modelId="{B8F445D8-441A-4D08-880C-70BBFD17D783}" type="pres">
      <dgm:prSet presAssocID="{D9B05D01-8BFC-47AF-8F7C-875413CF715B}" presName="connTx" presStyleLbl="parChTrans1D2" presStyleIdx="1" presStyleCnt="3"/>
      <dgm:spPr/>
      <dgm:t>
        <a:bodyPr/>
        <a:lstStyle/>
        <a:p>
          <a:endParaRPr lang="en-US"/>
        </a:p>
      </dgm:t>
    </dgm:pt>
    <dgm:pt modelId="{89582AB7-8F59-4CE1-8749-538D3F330AD3}" type="pres">
      <dgm:prSet presAssocID="{DB6CCF70-694C-4550-A9FE-E7BA9E856B22}" presName="root2" presStyleCnt="0"/>
      <dgm:spPr/>
    </dgm:pt>
    <dgm:pt modelId="{D960E0C7-BC39-4EF5-9034-EC01B3F3F55B}" type="pres">
      <dgm:prSet presAssocID="{DB6CCF70-694C-4550-A9FE-E7BA9E856B22}" presName="LevelTwoTextNode" presStyleLbl="node2" presStyleIdx="1" presStyleCnt="3">
        <dgm:presLayoutVars>
          <dgm:chPref val="3"/>
        </dgm:presLayoutVars>
      </dgm:prSet>
      <dgm:spPr/>
      <dgm:t>
        <a:bodyPr/>
        <a:lstStyle/>
        <a:p>
          <a:endParaRPr lang="en-US"/>
        </a:p>
      </dgm:t>
    </dgm:pt>
    <dgm:pt modelId="{1915BF86-C7EE-4860-8FBC-AD103176B4C5}" type="pres">
      <dgm:prSet presAssocID="{DB6CCF70-694C-4550-A9FE-E7BA9E856B22}" presName="level3hierChild" presStyleCnt="0"/>
      <dgm:spPr/>
    </dgm:pt>
    <dgm:pt modelId="{06029C86-DCA1-47B3-AD6A-A9FF82B171D3}" type="pres">
      <dgm:prSet presAssocID="{9D22924B-4D1D-4065-A2C6-4F14819B78CC}" presName="conn2-1" presStyleLbl="parChTrans1D2" presStyleIdx="2" presStyleCnt="3"/>
      <dgm:spPr/>
      <dgm:t>
        <a:bodyPr/>
        <a:lstStyle/>
        <a:p>
          <a:endParaRPr lang="en-US"/>
        </a:p>
      </dgm:t>
    </dgm:pt>
    <dgm:pt modelId="{FA5AE471-1D3E-44BF-89EF-CF8F93BC1D50}" type="pres">
      <dgm:prSet presAssocID="{9D22924B-4D1D-4065-A2C6-4F14819B78CC}" presName="connTx" presStyleLbl="parChTrans1D2" presStyleIdx="2" presStyleCnt="3"/>
      <dgm:spPr/>
      <dgm:t>
        <a:bodyPr/>
        <a:lstStyle/>
        <a:p>
          <a:endParaRPr lang="en-US"/>
        </a:p>
      </dgm:t>
    </dgm:pt>
    <dgm:pt modelId="{E1611366-3C6F-4067-A6A9-1E6380E26DBA}" type="pres">
      <dgm:prSet presAssocID="{69A430D7-B0B9-487C-8D3F-0B91D4FA2767}" presName="root2" presStyleCnt="0"/>
      <dgm:spPr/>
    </dgm:pt>
    <dgm:pt modelId="{DF2BB4A8-24EF-466A-B600-7A91EE413D6D}" type="pres">
      <dgm:prSet presAssocID="{69A430D7-B0B9-487C-8D3F-0B91D4FA2767}" presName="LevelTwoTextNode" presStyleLbl="node2" presStyleIdx="2" presStyleCnt="3">
        <dgm:presLayoutVars>
          <dgm:chPref val="3"/>
        </dgm:presLayoutVars>
      </dgm:prSet>
      <dgm:spPr/>
      <dgm:t>
        <a:bodyPr/>
        <a:lstStyle/>
        <a:p>
          <a:endParaRPr lang="en-US"/>
        </a:p>
      </dgm:t>
    </dgm:pt>
    <dgm:pt modelId="{29D0BA65-EC99-48A7-896F-931E57E3B5C2}" type="pres">
      <dgm:prSet presAssocID="{69A430D7-B0B9-487C-8D3F-0B91D4FA2767}" presName="level3hierChild" presStyleCnt="0"/>
      <dgm:spPr/>
    </dgm:pt>
  </dgm:ptLst>
  <dgm:cxnLst>
    <dgm:cxn modelId="{8206C68C-46A5-474F-AF8F-E8ADE2B55882}" type="presOf" srcId="{D9B05D01-8BFC-47AF-8F7C-875413CF715B}" destId="{B8F445D8-441A-4D08-880C-70BBFD17D783}" srcOrd="1" destOrd="0" presId="urn:microsoft.com/office/officeart/2008/layout/HorizontalMultiLevelHierarchy"/>
    <dgm:cxn modelId="{38BD7B33-0C10-4F8B-9CBC-F9B14E5374B0}" type="presOf" srcId="{D9B05D01-8BFC-47AF-8F7C-875413CF715B}" destId="{692BAA85-D926-46B1-9927-D63991557D42}" srcOrd="0" destOrd="0" presId="urn:microsoft.com/office/officeart/2008/layout/HorizontalMultiLevelHierarchy"/>
    <dgm:cxn modelId="{64A7AF33-6B49-4F5B-A134-7F9153539D7D}" type="presOf" srcId="{7BF9F42A-812E-4047-91D7-7DF170EC8294}" destId="{B31CB522-D1EB-4442-AAAF-9D36D766DE91}" srcOrd="0" destOrd="0" presId="urn:microsoft.com/office/officeart/2008/layout/HorizontalMultiLevelHierarchy"/>
    <dgm:cxn modelId="{76D0AD70-AA9D-4F15-A312-F85E31F0CA85}" type="presOf" srcId="{C869C95D-DD69-424F-8FAD-F4A78201C470}" destId="{D4FB387D-1E0D-4B8B-829E-9039BE32DB59}" srcOrd="0" destOrd="0" presId="urn:microsoft.com/office/officeart/2008/layout/HorizontalMultiLevelHierarchy"/>
    <dgm:cxn modelId="{35F995CE-6D02-4BFC-9F08-A38FCB2AB5CE}" type="presOf" srcId="{F99DB4C5-0CA9-485E-A7A5-7D99F534EDEA}" destId="{2D304BB2-08F2-4D42-9629-55BAC186BD06}" srcOrd="1" destOrd="0" presId="urn:microsoft.com/office/officeart/2008/layout/HorizontalMultiLevelHierarchy"/>
    <dgm:cxn modelId="{5CC29C34-A05A-4414-826D-4571C92D9599}" srcId="{0C16A630-379B-485E-AA2B-D214906EEACF}" destId="{69A430D7-B0B9-487C-8D3F-0B91D4FA2767}" srcOrd="2" destOrd="0" parTransId="{9D22924B-4D1D-4065-A2C6-4F14819B78CC}" sibTransId="{01D03985-C1F6-4098-8FE8-960882DDC1A1}"/>
    <dgm:cxn modelId="{F7F12865-D542-4341-B9B7-1CF7F84E5BFF}" srcId="{0C16A630-379B-485E-AA2B-D214906EEACF}" destId="{C869C95D-DD69-424F-8FAD-F4A78201C470}" srcOrd="0" destOrd="0" parTransId="{F99DB4C5-0CA9-485E-A7A5-7D99F534EDEA}" sibTransId="{CC90ABBC-F82B-4595-87DC-3B94208C65F0}"/>
    <dgm:cxn modelId="{E0C96343-C5B9-4D12-98A5-77C9F4BC84B2}" type="presOf" srcId="{9D22924B-4D1D-4065-A2C6-4F14819B78CC}" destId="{06029C86-DCA1-47B3-AD6A-A9FF82B171D3}" srcOrd="0" destOrd="0" presId="urn:microsoft.com/office/officeart/2008/layout/HorizontalMultiLevelHierarchy"/>
    <dgm:cxn modelId="{2346BF66-44A6-400F-8F94-52985347C819}" srcId="{0C16A630-379B-485E-AA2B-D214906EEACF}" destId="{DB6CCF70-694C-4550-A9FE-E7BA9E856B22}" srcOrd="1" destOrd="0" parTransId="{D9B05D01-8BFC-47AF-8F7C-875413CF715B}" sibTransId="{E755F9EF-5BE4-4152-870F-9E6D395D2AD3}"/>
    <dgm:cxn modelId="{603D1FC2-D370-4A87-A9BA-04C9C90F086E}" type="presOf" srcId="{69A430D7-B0B9-487C-8D3F-0B91D4FA2767}" destId="{DF2BB4A8-24EF-466A-B600-7A91EE413D6D}" srcOrd="0" destOrd="0" presId="urn:microsoft.com/office/officeart/2008/layout/HorizontalMultiLevelHierarchy"/>
    <dgm:cxn modelId="{F60EDD18-7F83-46F5-990A-7AC9C9870F91}" srcId="{7BF9F42A-812E-4047-91D7-7DF170EC8294}" destId="{0C16A630-379B-485E-AA2B-D214906EEACF}" srcOrd="0" destOrd="0" parTransId="{B9F03A15-D411-46DB-8A21-9D7AB2582E47}" sibTransId="{9A6E7E6D-345E-4DD8-8566-40DA5A2C2315}"/>
    <dgm:cxn modelId="{28D83D88-2724-4878-9BA1-18928EDE941E}" type="presOf" srcId="{F99DB4C5-0CA9-485E-A7A5-7D99F534EDEA}" destId="{DFCF5884-C6F4-47B0-BBCC-F35F4485603F}" srcOrd="0" destOrd="0" presId="urn:microsoft.com/office/officeart/2008/layout/HorizontalMultiLevelHierarchy"/>
    <dgm:cxn modelId="{E5C5CCA6-4917-4826-BE81-D34DD3F8F610}" type="presOf" srcId="{DB6CCF70-694C-4550-A9FE-E7BA9E856B22}" destId="{D960E0C7-BC39-4EF5-9034-EC01B3F3F55B}" srcOrd="0" destOrd="0" presId="urn:microsoft.com/office/officeart/2008/layout/HorizontalMultiLevelHierarchy"/>
    <dgm:cxn modelId="{75F40171-DB51-4A88-8A21-365682E035DB}" type="presOf" srcId="{9D22924B-4D1D-4065-A2C6-4F14819B78CC}" destId="{FA5AE471-1D3E-44BF-89EF-CF8F93BC1D50}" srcOrd="1" destOrd="0" presId="urn:microsoft.com/office/officeart/2008/layout/HorizontalMultiLevelHierarchy"/>
    <dgm:cxn modelId="{1FC8C5A1-759B-4172-8181-334841F4BEEF}" type="presOf" srcId="{0C16A630-379B-485E-AA2B-D214906EEACF}" destId="{A8712C88-4AE0-4977-A1A3-207085DD6301}" srcOrd="0" destOrd="0" presId="urn:microsoft.com/office/officeart/2008/layout/HorizontalMultiLevelHierarchy"/>
    <dgm:cxn modelId="{4E6638AF-40AB-4393-B5EF-112B00417546}" type="presParOf" srcId="{B31CB522-D1EB-4442-AAAF-9D36D766DE91}" destId="{41396F7E-0AF3-459E-9BD1-40B764690A64}" srcOrd="0" destOrd="0" presId="urn:microsoft.com/office/officeart/2008/layout/HorizontalMultiLevelHierarchy"/>
    <dgm:cxn modelId="{A283A01E-D6FF-4A39-A0A0-BAC708DD1BC4}" type="presParOf" srcId="{41396F7E-0AF3-459E-9BD1-40B764690A64}" destId="{A8712C88-4AE0-4977-A1A3-207085DD6301}" srcOrd="0" destOrd="0" presId="urn:microsoft.com/office/officeart/2008/layout/HorizontalMultiLevelHierarchy"/>
    <dgm:cxn modelId="{5132E3BC-7DA1-4EDD-908A-BCEE0D5F2D92}" type="presParOf" srcId="{41396F7E-0AF3-459E-9BD1-40B764690A64}" destId="{F90B354D-AC0D-4077-9C2E-A69E0F315DA9}" srcOrd="1" destOrd="0" presId="urn:microsoft.com/office/officeart/2008/layout/HorizontalMultiLevelHierarchy"/>
    <dgm:cxn modelId="{1C9F29B6-4A15-4EA8-A9C9-088AA9142B5A}" type="presParOf" srcId="{F90B354D-AC0D-4077-9C2E-A69E0F315DA9}" destId="{DFCF5884-C6F4-47B0-BBCC-F35F4485603F}" srcOrd="0" destOrd="0" presId="urn:microsoft.com/office/officeart/2008/layout/HorizontalMultiLevelHierarchy"/>
    <dgm:cxn modelId="{33B6B00C-9723-477C-A3ED-BE2217C0945C}" type="presParOf" srcId="{DFCF5884-C6F4-47B0-BBCC-F35F4485603F}" destId="{2D304BB2-08F2-4D42-9629-55BAC186BD06}" srcOrd="0" destOrd="0" presId="urn:microsoft.com/office/officeart/2008/layout/HorizontalMultiLevelHierarchy"/>
    <dgm:cxn modelId="{B91A82E1-39A0-43A3-A835-7091C6D14A3B}" type="presParOf" srcId="{F90B354D-AC0D-4077-9C2E-A69E0F315DA9}" destId="{B5D23586-0C3B-434E-96D4-3292D4C83F7D}" srcOrd="1" destOrd="0" presId="urn:microsoft.com/office/officeart/2008/layout/HorizontalMultiLevelHierarchy"/>
    <dgm:cxn modelId="{4137D9C3-9764-4B24-A1BC-B442AB6161A6}" type="presParOf" srcId="{B5D23586-0C3B-434E-96D4-3292D4C83F7D}" destId="{D4FB387D-1E0D-4B8B-829E-9039BE32DB59}" srcOrd="0" destOrd="0" presId="urn:microsoft.com/office/officeart/2008/layout/HorizontalMultiLevelHierarchy"/>
    <dgm:cxn modelId="{B04B3853-3217-4292-8E00-560699D40FEA}" type="presParOf" srcId="{B5D23586-0C3B-434E-96D4-3292D4C83F7D}" destId="{5A0F7A0F-7563-4E15-B5BF-DB3EE47BCB89}" srcOrd="1" destOrd="0" presId="urn:microsoft.com/office/officeart/2008/layout/HorizontalMultiLevelHierarchy"/>
    <dgm:cxn modelId="{4705CD0E-C750-4DB1-AE73-7D7A9B8F72BA}" type="presParOf" srcId="{F90B354D-AC0D-4077-9C2E-A69E0F315DA9}" destId="{692BAA85-D926-46B1-9927-D63991557D42}" srcOrd="2" destOrd="0" presId="urn:microsoft.com/office/officeart/2008/layout/HorizontalMultiLevelHierarchy"/>
    <dgm:cxn modelId="{511F7CAF-FEF4-426E-9144-7C83B33E2BA6}" type="presParOf" srcId="{692BAA85-D926-46B1-9927-D63991557D42}" destId="{B8F445D8-441A-4D08-880C-70BBFD17D783}" srcOrd="0" destOrd="0" presId="urn:microsoft.com/office/officeart/2008/layout/HorizontalMultiLevelHierarchy"/>
    <dgm:cxn modelId="{0280B052-F3FD-404C-96B7-97579841E9F6}" type="presParOf" srcId="{F90B354D-AC0D-4077-9C2E-A69E0F315DA9}" destId="{89582AB7-8F59-4CE1-8749-538D3F330AD3}" srcOrd="3" destOrd="0" presId="urn:microsoft.com/office/officeart/2008/layout/HorizontalMultiLevelHierarchy"/>
    <dgm:cxn modelId="{2F2F9890-612B-4111-9D83-A34172776A6A}" type="presParOf" srcId="{89582AB7-8F59-4CE1-8749-538D3F330AD3}" destId="{D960E0C7-BC39-4EF5-9034-EC01B3F3F55B}" srcOrd="0" destOrd="0" presId="urn:microsoft.com/office/officeart/2008/layout/HorizontalMultiLevelHierarchy"/>
    <dgm:cxn modelId="{3A2F341A-791E-4752-AC81-40F6613B19A3}" type="presParOf" srcId="{89582AB7-8F59-4CE1-8749-538D3F330AD3}" destId="{1915BF86-C7EE-4860-8FBC-AD103176B4C5}" srcOrd="1" destOrd="0" presId="urn:microsoft.com/office/officeart/2008/layout/HorizontalMultiLevelHierarchy"/>
    <dgm:cxn modelId="{9678C268-665D-46D5-8F26-E8E8845E0C09}" type="presParOf" srcId="{F90B354D-AC0D-4077-9C2E-A69E0F315DA9}" destId="{06029C86-DCA1-47B3-AD6A-A9FF82B171D3}" srcOrd="4" destOrd="0" presId="urn:microsoft.com/office/officeart/2008/layout/HorizontalMultiLevelHierarchy"/>
    <dgm:cxn modelId="{0049A117-AE3E-45D0-A672-04B19047FD17}" type="presParOf" srcId="{06029C86-DCA1-47B3-AD6A-A9FF82B171D3}" destId="{FA5AE471-1D3E-44BF-89EF-CF8F93BC1D50}" srcOrd="0" destOrd="0" presId="urn:microsoft.com/office/officeart/2008/layout/HorizontalMultiLevelHierarchy"/>
    <dgm:cxn modelId="{E078E150-A9ED-4213-87CF-26D2AE2C8B9B}" type="presParOf" srcId="{F90B354D-AC0D-4077-9C2E-A69E0F315DA9}" destId="{E1611366-3C6F-4067-A6A9-1E6380E26DBA}" srcOrd="5" destOrd="0" presId="urn:microsoft.com/office/officeart/2008/layout/HorizontalMultiLevelHierarchy"/>
    <dgm:cxn modelId="{861354C5-0345-4050-8BBC-206EE2F5C47E}" type="presParOf" srcId="{E1611366-3C6F-4067-A6A9-1E6380E26DBA}" destId="{DF2BB4A8-24EF-466A-B600-7A91EE413D6D}" srcOrd="0" destOrd="0" presId="urn:microsoft.com/office/officeart/2008/layout/HorizontalMultiLevelHierarchy"/>
    <dgm:cxn modelId="{95E989E2-F815-4B21-B2DE-B6E7A1C2F72D}" type="presParOf" srcId="{E1611366-3C6F-4067-A6A9-1E6380E26DBA}" destId="{29D0BA65-EC99-48A7-896F-931E57E3B5C2}"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29C86-DCA1-47B3-AD6A-A9FF82B171D3}">
      <dsp:nvSpPr>
        <dsp:cNvPr id="0" name=""/>
        <dsp:cNvSpPr/>
      </dsp:nvSpPr>
      <dsp:spPr>
        <a:xfrm>
          <a:off x="1915233" y="2032000"/>
          <a:ext cx="506536" cy="965199"/>
        </a:xfrm>
        <a:custGeom>
          <a:avLst/>
          <a:gdLst/>
          <a:ahLst/>
          <a:cxnLst/>
          <a:rect l="0" t="0" r="0" b="0"/>
          <a:pathLst>
            <a:path>
              <a:moveTo>
                <a:pt x="0" y="0"/>
              </a:moveTo>
              <a:lnTo>
                <a:pt x="253268" y="0"/>
              </a:lnTo>
              <a:lnTo>
                <a:pt x="253268" y="965199"/>
              </a:lnTo>
              <a:lnTo>
                <a:pt x="506536" y="9651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1250" y="2487348"/>
        <a:ext cx="54502" cy="54502"/>
      </dsp:txXfrm>
    </dsp:sp>
    <dsp:sp modelId="{692BAA85-D926-46B1-9927-D63991557D42}">
      <dsp:nvSpPr>
        <dsp:cNvPr id="0" name=""/>
        <dsp:cNvSpPr/>
      </dsp:nvSpPr>
      <dsp:spPr>
        <a:xfrm>
          <a:off x="1915233" y="1986280"/>
          <a:ext cx="506536" cy="91440"/>
        </a:xfrm>
        <a:custGeom>
          <a:avLst/>
          <a:gdLst/>
          <a:ahLst/>
          <a:cxnLst/>
          <a:rect l="0" t="0" r="0" b="0"/>
          <a:pathLst>
            <a:path>
              <a:moveTo>
                <a:pt x="0" y="45720"/>
              </a:moveTo>
              <a:lnTo>
                <a:pt x="506536"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55838" y="2019336"/>
        <a:ext cx="25326" cy="25326"/>
      </dsp:txXfrm>
    </dsp:sp>
    <dsp:sp modelId="{DFCF5884-C6F4-47B0-BBCC-F35F4485603F}">
      <dsp:nvSpPr>
        <dsp:cNvPr id="0" name=""/>
        <dsp:cNvSpPr/>
      </dsp:nvSpPr>
      <dsp:spPr>
        <a:xfrm>
          <a:off x="1915233" y="1066799"/>
          <a:ext cx="506536" cy="965200"/>
        </a:xfrm>
        <a:custGeom>
          <a:avLst/>
          <a:gdLst/>
          <a:ahLst/>
          <a:cxnLst/>
          <a:rect l="0" t="0" r="0" b="0"/>
          <a:pathLst>
            <a:path>
              <a:moveTo>
                <a:pt x="0" y="965200"/>
              </a:moveTo>
              <a:lnTo>
                <a:pt x="253268" y="965200"/>
              </a:lnTo>
              <a:lnTo>
                <a:pt x="253268" y="0"/>
              </a:lnTo>
              <a:lnTo>
                <a:pt x="5065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1250" y="1522148"/>
        <a:ext cx="54502" cy="54502"/>
      </dsp:txXfrm>
    </dsp:sp>
    <dsp:sp modelId="{A8712C88-4AE0-4977-A1A3-207085DD6301}">
      <dsp:nvSpPr>
        <dsp:cNvPr id="0" name=""/>
        <dsp:cNvSpPr/>
      </dsp:nvSpPr>
      <dsp:spPr>
        <a:xfrm rot="16200000">
          <a:off x="-503610" y="1645155"/>
          <a:ext cx="4064000" cy="773688"/>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bn-BD" sz="4800" kern="1200" dirty="0" smtClean="0">
              <a:latin typeface="NikoshBAN" panose="02000000000000000000" pitchFamily="2" charset="0"/>
              <a:cs typeface="NikoshBAN" panose="02000000000000000000" pitchFamily="2" charset="0"/>
            </a:rPr>
            <a:t>পড়ন্ত বস্তুর সূত্রের শর্ত </a:t>
          </a:r>
          <a:endParaRPr lang="en-US" sz="4800" kern="1200" dirty="0">
            <a:latin typeface="NikoshBAN" panose="02000000000000000000" pitchFamily="2" charset="0"/>
            <a:cs typeface="NikoshBAN" panose="02000000000000000000" pitchFamily="2" charset="0"/>
          </a:endParaRPr>
        </a:p>
      </dsp:txBody>
      <dsp:txXfrm>
        <a:off x="-503610" y="1645155"/>
        <a:ext cx="4064000" cy="773688"/>
      </dsp:txXfrm>
    </dsp:sp>
    <dsp:sp modelId="{D4FB387D-1E0D-4B8B-829E-9039BE32DB59}">
      <dsp:nvSpPr>
        <dsp:cNvPr id="0" name=""/>
        <dsp:cNvSpPr/>
      </dsp:nvSpPr>
      <dsp:spPr>
        <a:xfrm>
          <a:off x="2421770" y="680719"/>
          <a:ext cx="2532684" cy="77216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bn-BD" sz="4700" kern="1200" dirty="0" smtClean="0">
              <a:latin typeface="NikoshBAN" panose="02000000000000000000" pitchFamily="2" charset="0"/>
              <a:cs typeface="NikoshBAN" panose="02000000000000000000" pitchFamily="2" charset="0"/>
            </a:rPr>
            <a:t>বিনা বাধায় </a:t>
          </a:r>
          <a:endParaRPr lang="en-US" sz="4700" kern="1200" dirty="0">
            <a:latin typeface="NikoshBAN" panose="02000000000000000000" pitchFamily="2" charset="0"/>
            <a:cs typeface="NikoshBAN" panose="02000000000000000000" pitchFamily="2" charset="0"/>
          </a:endParaRPr>
        </a:p>
      </dsp:txBody>
      <dsp:txXfrm>
        <a:off x="2421770" y="680719"/>
        <a:ext cx="2532684" cy="772160"/>
      </dsp:txXfrm>
    </dsp:sp>
    <dsp:sp modelId="{D960E0C7-BC39-4EF5-9034-EC01B3F3F55B}">
      <dsp:nvSpPr>
        <dsp:cNvPr id="0" name=""/>
        <dsp:cNvSpPr/>
      </dsp:nvSpPr>
      <dsp:spPr>
        <a:xfrm>
          <a:off x="2421770" y="1645920"/>
          <a:ext cx="2532684" cy="77216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bn-BD" sz="4700" kern="1200" dirty="0" smtClean="0">
              <a:latin typeface="NikoshBAN" panose="02000000000000000000" pitchFamily="2" charset="0"/>
              <a:cs typeface="NikoshBAN" panose="02000000000000000000" pitchFamily="2" charset="0"/>
            </a:rPr>
            <a:t>একই উচ্চতায় </a:t>
          </a:r>
          <a:endParaRPr lang="en-US" sz="4700" kern="1200" dirty="0">
            <a:latin typeface="NikoshBAN" panose="02000000000000000000" pitchFamily="2" charset="0"/>
            <a:cs typeface="NikoshBAN" panose="02000000000000000000" pitchFamily="2" charset="0"/>
          </a:endParaRPr>
        </a:p>
      </dsp:txBody>
      <dsp:txXfrm>
        <a:off x="2421770" y="1645920"/>
        <a:ext cx="2532684" cy="772160"/>
      </dsp:txXfrm>
    </dsp:sp>
    <dsp:sp modelId="{DF2BB4A8-24EF-466A-B600-7A91EE413D6D}">
      <dsp:nvSpPr>
        <dsp:cNvPr id="0" name=""/>
        <dsp:cNvSpPr/>
      </dsp:nvSpPr>
      <dsp:spPr>
        <a:xfrm>
          <a:off x="2421770" y="2611119"/>
          <a:ext cx="2532684" cy="77216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bn-BD" sz="4700" kern="1200" dirty="0" smtClean="0">
              <a:latin typeface="NikoshBAN" panose="02000000000000000000" pitchFamily="2" charset="0"/>
              <a:cs typeface="NikoshBAN" panose="02000000000000000000" pitchFamily="2" charset="0"/>
            </a:rPr>
            <a:t>একই সময় </a:t>
          </a:r>
          <a:endParaRPr lang="en-US" sz="4700" kern="1200" dirty="0">
            <a:latin typeface="NikoshBAN" panose="02000000000000000000" pitchFamily="2" charset="0"/>
            <a:cs typeface="NikoshBAN" panose="02000000000000000000" pitchFamily="2" charset="0"/>
          </a:endParaRPr>
        </a:p>
      </dsp:txBody>
      <dsp:txXfrm>
        <a:off x="2421770" y="2611119"/>
        <a:ext cx="2532684" cy="7721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52D4-275F-4B87-8D02-9F4390CFD303}" type="datetimeFigureOut">
              <a:rPr lang="en-US" smtClean="0"/>
              <a:pPr/>
              <a:t>3/13/2020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FE062-C944-4EE8-B963-7F5EF0C2073E}" type="slidenum">
              <a:rPr lang="en-US" smtClean="0"/>
              <a:pPr/>
              <a:t>‹#›</a:t>
            </a:fld>
            <a:endParaRPr lang="en-US"/>
          </a:p>
        </p:txBody>
      </p:sp>
    </p:spTree>
    <p:extLst>
      <p:ext uri="{BB962C8B-B14F-4D97-AF65-F5344CB8AC3E}">
        <p14:creationId xmlns:p14="http://schemas.microsoft.com/office/powerpoint/2010/main" xmlns="" val="40083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pPr/>
              <a:t>1</a:t>
            </a:fld>
            <a:endParaRPr lang="en-US"/>
          </a:p>
        </p:txBody>
      </p:sp>
    </p:spTree>
    <p:extLst>
      <p:ext uri="{BB962C8B-B14F-4D97-AF65-F5344CB8AC3E}">
        <p14:creationId xmlns:p14="http://schemas.microsoft.com/office/powerpoint/2010/main" xmlns="" val="2584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pPr/>
              <a:t>14</a:t>
            </a:fld>
            <a:endParaRPr lang="en-US"/>
          </a:p>
        </p:txBody>
      </p:sp>
    </p:spTree>
    <p:extLst>
      <p:ext uri="{BB962C8B-B14F-4D97-AF65-F5344CB8AC3E}">
        <p14:creationId xmlns:p14="http://schemas.microsoft.com/office/powerpoint/2010/main" xmlns="" val="417493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t>দ্বিতীয় সূত্রানুযায়ী বেগ এবং</a:t>
            </a:r>
            <a:r>
              <a:rPr lang="bn-BD" baseline="0" dirty="0" smtClean="0"/>
              <a:t> সময় পরসস্পরের সমানুপাতিক। অর্থাৎ সময় বাড়ার সাথে সাথে বেগ সমান হারে বাড়তে থাকবে। </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pPr/>
              <a:t>15</a:t>
            </a:fld>
            <a:endParaRPr lang="en-US"/>
          </a:p>
        </p:txBody>
      </p:sp>
    </p:spTree>
    <p:extLst>
      <p:ext uri="{BB962C8B-B14F-4D97-AF65-F5344CB8AC3E}">
        <p14:creationId xmlns:p14="http://schemas.microsoft.com/office/powerpoint/2010/main" xmlns="" val="465696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pPr/>
              <a:t>16</a:t>
            </a:fld>
            <a:endParaRPr lang="en-US"/>
          </a:p>
        </p:txBody>
      </p:sp>
    </p:spTree>
    <p:extLst>
      <p:ext uri="{BB962C8B-B14F-4D97-AF65-F5344CB8AC3E}">
        <p14:creationId xmlns:p14="http://schemas.microsoft.com/office/powerpoint/2010/main" xmlns="" val="259504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bn-BD" baseline="0" dirty="0" smtClean="0">
                    <a:latin typeface="NikoshBAN" panose="02000000000000000000" pitchFamily="2" charset="0"/>
                    <a:cs typeface="NikoshBAN" panose="02000000000000000000" pitchFamily="2" charset="0"/>
                  </a:rPr>
                  <a:t>শিক্ষক, শিক্ষার্থীদের খাতায় বাড়ির কাজ করে আনার কথা বলতে পারেন।</a:t>
                </a:r>
                <a:r>
                  <a:rPr lang="en-US" baseline="0" dirty="0" smtClean="0">
                    <a:latin typeface="NikoshBAN" panose="02000000000000000000" pitchFamily="2" charset="0"/>
                    <a:cs typeface="NikoshBAN" panose="02000000000000000000" pitchFamily="2" charset="0"/>
                  </a:rPr>
                  <a:t/>
                </a:r>
                <a14:m>
                  <m:oMath xmlns:m="http://schemas.openxmlformats.org/officeDocument/2006/math">
                    <m:r>
                      <a:rPr lang="en-US" b="0" i="0" smtClean="0">
                        <a:latin typeface="Cambria Math" panose="02040503050406030204" pitchFamily="18" charset="0"/>
                      </a:rPr>
                      <m:t> </m:t>
                    </m:r>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𝑔</m:t>
                    </m:r>
                    <m:r>
                      <a:rPr lang="en-US" b="0" i="1" smtClean="0">
                        <a:latin typeface="Cambria Math" panose="02040503050406030204" pitchFamily="18" charset="0"/>
                      </a:rPr>
                      <m:t>h</m:t>
                    </m:r>
                  </m:oMath>
                </a14:m>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আদিবেগ</a:t>
                </a:r>
                <a:r>
                  <a:rPr lang="bn-BD" baseline="0" dirty="0" smtClean="0">
                    <a:latin typeface="NikoshBAN" panose="02000000000000000000" pitchFamily="2" charset="0"/>
                    <a:cs typeface="NikoshBAN" panose="02000000000000000000" pitchFamily="2" charset="0"/>
                  </a:rPr>
                  <a:t/>
                </a:r>
                <a:r>
                  <a:rPr lang="en-US" baseline="0" dirty="0" smtClean="0">
                    <a:latin typeface="NikoshBAN" panose="02000000000000000000" pitchFamily="2" charset="0"/>
                    <a:cs typeface="NikoshBAN" panose="02000000000000000000" pitchFamily="2" charset="0"/>
                  </a:rPr>
                  <a:t>u =0)</a:t>
                </a:r>
                <a:endParaRPr lang="en-US" dirty="0">
                  <a:latin typeface="NikoshBAN" panose="02000000000000000000" pitchFamily="2" charset="0"/>
                  <a:cs typeface="NikoshBAN" panose="02000000000000000000" pitchFamily="2" charset="0"/>
                </a:endParaRPr>
              </a:p>
            </p:txBody>
          </p:sp>
        </mc:Choice>
        <mc:Fallback>
          <p:sp>
            <p:nvSpPr>
              <p:cNvPr id="3" name="Notes Placeholder 2"/>
              <p:cNvSpPr>
                <a:spLocks noGrp="1"/>
              </p:cNvSpPr>
              <p:nvPr>
                <p:ph type="body" idx="1"/>
              </p:nvPr>
            </p:nvSpPr>
            <p:spPr/>
            <p:txBody>
              <a:bodyPr/>
              <a:lstStyle/>
              <a:p>
                <a:r>
                  <a:rPr lang="bn-BD" baseline="0" dirty="0" smtClean="0"/>
                  <a:t>শিক্ষক, শিক্ষার্থীদের খাতায় বাড়ির কাজ করে আনার কথা বলতে পারেন।</a:t>
                </a:r>
                <a:r>
                  <a:rPr lang="en-US" b="0" i="0" smtClean="0">
                    <a:latin typeface="Cambria Math" panose="02040503050406030204" pitchFamily="18" charset="0"/>
                  </a:rPr>
                  <a:t> 𝑣^2=𝑢^2+2𝑔ℎ</a:t>
                </a:r>
                <a:r>
                  <a:rPr lang="en-US" dirty="0" smtClean="0"/>
                  <a:t> (</a:t>
                </a:r>
                <a:r>
                  <a:rPr lang="bn-BD" dirty="0" smtClean="0"/>
                  <a:t>আদিবেগ</a:t>
                </a:r>
                <a:r>
                  <a:rPr lang="en-US" baseline="0" dirty="0" smtClean="0"/>
                  <a:t>u =0)</a:t>
                </a:r>
                <a:endParaRPr lang="en-US" dirty="0"/>
              </a:p>
            </p:txBody>
          </p:sp>
        </mc:Fallback>
      </mc:AlternateContent>
      <p:sp>
        <p:nvSpPr>
          <p:cNvPr id="4" name="Slide Number Placeholder 3"/>
          <p:cNvSpPr>
            <a:spLocks noGrp="1"/>
          </p:cNvSpPr>
          <p:nvPr>
            <p:ph type="sldNum" sz="quarter" idx="10"/>
          </p:nvPr>
        </p:nvSpPr>
        <p:spPr/>
        <p:txBody>
          <a:bodyPr/>
          <a:lstStyle/>
          <a:p>
            <a:fld id="{421FE062-C944-4EE8-B963-7F5EF0C2073E}" type="slidenum">
              <a:rPr lang="en-US" smtClean="0"/>
              <a:pPr/>
              <a:t>18</a:t>
            </a:fld>
            <a:endParaRPr lang="en-US"/>
          </a:p>
        </p:txBody>
      </p:sp>
    </p:spTree>
    <p:extLst>
      <p:ext uri="{BB962C8B-B14F-4D97-AF65-F5344CB8AC3E}">
        <p14:creationId xmlns:p14="http://schemas.microsoft.com/office/powerpoint/2010/main" xmlns="" val="1972458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t>   </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pPr/>
              <a:t>19</a:t>
            </a:fld>
            <a:endParaRPr lang="en-US"/>
          </a:p>
        </p:txBody>
      </p:sp>
    </p:spTree>
    <p:extLst>
      <p:ext uri="{BB962C8B-B14F-4D97-AF65-F5344CB8AC3E}">
        <p14:creationId xmlns:p14="http://schemas.microsoft.com/office/powerpoint/2010/main" xmlns="" val="59936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শ্রেণিতে প্রশ্ন করতে পারেন, চিত্রে কী দেখতে পাচ্ছি? শিক্ষার্থীরা বলতে পারে একটি বস্তু পড়তে দেখা যাচ্ছে। শিক্ষক প্রয়োজনে শিক্ষার্থীদের সহযোগিতা করে পাঠ ঘোষণা করতে পারেন, একই সাথে পাঠ শিরোনাম বোর্ডে লিখবেন। যা ক্লাস চলাকালীন সময়ে বোর্ডে লেখা থাকবে।</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pPr/>
              <a:t>3</a:t>
            </a:fld>
            <a:endParaRPr lang="en-US"/>
          </a:p>
        </p:txBody>
      </p:sp>
    </p:spTree>
    <p:extLst>
      <p:ext uri="{BB962C8B-B14F-4D97-AF65-F5344CB8AC3E}">
        <p14:creationId xmlns:p14="http://schemas.microsoft.com/office/powerpoint/2010/main" xmlns="" val="14252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শ্রেণিতে প্রশ্ন করতে পারেন, চিত্রে কী দেখতে পাচ্ছি? শিক্ষার্থীরা বলতে পারে একটি বস্তু পড়তে দেখা যাচ্ছে। শিক্ষক প্রয়োজনে শিক্ষার্থীদের সহযোগিতা করে পাঠ ঘোষণা করতে পারেন, একই সাথে পাঠ শিরোনাম বোর্ডে লিখবেন। যা ক্লাস চলাকালীন সময়ে বোর্ডে লেখা থাকবে।</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pPr/>
              <a:t>5</a:t>
            </a:fld>
            <a:endParaRPr lang="en-US"/>
          </a:p>
        </p:txBody>
      </p:sp>
    </p:spTree>
    <p:extLst>
      <p:ext uri="{BB962C8B-B14F-4D97-AF65-F5344CB8AC3E}">
        <p14:creationId xmlns:p14="http://schemas.microsoft.com/office/powerpoint/2010/main" xmlns="" val="354283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pPr/>
              <a:t>6</a:t>
            </a:fld>
            <a:endParaRPr lang="en-US"/>
          </a:p>
        </p:txBody>
      </p:sp>
    </p:spTree>
    <p:extLst>
      <p:ext uri="{BB962C8B-B14F-4D97-AF65-F5344CB8AC3E}">
        <p14:creationId xmlns:p14="http://schemas.microsoft.com/office/powerpoint/2010/main" xmlns="" val="382833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pPr/>
              <a:t>7</a:t>
            </a:fld>
            <a:endParaRPr lang="en-US"/>
          </a:p>
        </p:txBody>
      </p:sp>
    </p:spTree>
    <p:extLst>
      <p:ext uri="{BB962C8B-B14F-4D97-AF65-F5344CB8AC3E}">
        <p14:creationId xmlns:p14="http://schemas.microsoft.com/office/powerpoint/2010/main" xmlns="" val="3280652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সমীকরণ গুলো বোর্ডে লিখে দিলে ভালো হয়।</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pPr/>
              <a:t>8</a:t>
            </a:fld>
            <a:endParaRPr lang="en-US"/>
          </a:p>
        </p:txBody>
      </p:sp>
    </p:spTree>
    <p:extLst>
      <p:ext uri="{BB962C8B-B14F-4D97-AF65-F5344CB8AC3E}">
        <p14:creationId xmlns:p14="http://schemas.microsoft.com/office/powerpoint/2010/main" xmlns="" val="3772124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বাতাসের</a:t>
            </a:r>
            <a:r>
              <a:rPr lang="bn-BD" baseline="0" dirty="0" smtClean="0">
                <a:latin typeface="NikoshBAN" panose="02000000000000000000" pitchFamily="2" charset="0"/>
                <a:cs typeface="NikoshBAN" panose="02000000000000000000" pitchFamily="2" charset="0"/>
              </a:rPr>
              <a:t> বাধা না থাকলে, একই উচ্চতা থেকে পড়লে এক সাথে পড়তে পারে।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pPr/>
              <a:t>9</a:t>
            </a:fld>
            <a:endParaRPr lang="en-US"/>
          </a:p>
        </p:txBody>
      </p:sp>
    </p:spTree>
    <p:extLst>
      <p:ext uri="{BB962C8B-B14F-4D97-AF65-F5344CB8AC3E}">
        <p14:creationId xmlns:p14="http://schemas.microsoft.com/office/powerpoint/2010/main" xmlns="" val="147713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বায়ুপূর্ণ অবস্থায়</a:t>
            </a:r>
            <a:r>
              <a:rPr lang="bn-BD" baseline="0" dirty="0" smtClean="0">
                <a:latin typeface="NikoshBAN" panose="02000000000000000000" pitchFamily="2" charset="0"/>
                <a:cs typeface="NikoshBAN" panose="02000000000000000000" pitchFamily="2" charset="0"/>
              </a:rPr>
              <a:t> পাখির পালকটি ধীর গতিতে পড়ছে, কয়েন দ্রুত পড়ছে। বায়ু শূণ্য অবস্থায় পালক ও কয়েন একসাথে নিচে পড়ছে।</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pPr/>
              <a:t>12</a:t>
            </a:fld>
            <a:endParaRPr lang="en-US"/>
          </a:p>
        </p:txBody>
      </p:sp>
    </p:spTree>
    <p:extLst>
      <p:ext uri="{BB962C8B-B14F-4D97-AF65-F5344CB8AC3E}">
        <p14:creationId xmlns:p14="http://schemas.microsoft.com/office/powerpoint/2010/main" xmlns="" val="81667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pPr/>
              <a:t>13</a:t>
            </a:fld>
            <a:endParaRPr lang="en-US"/>
          </a:p>
        </p:txBody>
      </p:sp>
    </p:spTree>
    <p:extLst>
      <p:ext uri="{BB962C8B-B14F-4D97-AF65-F5344CB8AC3E}">
        <p14:creationId xmlns:p14="http://schemas.microsoft.com/office/powerpoint/2010/main" xmlns="" val="928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313875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268831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403006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129318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426912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0B63B-212C-465C-BC9E-64B30243691B}"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85209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0B63B-212C-465C-BC9E-64B30243691B}" type="datetimeFigureOut">
              <a:rPr lang="en-US" smtClean="0"/>
              <a:pPr/>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68716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0B63B-212C-465C-BC9E-64B30243691B}" type="datetimeFigureOut">
              <a:rPr lang="en-US" smtClean="0"/>
              <a:pPr/>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5318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B63B-212C-465C-BC9E-64B30243691B}" type="datetimeFigureOut">
              <a:rPr lang="en-US" smtClean="0"/>
              <a:pPr/>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364922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288046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256371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B63B-212C-465C-BC9E-64B30243691B}" type="datetimeFigureOut">
              <a:rPr lang="en-US" smtClean="0"/>
              <a:pPr/>
              <a:t>3/13/2020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C3D73-33FE-4137-8C70-3CDAFF15907F}" type="slidenum">
              <a:rPr lang="en-US" smtClean="0"/>
              <a:pPr/>
              <a:t>‹#›</a:t>
            </a:fld>
            <a:endParaRPr lang="en-US"/>
          </a:p>
        </p:txBody>
      </p:sp>
    </p:spTree>
    <p:extLst>
      <p:ext uri="{BB962C8B-B14F-4D97-AF65-F5344CB8AC3E}">
        <p14:creationId xmlns:p14="http://schemas.microsoft.com/office/powerpoint/2010/main" xmlns="" val="284854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0" y="1"/>
            <a:ext cx="9144000" cy="5431536"/>
          </a:xfrm>
          <a:prstGeom prst="rect">
            <a:avLst/>
          </a:prstGeom>
        </p:spPr>
      </p:pic>
      <p:sp>
        <p:nvSpPr>
          <p:cNvPr id="3" name="TextBox 2"/>
          <p:cNvSpPr txBox="1"/>
          <p:nvPr/>
        </p:nvSpPr>
        <p:spPr>
          <a:xfrm>
            <a:off x="1524000" y="5930325"/>
            <a:ext cx="9144000" cy="1107996"/>
          </a:xfrm>
          <a:prstGeom prst="rect">
            <a:avLst/>
          </a:prstGeom>
          <a:solidFill>
            <a:schemeClr val="bg2"/>
          </a:solidFill>
        </p:spPr>
        <p:txBody>
          <a:bodyPr wrap="square" rtlCol="0">
            <a:spAutoFit/>
          </a:bodyPr>
          <a:lstStyle/>
          <a:p>
            <a:pPr algn="ctr"/>
            <a:r>
              <a:rPr lang="en-US" sz="6600" b="1" dirty="0" err="1">
                <a:solidFill>
                  <a:srgbClr val="002060"/>
                </a:solidFill>
                <a:latin typeface="NikoshBAN" panose="02000000000000000000" pitchFamily="2" charset="0"/>
                <a:cs typeface="NikoshBAN" panose="02000000000000000000" pitchFamily="2" charset="0"/>
              </a:rPr>
              <a:t>সবাইকে</a:t>
            </a:r>
            <a:r>
              <a:rPr lang="en-US" sz="6600" b="1" dirty="0">
                <a:solidFill>
                  <a:srgbClr val="002060"/>
                </a:solidFill>
                <a:latin typeface="NikoshBAN" panose="02000000000000000000" pitchFamily="2" charset="0"/>
                <a:cs typeface="NikoshBAN" panose="02000000000000000000" pitchFamily="2" charset="0"/>
              </a:rPr>
              <a:t> </a:t>
            </a:r>
            <a:r>
              <a:rPr lang="en-US" sz="6600" b="1" dirty="0" err="1">
                <a:solidFill>
                  <a:srgbClr val="002060"/>
                </a:solidFill>
                <a:latin typeface="NikoshBAN" panose="02000000000000000000" pitchFamily="2" charset="0"/>
                <a:cs typeface="NikoshBAN" panose="02000000000000000000" pitchFamily="2" charset="0"/>
              </a:rPr>
              <a:t>স্বাগতম</a:t>
            </a:r>
            <a:r>
              <a:rPr lang="en-US" sz="6600" b="1" dirty="0">
                <a:solidFill>
                  <a:srgbClr val="00206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xmlns="" val="2523256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733068920"/>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265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graphicEl>
                                              <a:dgm id="{A8712C88-4AE0-4977-A1A3-207085DD6301}"/>
                                            </p:graphicEl>
                                          </p:spTgt>
                                        </p:tgtEl>
                                        <p:attrNameLst>
                                          <p:attrName>style.visibility</p:attrName>
                                        </p:attrNameLst>
                                      </p:cBhvr>
                                      <p:to>
                                        <p:strVal val="visible"/>
                                      </p:to>
                                    </p:set>
                                    <p:animEffect transition="in" filter="circle(in)">
                                      <p:cBhvr>
                                        <p:cTn id="7" dur="500"/>
                                        <p:tgtEl>
                                          <p:spTgt spid="2">
                                            <p:graphicEl>
                                              <a:dgm id="{A8712C88-4AE0-4977-A1A3-207085DD6301}"/>
                                            </p:graphicEl>
                                          </p:spTgt>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graphicEl>
                                              <a:dgm id="{DFCF5884-C6F4-47B0-BBCC-F35F4485603F}"/>
                                            </p:graphicEl>
                                          </p:spTgt>
                                        </p:tgtEl>
                                        <p:attrNameLst>
                                          <p:attrName>style.visibility</p:attrName>
                                        </p:attrNameLst>
                                      </p:cBhvr>
                                      <p:to>
                                        <p:strVal val="visible"/>
                                      </p:to>
                                    </p:set>
                                    <p:animEffect transition="in" filter="circle(in)">
                                      <p:cBhvr>
                                        <p:cTn id="11" dur="500"/>
                                        <p:tgtEl>
                                          <p:spTgt spid="2">
                                            <p:graphicEl>
                                              <a:dgm id="{DFCF5884-C6F4-47B0-BBCC-F35F4485603F}"/>
                                            </p:graphicEl>
                                          </p:spTgt>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
                                            <p:graphicEl>
                                              <a:dgm id="{D4FB387D-1E0D-4B8B-829E-9039BE32DB59}"/>
                                            </p:graphicEl>
                                          </p:spTgt>
                                        </p:tgtEl>
                                        <p:attrNameLst>
                                          <p:attrName>style.visibility</p:attrName>
                                        </p:attrNameLst>
                                      </p:cBhvr>
                                      <p:to>
                                        <p:strVal val="visible"/>
                                      </p:to>
                                    </p:set>
                                    <p:animEffect transition="in" filter="circle(in)">
                                      <p:cBhvr>
                                        <p:cTn id="15" dur="500"/>
                                        <p:tgtEl>
                                          <p:spTgt spid="2">
                                            <p:graphicEl>
                                              <a:dgm id="{D4FB387D-1E0D-4B8B-829E-9039BE32DB59}"/>
                                            </p:graphicEl>
                                          </p:spTgt>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2">
                                            <p:graphicEl>
                                              <a:dgm id="{692BAA85-D926-46B1-9927-D63991557D42}"/>
                                            </p:graphicEl>
                                          </p:spTgt>
                                        </p:tgtEl>
                                        <p:attrNameLst>
                                          <p:attrName>style.visibility</p:attrName>
                                        </p:attrNameLst>
                                      </p:cBhvr>
                                      <p:to>
                                        <p:strVal val="visible"/>
                                      </p:to>
                                    </p:set>
                                    <p:animEffect transition="in" filter="circle(in)">
                                      <p:cBhvr>
                                        <p:cTn id="19" dur="500"/>
                                        <p:tgtEl>
                                          <p:spTgt spid="2">
                                            <p:graphicEl>
                                              <a:dgm id="{692BAA85-D926-46B1-9927-D63991557D42}"/>
                                            </p:graphic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2">
                                            <p:graphicEl>
                                              <a:dgm id="{D960E0C7-BC39-4EF5-9034-EC01B3F3F55B}"/>
                                            </p:graphicEl>
                                          </p:spTgt>
                                        </p:tgtEl>
                                        <p:attrNameLst>
                                          <p:attrName>style.visibility</p:attrName>
                                        </p:attrNameLst>
                                      </p:cBhvr>
                                      <p:to>
                                        <p:strVal val="visible"/>
                                      </p:to>
                                    </p:set>
                                    <p:animEffect transition="in" filter="circle(in)">
                                      <p:cBhvr>
                                        <p:cTn id="23" dur="500"/>
                                        <p:tgtEl>
                                          <p:spTgt spid="2">
                                            <p:graphicEl>
                                              <a:dgm id="{D960E0C7-BC39-4EF5-9034-EC01B3F3F55B}"/>
                                            </p:graphicEl>
                                          </p:spTgt>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2">
                                            <p:graphicEl>
                                              <a:dgm id="{06029C86-DCA1-47B3-AD6A-A9FF82B171D3}"/>
                                            </p:graphicEl>
                                          </p:spTgt>
                                        </p:tgtEl>
                                        <p:attrNameLst>
                                          <p:attrName>style.visibility</p:attrName>
                                        </p:attrNameLst>
                                      </p:cBhvr>
                                      <p:to>
                                        <p:strVal val="visible"/>
                                      </p:to>
                                    </p:set>
                                    <p:animEffect transition="in" filter="circle(in)">
                                      <p:cBhvr>
                                        <p:cTn id="27" dur="500"/>
                                        <p:tgtEl>
                                          <p:spTgt spid="2">
                                            <p:graphicEl>
                                              <a:dgm id="{06029C86-DCA1-47B3-AD6A-A9FF82B171D3}"/>
                                            </p:graphic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2">
                                            <p:graphicEl>
                                              <a:dgm id="{DF2BB4A8-24EF-466A-B600-7A91EE413D6D}"/>
                                            </p:graphicEl>
                                          </p:spTgt>
                                        </p:tgtEl>
                                        <p:attrNameLst>
                                          <p:attrName>style.visibility</p:attrName>
                                        </p:attrNameLst>
                                      </p:cBhvr>
                                      <p:to>
                                        <p:strVal val="visible"/>
                                      </p:to>
                                    </p:set>
                                    <p:animEffect transition="in" filter="circle(in)">
                                      <p:cBhvr>
                                        <p:cTn id="31" dur="500"/>
                                        <p:tgtEl>
                                          <p:spTgt spid="2">
                                            <p:graphicEl>
                                              <a:dgm id="{DF2BB4A8-24EF-466A-B600-7A91EE413D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21063" y="1"/>
            <a:ext cx="4373832" cy="701011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45666" y="-1"/>
            <a:ext cx="4373832" cy="7010115"/>
          </a:xfrm>
          <a:prstGeom prst="rect">
            <a:avLst/>
          </a:prstGeom>
        </p:spPr>
      </p:pic>
      <p:sp>
        <p:nvSpPr>
          <p:cNvPr id="9" name="Oval 8"/>
          <p:cNvSpPr/>
          <p:nvPr/>
        </p:nvSpPr>
        <p:spPr>
          <a:xfrm>
            <a:off x="7073946" y="314620"/>
            <a:ext cx="3117272" cy="1593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795433" y="1984277"/>
            <a:ext cx="1674298" cy="616539"/>
            <a:chOff x="7524217" y="1929055"/>
            <a:chExt cx="1674298" cy="616539"/>
          </a:xfrm>
        </p:grpSpPr>
        <p:sp>
          <p:nvSpPr>
            <p:cNvPr id="4" name="Oval 3"/>
            <p:cNvSpPr/>
            <p:nvPr/>
          </p:nvSpPr>
          <p:spPr>
            <a:xfrm>
              <a:off x="7524217" y="1929055"/>
              <a:ext cx="429491" cy="42949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6724915">
              <a:off x="8301231" y="1648309"/>
              <a:ext cx="561514" cy="1233055"/>
            </a:xfrm>
            <a:prstGeom prst="rect">
              <a:avLst/>
            </a:prstGeom>
          </p:spPr>
        </p:pic>
      </p:grpSp>
      <p:sp>
        <p:nvSpPr>
          <p:cNvPr id="10" name="Oval 9"/>
          <p:cNvSpPr/>
          <p:nvPr/>
        </p:nvSpPr>
        <p:spPr>
          <a:xfrm>
            <a:off x="2770831" y="1956766"/>
            <a:ext cx="429491" cy="429491"/>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6724915">
            <a:off x="3547844" y="1676020"/>
            <a:ext cx="561514" cy="1233055"/>
          </a:xfrm>
          <a:prstGeom prst="rect">
            <a:avLst/>
          </a:prstGeom>
        </p:spPr>
      </p:pic>
      <p:sp>
        <p:nvSpPr>
          <p:cNvPr id="14" name="TextBox 13"/>
          <p:cNvSpPr txBox="1"/>
          <p:nvPr/>
        </p:nvSpPr>
        <p:spPr>
          <a:xfrm>
            <a:off x="2632364" y="734291"/>
            <a:ext cx="1690254" cy="369332"/>
          </a:xfrm>
          <a:prstGeom prst="rect">
            <a:avLst/>
          </a:prstGeom>
          <a:noFill/>
        </p:spPr>
        <p:txBody>
          <a:bodyPr wrap="square" rtlCol="0">
            <a:spAutoFit/>
          </a:bodyPr>
          <a:lstStyle/>
          <a:p>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বায়ুপূর্ণ</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অবস্থায়</a:t>
            </a:r>
            <a:r>
              <a:rPr lang="en-US" dirty="0">
                <a:latin typeface="NikoshBAN" panose="02000000000000000000" pitchFamily="2" charset="0"/>
                <a:cs typeface="NikoshBAN" panose="02000000000000000000" pitchFamily="2" charset="0"/>
              </a:rPr>
              <a:t> </a:t>
            </a:r>
          </a:p>
        </p:txBody>
      </p:sp>
      <p:sp>
        <p:nvSpPr>
          <p:cNvPr id="15" name="TextBox 14"/>
          <p:cNvSpPr txBox="1"/>
          <p:nvPr/>
        </p:nvSpPr>
        <p:spPr>
          <a:xfrm>
            <a:off x="7787455" y="741923"/>
            <a:ext cx="1690254" cy="369332"/>
          </a:xfrm>
          <a:prstGeom prst="rect">
            <a:avLst/>
          </a:prstGeom>
          <a:noFill/>
        </p:spPr>
        <p:txBody>
          <a:bodyPr wrap="square" rtlCol="0">
            <a:spAutoFit/>
          </a:bodyPr>
          <a:lstStyle/>
          <a:p>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বায়ুশূন্য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অবস্থায়</a:t>
            </a:r>
            <a:r>
              <a:rPr lang="en-US" dirty="0">
                <a:latin typeface="NikoshBAN" panose="02000000000000000000" pitchFamily="2" charset="0"/>
                <a:cs typeface="NikoshBAN" panose="02000000000000000000" pitchFamily="2" charset="0"/>
              </a:rPr>
              <a:t> </a:t>
            </a:r>
          </a:p>
        </p:txBody>
      </p:sp>
      <p:sp>
        <p:nvSpPr>
          <p:cNvPr id="16" name="TextBox 15"/>
          <p:cNvSpPr txBox="1"/>
          <p:nvPr/>
        </p:nvSpPr>
        <p:spPr>
          <a:xfrm>
            <a:off x="4149437" y="2993240"/>
            <a:ext cx="5387545"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বায়ুপূর্ণ পাত্রে ভারী বস্তু আগে পড়ছে,  পালক পরে পড়ছে </a:t>
            </a:r>
            <a:endParaRPr lang="en-US" sz="2400" dirty="0">
              <a:latin typeface="NikoshBAN" panose="02000000000000000000" pitchFamily="2" charset="0"/>
              <a:cs typeface="NikoshBAN" panose="02000000000000000000" pitchFamily="2" charset="0"/>
            </a:endParaRPr>
          </a:p>
        </p:txBody>
      </p:sp>
      <p:cxnSp>
        <p:nvCxnSpPr>
          <p:cNvPr id="18" name="Straight Arrow Connector 17"/>
          <p:cNvCxnSpPr/>
          <p:nvPr/>
        </p:nvCxnSpPr>
        <p:spPr>
          <a:xfrm flipH="1">
            <a:off x="3934691" y="3283059"/>
            <a:ext cx="387928" cy="3263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49437" y="3863832"/>
            <a:ext cx="5387545"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বায়ুপূর্ণ পাত্রে ভারী বস্তু আগে পড়ছে,  পালক পরে পড়ছে </a:t>
            </a:r>
            <a:endParaRPr lang="en-US" sz="2400" dirty="0">
              <a:latin typeface="NikoshBAN" panose="02000000000000000000" pitchFamily="2" charset="0"/>
              <a:cs typeface="NikoshBAN" panose="02000000000000000000" pitchFamily="2" charset="0"/>
            </a:endParaRPr>
          </a:p>
        </p:txBody>
      </p:sp>
      <p:cxnSp>
        <p:nvCxnSpPr>
          <p:cNvPr id="20" name="Straight Arrow Connector 19"/>
          <p:cNvCxnSpPr/>
          <p:nvPr/>
        </p:nvCxnSpPr>
        <p:spPr>
          <a:xfrm>
            <a:off x="9300903" y="4145298"/>
            <a:ext cx="210621" cy="434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9017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2.22222E-6 3.33333E-6 L -0.00816 0.51967 " pathEditMode="relative" rAng="0" ptsTypes="AA">
                                      <p:cBhvr>
                                        <p:cTn id="6" dur="1000" fill="hold"/>
                                        <p:tgtEl>
                                          <p:spTgt spid="10"/>
                                        </p:tgtEl>
                                        <p:attrNameLst>
                                          <p:attrName>ppt_x</p:attrName>
                                          <p:attrName>ppt_y</p:attrName>
                                        </p:attrNameLst>
                                      </p:cBhvr>
                                      <p:rCtr x="-417" y="25972"/>
                                    </p:animMotion>
                                  </p:childTnLst>
                                </p:cTn>
                              </p:par>
                              <p:par>
                                <p:cTn id="7" presetID="42" presetClass="path" presetSubtype="0" decel="3000" fill="hold" nodeType="withEffect">
                                  <p:stCondLst>
                                    <p:cond delay="0"/>
                                  </p:stCondLst>
                                  <p:childTnLst>
                                    <p:animMotion origin="layout" path="M -3.33333E-6 7.40741E-7 L -0.00052 0.49005 " pathEditMode="relative" rAng="0" ptsTypes="AA">
                                      <p:cBhvr>
                                        <p:cTn id="8" dur="3000" fill="hold"/>
                                        <p:tgtEl>
                                          <p:spTgt spid="11"/>
                                        </p:tgtEl>
                                        <p:attrNameLst>
                                          <p:attrName>ppt_x</p:attrName>
                                          <p:attrName>ppt_y</p:attrName>
                                        </p:attrNameLst>
                                      </p:cBhvr>
                                      <p:rCtr x="-35" y="24491"/>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5.55556E-7 7.40741E-7 L -0.00295 0.52731 " pathEditMode="relative" rAng="0" ptsTypes="AA">
                                      <p:cBhvr>
                                        <p:cTn id="11" dur="1000" fill="hold"/>
                                        <p:tgtEl>
                                          <p:spTgt spid="13"/>
                                        </p:tgtEl>
                                        <p:attrNameLst>
                                          <p:attrName>ppt_x</p:attrName>
                                          <p:attrName>ppt_y</p:attrName>
                                        </p:attrNameLst>
                                      </p:cBhvr>
                                      <p:rCtr x="-156" y="26366"/>
                                    </p:animMotion>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2283" y="106055"/>
            <a:ext cx="4425974" cy="923330"/>
          </a:xfrm>
          <a:prstGeom prst="rect">
            <a:avLst/>
          </a:prstGeom>
          <a:noFill/>
        </p:spPr>
        <p:txBody>
          <a:bodyPr wrap="square" rtlCol="0">
            <a:spAutoFit/>
          </a:bodyPr>
          <a:lstStyle/>
          <a:p>
            <a:r>
              <a:rPr lang="bn-BD" sz="5400" dirty="0">
                <a:solidFill>
                  <a:srgbClr val="002060"/>
                </a:solidFill>
                <a:latin typeface="NikoshBAN" panose="02000000000000000000" pitchFamily="2" charset="0"/>
                <a:cs typeface="NikoshBAN" panose="02000000000000000000" pitchFamily="2" charset="0"/>
              </a:rPr>
              <a:t>জোড়ায় কাজ</a:t>
            </a:r>
            <a:endParaRPr lang="en-US" sz="5400" dirty="0">
              <a:solidFill>
                <a:srgbClr val="00206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42456" y="897702"/>
            <a:ext cx="2541244" cy="4692260"/>
          </a:xfrm>
          <a:prstGeom prst="rect">
            <a:avLst/>
          </a:prstGeom>
        </p:spPr>
      </p:pic>
      <p:sp>
        <p:nvSpPr>
          <p:cNvPr id="6" name="TextBox 5"/>
          <p:cNvSpPr txBox="1"/>
          <p:nvPr/>
        </p:nvSpPr>
        <p:spPr>
          <a:xfrm>
            <a:off x="4499212" y="2844913"/>
            <a:ext cx="5863988" cy="553998"/>
          </a:xfrm>
          <a:prstGeom prst="rect">
            <a:avLst/>
          </a:prstGeom>
          <a:noFill/>
        </p:spPr>
        <p:txBody>
          <a:bodyPr wrap="square" rtlCol="0">
            <a:spAutoFit/>
          </a:bodyPr>
          <a:lstStyle/>
          <a:p>
            <a:r>
              <a:rPr lang="bn-BD" sz="3000" dirty="0">
                <a:solidFill>
                  <a:srgbClr val="002060"/>
                </a:solidFill>
                <a:latin typeface="NikoshBAN" panose="02000000000000000000" pitchFamily="2" charset="0"/>
                <a:cs typeface="NikoshBAN" panose="02000000000000000000" pitchFamily="2" charset="0"/>
              </a:rPr>
              <a:t>চিত্রে কি কি ঘটনা দেখতে পাচ্ছ  তা  খাতায় লিখ।  </a:t>
            </a:r>
            <a:endParaRPr lang="en-US" sz="3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21029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797" y="1037230"/>
            <a:ext cx="2265528" cy="400110"/>
          </a:xfrm>
          <a:prstGeom prst="rect">
            <a:avLst/>
          </a:prstGeom>
          <a:noFill/>
        </p:spPr>
        <p:txBody>
          <a:bodyPr wrap="square" rtlCol="0">
            <a:spAutoFit/>
          </a:bodyPr>
          <a:lstStyle/>
          <a:p>
            <a:r>
              <a:rPr lang="bn-BD" sz="2000" dirty="0">
                <a:solidFill>
                  <a:srgbClr val="002060"/>
                </a:solidFill>
                <a:latin typeface="NikoshBAN" panose="02000000000000000000" pitchFamily="2" charset="0"/>
                <a:cs typeface="NikoshBAN" panose="02000000000000000000" pitchFamily="2" charset="0"/>
              </a:rPr>
              <a:t>গতির সাধারণ সমীকরণ </a:t>
            </a:r>
            <a:endParaRPr lang="en-US" sz="2000" dirty="0">
              <a:solidFill>
                <a:srgbClr val="002060"/>
              </a:solidFill>
              <a:latin typeface="NikoshBAN" panose="02000000000000000000" pitchFamily="2" charset="0"/>
              <a:cs typeface="NikoshBAN" panose="02000000000000000000" pitchFamily="2" charset="0"/>
            </a:endParaRPr>
          </a:p>
        </p:txBody>
      </p:sp>
      <p:sp>
        <p:nvSpPr>
          <p:cNvPr id="3" name="TextBox 2"/>
          <p:cNvSpPr txBox="1"/>
          <p:nvPr/>
        </p:nvSpPr>
        <p:spPr>
          <a:xfrm>
            <a:off x="5440909" y="1076151"/>
            <a:ext cx="2124498" cy="369332"/>
          </a:xfrm>
          <a:prstGeom prst="rect">
            <a:avLst/>
          </a:prstGeom>
          <a:noFill/>
        </p:spPr>
        <p:txBody>
          <a:bodyPr wrap="square" rtlCol="0">
            <a:spAutoFit/>
          </a:bodyPr>
          <a:lstStyle/>
          <a:p>
            <a:r>
              <a:rPr lang="bn-BD" dirty="0">
                <a:solidFill>
                  <a:srgbClr val="002060"/>
                </a:solidFill>
                <a:latin typeface="NikoshBAN" panose="02000000000000000000" pitchFamily="2" charset="0"/>
                <a:cs typeface="NikoshBAN" panose="02000000000000000000" pitchFamily="2" charset="0"/>
              </a:rPr>
              <a:t>পড়ন্ত বস্তুর গতির  সমীকরণ </a:t>
            </a:r>
            <a:endParaRPr lang="en-US" dirty="0">
              <a:solidFill>
                <a:srgbClr val="002060"/>
              </a:solidFill>
              <a:latin typeface="NikoshBAN" panose="02000000000000000000" pitchFamily="2" charset="0"/>
              <a:cs typeface="NikoshBAN" panose="02000000000000000000" pitchFamily="2" charset="0"/>
            </a:endParaRPr>
          </a:p>
        </p:txBody>
      </p:sp>
      <p:sp>
        <p:nvSpPr>
          <p:cNvPr id="11" name="TextBox 10"/>
          <p:cNvSpPr txBox="1"/>
          <p:nvPr/>
        </p:nvSpPr>
        <p:spPr>
          <a:xfrm>
            <a:off x="2022143" y="2551288"/>
            <a:ext cx="2524836"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151797" y="2468138"/>
            <a:ext cx="2524836"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288274" y="3696014"/>
            <a:ext cx="2524836"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812877" y="3797530"/>
            <a:ext cx="2604448"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22" name="Rectangle 21"/>
          <p:cNvSpPr/>
          <p:nvPr/>
        </p:nvSpPr>
        <p:spPr>
          <a:xfrm>
            <a:off x="4949591" y="1802828"/>
            <a:ext cx="2306471" cy="7623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t>v =u+ gt</a:t>
            </a:r>
            <a:endParaRPr lang="en-US" sz="2800" dirty="0"/>
          </a:p>
        </p:txBody>
      </p:sp>
      <p:sp>
        <p:nvSpPr>
          <p:cNvPr id="24" name="Rectangle 23"/>
          <p:cNvSpPr/>
          <p:nvPr/>
        </p:nvSpPr>
        <p:spPr>
          <a:xfrm>
            <a:off x="1892490" y="1802829"/>
            <a:ext cx="2306471" cy="762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Times New Roman" panose="02020603050405020304" pitchFamily="18" charset="0"/>
              </a:rPr>
              <a:t>V= u+ at</a:t>
            </a: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25" name="Rectangle 24"/>
              <p:cNvSpPr/>
              <p:nvPr/>
            </p:nvSpPr>
            <p:spPr>
              <a:xfrm>
                <a:off x="1906138" y="2894757"/>
                <a:ext cx="2306471" cy="762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dirty="0"/>
                  <a:t/>
                </a:r>
                <a:r>
                  <a:rPr lang="bn-BD" sz="2800" dirty="0"/>
                  <a:t>s = ut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a14:m>
                <a:r>
                  <a:rPr lang="bn-BD" sz="2800" dirty="0"/>
                  <a:t>at</a:t>
                </a:r>
                <a:r>
                  <a:rPr lang="bn-BD" sz="2800" baseline="30000" dirty="0"/>
                  <a:t>2</a:t>
                </a:r>
                <a:r>
                  <a:rPr lang="bn-BD" sz="2800" dirty="0"/>
                  <a:t/>
                </a:r>
                <a:endParaRPr lang="en-US" sz="2800" dirty="0"/>
              </a:p>
            </p:txBody>
          </p:sp>
        </mc:Choice>
        <mc:Fallback>
          <p:sp>
            <p:nvSpPr>
              <p:cNvPr id="25" name="Rectangle 24"/>
              <p:cNvSpPr>
                <a:spLocks noRot="1" noChangeAspect="1" noMove="1" noResize="1" noEditPoints="1" noAdjustHandles="1" noChangeArrowheads="1" noChangeShapeType="1" noTextEdit="1"/>
              </p:cNvSpPr>
              <p:nvPr/>
            </p:nvSpPr>
            <p:spPr>
              <a:xfrm>
                <a:off x="1906138" y="2894757"/>
                <a:ext cx="2306471" cy="762337"/>
              </a:xfrm>
              <a:prstGeom prst="rect">
                <a:avLst/>
              </a:prstGeom>
              <a:blipFill>
                <a:blip r:embed="rId3"/>
                <a:stretch>
                  <a:fillRect l="-3947" b="-6299"/>
                </a:stretch>
              </a:blipFill>
            </p:spPr>
            <p:txBody>
              <a:bodyPr/>
              <a:lstStyle/>
              <a:p>
                <a:r>
                  <a:rPr lang="en-US">
                    <a:noFill/>
                  </a:rPr>
                  <a:t> </a:t>
                </a:r>
              </a:p>
            </p:txBody>
          </p:sp>
        </mc:Fallback>
      </mc:AlternateContent>
      <p:sp>
        <p:nvSpPr>
          <p:cNvPr id="26" name="Rectangle 25"/>
          <p:cNvSpPr/>
          <p:nvPr/>
        </p:nvSpPr>
        <p:spPr>
          <a:xfrm>
            <a:off x="1873157" y="3960751"/>
            <a:ext cx="2306471" cy="762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t>v</a:t>
            </a:r>
            <a:r>
              <a:rPr lang="bn-BD" sz="3200" baseline="30000" dirty="0"/>
              <a:t>2</a:t>
            </a:r>
            <a:r>
              <a:rPr lang="bn-BD" sz="3200" dirty="0"/>
              <a:t> = u</a:t>
            </a:r>
            <a:r>
              <a:rPr lang="bn-BD" sz="3200" baseline="30000" dirty="0"/>
              <a:t>2</a:t>
            </a:r>
            <a:r>
              <a:rPr lang="bn-BD" sz="3200" dirty="0"/>
              <a:t>+ 2as </a:t>
            </a:r>
            <a:endParaRPr lang="en-US" sz="3200" dirty="0"/>
          </a:p>
        </p:txBody>
      </p:sp>
      <mc:AlternateContent xmlns:mc="http://schemas.openxmlformats.org/markup-compatibility/2006">
        <mc:Choice xmlns:a14="http://schemas.microsoft.com/office/drawing/2010/main" xmlns="" Requires="a14">
          <p:sp>
            <p:nvSpPr>
              <p:cNvPr id="27" name="Rectangle 26"/>
              <p:cNvSpPr/>
              <p:nvPr/>
            </p:nvSpPr>
            <p:spPr>
              <a:xfrm>
                <a:off x="4949591" y="2880881"/>
                <a:ext cx="2306471" cy="7623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t>h = ut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a14:m>
                <a:r>
                  <a:rPr lang="bn-BD" sz="2800" dirty="0"/>
                  <a:t>gt</a:t>
                </a:r>
                <a:r>
                  <a:rPr lang="bn-BD" sz="2800" baseline="30000" dirty="0"/>
                  <a:t>2</a:t>
                </a:r>
                <a:r>
                  <a:rPr lang="bn-BD" sz="2800" dirty="0"/>
                  <a:t/>
                </a:r>
                <a:endParaRPr lang="en-US" sz="2800" dirty="0"/>
              </a:p>
            </p:txBody>
          </p:sp>
        </mc:Choice>
        <mc:Fallback>
          <p:sp>
            <p:nvSpPr>
              <p:cNvPr id="27" name="Rectangle 26"/>
              <p:cNvSpPr>
                <a:spLocks noRot="1" noChangeAspect="1" noMove="1" noResize="1" noEditPoints="1" noAdjustHandles="1" noChangeArrowheads="1" noChangeShapeType="1" noTextEdit="1"/>
              </p:cNvSpPr>
              <p:nvPr/>
            </p:nvSpPr>
            <p:spPr>
              <a:xfrm>
                <a:off x="4949591" y="2880881"/>
                <a:ext cx="2306471" cy="762337"/>
              </a:xfrm>
              <a:prstGeom prst="rect">
                <a:avLst/>
              </a:prstGeom>
              <a:blipFill>
                <a:blip r:embed="rId4"/>
                <a:stretch>
                  <a:fillRect b="-6299"/>
                </a:stretch>
              </a:blipFill>
            </p:spPr>
            <p:txBody>
              <a:bodyPr/>
              <a:lstStyle/>
              <a:p>
                <a:r>
                  <a:rPr lang="en-US">
                    <a:noFill/>
                  </a:rPr>
                  <a:t> </a:t>
                </a:r>
              </a:p>
            </p:txBody>
          </p:sp>
        </mc:Fallback>
      </mc:AlternateContent>
      <p:sp>
        <p:nvSpPr>
          <p:cNvPr id="30" name="Rectangle 29"/>
          <p:cNvSpPr/>
          <p:nvPr/>
        </p:nvSpPr>
        <p:spPr>
          <a:xfrm>
            <a:off x="4949591" y="3958934"/>
            <a:ext cx="2306471" cy="7623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t>v</a:t>
            </a:r>
            <a:r>
              <a:rPr lang="bn-BD" sz="2800" baseline="30000" dirty="0"/>
              <a:t>2</a:t>
            </a:r>
            <a:r>
              <a:rPr lang="bn-BD" sz="2800" dirty="0"/>
              <a:t> = u</a:t>
            </a:r>
            <a:r>
              <a:rPr lang="bn-BD" sz="2800" baseline="30000" dirty="0"/>
              <a:t>2</a:t>
            </a:r>
            <a:r>
              <a:rPr lang="bn-BD" sz="2800" dirty="0"/>
              <a:t>+ 2gh</a:t>
            </a:r>
            <a:endParaRPr lang="en-US" sz="2800" dirty="0"/>
          </a:p>
        </p:txBody>
      </p:sp>
      <p:sp>
        <p:nvSpPr>
          <p:cNvPr id="31" name="TextBox 30"/>
          <p:cNvSpPr txBox="1"/>
          <p:nvPr/>
        </p:nvSpPr>
        <p:spPr>
          <a:xfrm>
            <a:off x="8445693" y="1076151"/>
            <a:ext cx="1389795" cy="369332"/>
          </a:xfrm>
          <a:prstGeom prst="rect">
            <a:avLst/>
          </a:prstGeom>
          <a:noFill/>
        </p:spPr>
        <p:txBody>
          <a:bodyPr wrap="square" rtlCol="0">
            <a:spAutoFit/>
          </a:bodyPr>
          <a:lstStyle/>
          <a:p>
            <a:r>
              <a:rPr lang="bn-BD" dirty="0">
                <a:solidFill>
                  <a:srgbClr val="002060"/>
                </a:solidFill>
                <a:latin typeface="NikoshBAN" panose="02000000000000000000" pitchFamily="2" charset="0"/>
                <a:cs typeface="NikoshBAN" panose="02000000000000000000" pitchFamily="2" charset="0"/>
              </a:rPr>
              <a:t>পড়ন্ত বস্তুর </a:t>
            </a:r>
            <a:r>
              <a:rPr lang="en-US" dirty="0" err="1">
                <a:solidFill>
                  <a:srgbClr val="002060"/>
                </a:solidFill>
                <a:latin typeface="NikoshBAN" panose="02000000000000000000" pitchFamily="2" charset="0"/>
                <a:cs typeface="NikoshBAN" panose="02000000000000000000" pitchFamily="2" charset="0"/>
              </a:rPr>
              <a:t>সূত্র</a:t>
            </a:r>
            <a:r>
              <a:rPr lang="en-US" dirty="0">
                <a:solidFill>
                  <a:srgbClr val="002060"/>
                </a:solidFill>
                <a:latin typeface="NikoshBAN" panose="02000000000000000000" pitchFamily="2" charset="0"/>
                <a:cs typeface="NikoshBAN" panose="02000000000000000000" pitchFamily="2" charset="0"/>
              </a:rPr>
              <a:t> </a:t>
            </a:r>
            <a:r>
              <a:rPr lang="bn-BD" dirty="0">
                <a:solidFill>
                  <a:srgbClr val="002060"/>
                </a:solidFill>
                <a:latin typeface="NikoshBAN" panose="02000000000000000000" pitchFamily="2" charset="0"/>
                <a:cs typeface="NikoshBAN" panose="02000000000000000000" pitchFamily="2" charset="0"/>
              </a:rPr>
              <a:t> </a:t>
            </a:r>
            <a:endParaRPr lang="en-US" dirty="0">
              <a:solidFill>
                <a:srgbClr val="002060"/>
              </a:solidFill>
              <a:latin typeface="NikoshBAN" panose="02000000000000000000" pitchFamily="2" charset="0"/>
              <a:cs typeface="NikoshBAN" panose="02000000000000000000" pitchFamily="2" charset="0"/>
            </a:endParaRPr>
          </a:p>
        </p:txBody>
      </p:sp>
      <p:sp>
        <p:nvSpPr>
          <p:cNvPr id="32" name="Rectangle 31"/>
          <p:cNvSpPr/>
          <p:nvPr/>
        </p:nvSpPr>
        <p:spPr>
          <a:xfrm>
            <a:off x="7987354" y="1788951"/>
            <a:ext cx="2206955" cy="7623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t>v∞t</a:t>
            </a:r>
            <a:endParaRPr lang="en-US" sz="3600" dirty="0"/>
          </a:p>
        </p:txBody>
      </p:sp>
      <p:sp>
        <p:nvSpPr>
          <p:cNvPr id="33" name="Rectangle 32"/>
          <p:cNvSpPr/>
          <p:nvPr/>
        </p:nvSpPr>
        <p:spPr>
          <a:xfrm>
            <a:off x="7887838" y="2837471"/>
            <a:ext cx="2306471" cy="7623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t>h∞t</a:t>
            </a:r>
            <a:r>
              <a:rPr lang="bn-BD" sz="4000" baseline="30000" dirty="0"/>
              <a:t>2</a:t>
            </a:r>
            <a:endParaRPr lang="en-US" sz="4000" dirty="0"/>
          </a:p>
        </p:txBody>
      </p:sp>
      <p:sp>
        <p:nvSpPr>
          <p:cNvPr id="34" name="Rectangle 33"/>
          <p:cNvSpPr/>
          <p:nvPr/>
        </p:nvSpPr>
        <p:spPr>
          <a:xfrm>
            <a:off x="7887838" y="3960751"/>
            <a:ext cx="2306471" cy="7623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t>-------- </a:t>
            </a:r>
            <a:endParaRPr lang="en-US" sz="2800" dirty="0"/>
          </a:p>
        </p:txBody>
      </p:sp>
      <p:sp>
        <p:nvSpPr>
          <p:cNvPr id="4" name="Right Arrow 3"/>
          <p:cNvSpPr/>
          <p:nvPr/>
        </p:nvSpPr>
        <p:spPr>
          <a:xfrm>
            <a:off x="4179628" y="2212735"/>
            <a:ext cx="769963" cy="45719"/>
          </a:xfrm>
          <a:prstGeom prs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7203747" y="4338729"/>
            <a:ext cx="769963" cy="45719"/>
          </a:xfrm>
          <a:prstGeom prs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7145458" y="3275925"/>
            <a:ext cx="769963" cy="45719"/>
          </a:xfrm>
          <a:prstGeom prs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7256062" y="2193534"/>
            <a:ext cx="769963" cy="45719"/>
          </a:xfrm>
          <a:prstGeom prs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203515" y="4379559"/>
            <a:ext cx="769963" cy="45719"/>
          </a:xfrm>
          <a:prstGeom prs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212609" y="3275925"/>
            <a:ext cx="769963" cy="45719"/>
          </a:xfrm>
          <a:prstGeom prs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6302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heel(1)">
                                      <p:cBhvr>
                                        <p:cTn id="11" dur="1000"/>
                                        <p:tgtEl>
                                          <p:spTgt spid="22"/>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1000"/>
                                        <p:tgtEl>
                                          <p:spTgt spid="32"/>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1000"/>
                                        <p:tgtEl>
                                          <p:spTgt spid="25"/>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heel(1)">
                                      <p:cBhvr>
                                        <p:cTn id="23" dur="1000"/>
                                        <p:tgtEl>
                                          <p:spTgt spid="27"/>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heel(1)">
                                      <p:cBhvr>
                                        <p:cTn id="27" dur="1000"/>
                                        <p:tgtEl>
                                          <p:spTgt spid="33"/>
                                        </p:tgtEl>
                                      </p:cBhvr>
                                    </p:animEffect>
                                  </p:childTnLst>
                                </p:cTn>
                              </p:par>
                            </p:childTnLst>
                          </p:cTn>
                        </p:par>
                        <p:par>
                          <p:cTn id="28" fill="hold">
                            <p:stCondLst>
                              <p:cond delay="6000"/>
                            </p:stCondLst>
                            <p:childTnLst>
                              <p:par>
                                <p:cTn id="29" presetID="21"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heel(1)">
                                      <p:cBhvr>
                                        <p:cTn id="31" dur="1000"/>
                                        <p:tgtEl>
                                          <p:spTgt spid="26"/>
                                        </p:tgtEl>
                                      </p:cBhvr>
                                    </p:animEffect>
                                  </p:childTnLst>
                                </p:cTn>
                              </p:par>
                            </p:childTnLst>
                          </p:cTn>
                        </p:par>
                        <p:par>
                          <p:cTn id="32" fill="hold">
                            <p:stCondLst>
                              <p:cond delay="7000"/>
                            </p:stCondLst>
                            <p:childTnLst>
                              <p:par>
                                <p:cTn id="33" presetID="21"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heel(1)">
                                      <p:cBhvr>
                                        <p:cTn id="35" dur="1000"/>
                                        <p:tgtEl>
                                          <p:spTgt spid="30"/>
                                        </p:tgtEl>
                                      </p:cBhvr>
                                    </p:animEffect>
                                  </p:childTnLst>
                                </p:cTn>
                              </p:par>
                            </p:childTnLst>
                          </p:cTn>
                        </p:par>
                        <p:par>
                          <p:cTn id="36" fill="hold">
                            <p:stCondLst>
                              <p:cond delay="8000"/>
                            </p:stCondLst>
                            <p:childTnLst>
                              <p:par>
                                <p:cTn id="37" presetID="21" presetClass="entr" presetSubtype="1"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heel(1)">
                                      <p:cBhvr>
                                        <p:cTn id="39" dur="1000"/>
                                        <p:tgtEl>
                                          <p:spTgt spid="34"/>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0-#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2" presetClass="entr" presetSubtype="8" fill="hold" grpId="0" nodeType="afterEffect">
                                  <p:stCondLst>
                                    <p:cond delay="20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11500"/>
                            </p:stCondLst>
                            <p:childTnLst>
                              <p:par>
                                <p:cTn id="50" presetID="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1000" fill="hold"/>
                                        <p:tgtEl>
                                          <p:spTgt spid="28"/>
                                        </p:tgtEl>
                                        <p:attrNameLst>
                                          <p:attrName>ppt_x</p:attrName>
                                        </p:attrNameLst>
                                      </p:cBhvr>
                                      <p:tavLst>
                                        <p:tav tm="0">
                                          <p:val>
                                            <p:strVal val="0-#ppt_w/2"/>
                                          </p:val>
                                        </p:tav>
                                        <p:tav tm="100000">
                                          <p:val>
                                            <p:strVal val="#ppt_x"/>
                                          </p:val>
                                        </p:tav>
                                      </p:tavLst>
                                    </p:anim>
                                    <p:anim calcmode="lin" valueType="num">
                                      <p:cBhvr additive="base">
                                        <p:cTn id="53" dur="1000" fill="hold"/>
                                        <p:tgtEl>
                                          <p:spTgt spid="28"/>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35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0-#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40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450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0-#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animBg="1"/>
      <p:bldP spid="30" grpId="0" animBg="1"/>
      <p:bldP spid="32" grpId="0" animBg="1"/>
      <p:bldP spid="33" grpId="0" animBg="1"/>
      <p:bldP spid="34" grpId="0" animBg="1"/>
      <p:bldP spid="4" grpId="0" animBg="1"/>
      <p:bldP spid="19" grpId="0" animBg="1"/>
      <p:bldP spid="20" grpId="0" animBg="1"/>
      <p:bldP spid="21" grpId="0" animBg="1"/>
      <p:bldP spid="23"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39580" t="-738" r="-17700" b="5694"/>
          <a:stretch/>
        </p:blipFill>
        <p:spPr>
          <a:xfrm>
            <a:off x="1955990" y="553327"/>
            <a:ext cx="2269647" cy="5318760"/>
          </a:xfrm>
          <a:prstGeom prst="rect">
            <a:avLst/>
          </a:prstGeom>
        </p:spPr>
      </p:pic>
      <p:sp>
        <p:nvSpPr>
          <p:cNvPr id="4" name="TextBox 3"/>
          <p:cNvSpPr txBox="1"/>
          <p:nvPr/>
        </p:nvSpPr>
        <p:spPr>
          <a:xfrm>
            <a:off x="5654042" y="676766"/>
            <a:ext cx="4747983" cy="1015663"/>
          </a:xfrm>
          <a:prstGeom prst="rect">
            <a:avLst/>
          </a:prstGeom>
          <a:noFill/>
        </p:spPr>
        <p:txBody>
          <a:bodyPr wrap="square" rtlCol="0">
            <a:spAutoFit/>
          </a:bodyPr>
          <a:lstStyle/>
          <a:p>
            <a:r>
              <a:rPr lang="bn-BD" sz="3600" b="1" dirty="0">
                <a:solidFill>
                  <a:srgbClr val="002060"/>
                </a:solidFill>
                <a:latin typeface="NikoshBAN" panose="02000000000000000000" pitchFamily="2" charset="0"/>
                <a:cs typeface="NikoshBAN" panose="02000000000000000000" pitchFamily="2" charset="0"/>
              </a:rPr>
              <a:t>পড়ন্ত বস্তুর সূত্র</a:t>
            </a:r>
            <a:r>
              <a:rPr lang="en-US" sz="3600" b="1" dirty="0">
                <a:solidFill>
                  <a:srgbClr val="002060"/>
                </a:solidFill>
                <a:latin typeface="NikoshBAN" panose="02000000000000000000" pitchFamily="2" charset="0"/>
                <a:cs typeface="NikoshBAN" panose="02000000000000000000" pitchFamily="2" charset="0"/>
              </a:rPr>
              <a:t>:</a:t>
            </a:r>
            <a:endParaRPr lang="bn-BD" sz="3600" b="1" dirty="0">
              <a:solidFill>
                <a:srgbClr val="002060"/>
              </a:solidFill>
              <a:latin typeface="NikoshBAN" panose="02000000000000000000" pitchFamily="2" charset="0"/>
              <a:cs typeface="NikoshBAN" panose="02000000000000000000" pitchFamily="2" charset="0"/>
            </a:endParaRPr>
          </a:p>
          <a:p>
            <a:r>
              <a:rPr lang="bn-BD" sz="2400" b="1" dirty="0">
                <a:solidFill>
                  <a:srgbClr val="002060"/>
                </a:solidFill>
                <a:latin typeface="NikoshBAN" panose="02000000000000000000" pitchFamily="2" charset="0"/>
                <a:cs typeface="NikoshBAN" panose="02000000000000000000" pitchFamily="2" charset="0"/>
              </a:rPr>
              <a:t>প্রথম  সূত্র</a:t>
            </a:r>
            <a:r>
              <a:rPr lang="en-US" sz="2400" b="1" dirty="0">
                <a:solidFill>
                  <a:srgbClr val="002060"/>
                </a:solidFill>
                <a:latin typeface="NikoshBAN" panose="02000000000000000000" pitchFamily="2" charset="0"/>
                <a:cs typeface="NikoshBAN" panose="02000000000000000000" pitchFamily="2" charset="0"/>
              </a:rPr>
              <a:t>:</a:t>
            </a:r>
            <a:r>
              <a:rPr lang="bn-BD" sz="2400" b="1" dirty="0">
                <a:solidFill>
                  <a:srgbClr val="002060"/>
                </a:solidFill>
                <a:latin typeface="NikoshBAN" panose="02000000000000000000" pitchFamily="2" charset="0"/>
                <a:cs typeface="NikoshBAN" panose="02000000000000000000" pitchFamily="2" charset="0"/>
              </a:rPr>
              <a:t> </a:t>
            </a:r>
            <a:r>
              <a:rPr lang="bn-BD" sz="2400" dirty="0">
                <a:solidFill>
                  <a:srgbClr val="002060"/>
                </a:solidFill>
                <a:latin typeface="NikoshBAN" panose="02000000000000000000" pitchFamily="2" charset="0"/>
                <a:cs typeface="NikoshBAN" panose="02000000000000000000" pitchFamily="2" charset="0"/>
              </a:rPr>
              <a:t>সমান সময়ে সমান পথ অতিক্রম করে </a:t>
            </a:r>
            <a:endParaRPr lang="en-US" sz="2400" dirty="0">
              <a:solidFill>
                <a:srgbClr val="002060"/>
              </a:solidFill>
              <a:latin typeface="NikoshBAN" panose="02000000000000000000" pitchFamily="2" charset="0"/>
              <a:cs typeface="NikoshBAN" panose="02000000000000000000" pitchFamily="2" charset="0"/>
            </a:endParaRPr>
          </a:p>
        </p:txBody>
      </p:sp>
      <mc:AlternateContent xmlns:mc="http://schemas.openxmlformats.org/markup-compatibility/2006">
        <mc:Choice xmlns:a14="http://schemas.microsoft.com/office/drawing/2010/main" xmlns="" Requires="a14">
          <p:sp>
            <p:nvSpPr>
              <p:cNvPr id="5" name="TextBox 4"/>
              <p:cNvSpPr txBox="1"/>
              <p:nvPr/>
            </p:nvSpPr>
            <p:spPr>
              <a:xfrm>
                <a:off x="5550090" y="2157993"/>
                <a:ext cx="5117910" cy="830997"/>
              </a:xfrm>
              <a:prstGeom prst="rect">
                <a:avLst/>
              </a:prstGeom>
              <a:no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দ্বিতীয়  সূত্র</a:t>
                </a:r>
                <a:r>
                  <a:rPr lang="en-US" sz="2400" b="1" dirty="0">
                    <a:solidFill>
                      <a:srgbClr val="002060"/>
                    </a:solidFill>
                    <a:latin typeface="NikoshBAN" panose="02000000000000000000" pitchFamily="2" charset="0"/>
                    <a:cs typeface="NikoshBAN" panose="02000000000000000000" pitchFamily="2" charset="0"/>
                  </a:rPr>
                  <a:t>:</a:t>
                </a:r>
                <a:r>
                  <a:rPr lang="bn-BD" sz="2400" dirty="0">
                    <a:solidFill>
                      <a:srgbClr val="002060"/>
                    </a:solidFill>
                    <a:latin typeface="NikoshBAN" panose="02000000000000000000" pitchFamily="2" charset="0"/>
                    <a:cs typeface="NikoshBAN" panose="02000000000000000000" pitchFamily="2" charset="0"/>
                  </a:rPr>
                  <a:t> পড়ন্ত বস্তুর বেগ সময়ের সমানুপাতিক।</a:t>
                </a:r>
              </a:p>
              <a:p>
                <a:pPr/>
                <a14:m>
                  <m:oMathPara xmlns:m="http://schemas.openxmlformats.org/officeDocument/2006/math">
                    <m:oMathParaPr>
                      <m:jc m:val="centerGroup"/>
                    </m:oMathParaPr>
                    <m:oMath xmlns:m="http://schemas.openxmlformats.org/officeDocument/2006/math">
                      <m:r>
                        <a:rPr lang="en-US" sz="2400" i="1">
                          <a:solidFill>
                            <a:srgbClr val="002060"/>
                          </a:solidFill>
                          <a:latin typeface="Cambria Math" panose="02040503050406030204" pitchFamily="18" charset="0"/>
                          <a:cs typeface="NikoshBAN" panose="02000000000000000000" pitchFamily="2" charset="0"/>
                        </a:rPr>
                        <m:t>𝑣</m:t>
                      </m:r>
                      <m:r>
                        <a:rPr lang="en-US" sz="2400" i="1">
                          <a:solidFill>
                            <a:srgbClr val="002060"/>
                          </a:solidFill>
                          <a:latin typeface="Cambria Math" panose="02040503050406030204" pitchFamily="18" charset="0"/>
                          <a:ea typeface="Cambria Math" panose="02040503050406030204" pitchFamily="18" charset="0"/>
                          <a:cs typeface="NikoshBAN" panose="02000000000000000000" pitchFamily="2" charset="0"/>
                        </a:rPr>
                        <m:t>∝</m:t>
                      </m:r>
                      <m:r>
                        <a:rPr lang="en-US" sz="2400" i="1">
                          <a:solidFill>
                            <a:srgbClr val="002060"/>
                          </a:solidFill>
                          <a:latin typeface="Cambria Math" panose="02040503050406030204" pitchFamily="18" charset="0"/>
                          <a:ea typeface="Cambria Math" panose="02040503050406030204" pitchFamily="18" charset="0"/>
                          <a:cs typeface="NikoshBAN" panose="02000000000000000000" pitchFamily="2" charset="0"/>
                        </a:rPr>
                        <m:t>𝑡</m:t>
                      </m:r>
                    </m:oMath>
                  </m:oMathPara>
                </a14:m>
                <a:endParaRPr lang="en-US" sz="2400" dirty="0">
                  <a:solidFill>
                    <a:srgbClr val="002060"/>
                  </a:solidFill>
                  <a:latin typeface="NikoshBAN" panose="02000000000000000000" pitchFamily="2" charset="0"/>
                  <a:cs typeface="NikoshBAN" panose="02000000000000000000" pitchFamily="2"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5550090" y="2157993"/>
                <a:ext cx="5117910" cy="830997"/>
              </a:xfrm>
              <a:prstGeom prst="rect">
                <a:avLst/>
              </a:prstGeom>
              <a:blipFill>
                <a:blip r:embed="rId4"/>
                <a:stretch>
                  <a:fillRect l="-1786" t="-58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5654041" y="3212707"/>
                <a:ext cx="4907280" cy="862608"/>
              </a:xfrm>
              <a:prstGeom prst="rect">
                <a:avLst/>
              </a:prstGeom>
              <a:no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তৃতীয় সূত্র</a:t>
                </a:r>
                <a:r>
                  <a:rPr lang="en-US" sz="2400" b="1" dirty="0">
                    <a:solidFill>
                      <a:srgbClr val="002060"/>
                    </a:solidFill>
                    <a:latin typeface="NikoshBAN" panose="02000000000000000000" pitchFamily="2" charset="0"/>
                    <a:cs typeface="NikoshBAN" panose="02000000000000000000" pitchFamily="2" charset="0"/>
                  </a:rPr>
                  <a:t>:</a:t>
                </a:r>
                <a:r>
                  <a:rPr lang="bn-BD" sz="2400" dirty="0">
                    <a:solidFill>
                      <a:srgbClr val="002060"/>
                    </a:solidFill>
                    <a:latin typeface="NikoshBAN" panose="02000000000000000000" pitchFamily="2" charset="0"/>
                    <a:cs typeface="NikoshBAN" panose="02000000000000000000" pitchFamily="2" charset="0"/>
                  </a:rPr>
                  <a:t> পড়ন্ত বস্তুর অতিক্রান্ত দূরত্ব সময়ের বর্গের সমানুপাতিক।</a:t>
                </a:r>
                <a:r>
                  <a:rPr lang="en-US" sz="2400" dirty="0">
                    <a:solidFill>
                      <a:srgbClr val="002060"/>
                    </a:solidFill>
                    <a:latin typeface="NikoshBAN" panose="02000000000000000000" pitchFamily="2" charset="0"/>
                    <a:cs typeface="NikoshBAN" panose="02000000000000000000" pitchFamily="2" charset="0"/>
                  </a:rPr>
                  <a:t> h</a:t>
                </a:r>
                <a14:m>
                  <m:oMath xmlns:m="http://schemas.openxmlformats.org/officeDocument/2006/math">
                    <m:r>
                      <a:rPr lang="en-US" sz="2400" i="1">
                        <a:solidFill>
                          <a:srgbClr val="002060"/>
                        </a:solidFill>
                        <a:latin typeface="Cambria Math" panose="02040503050406030204" pitchFamily="18" charset="0"/>
                        <a:ea typeface="Cambria Math" panose="02040503050406030204" pitchFamily="18" charset="0"/>
                        <a:cs typeface="NikoshBAN" panose="02000000000000000000" pitchFamily="2" charset="0"/>
                      </a:rPr>
                      <m:t>∝</m:t>
                    </m:r>
                    <m:sSup>
                      <m:sSupPr>
                        <m:ctrlPr>
                          <a:rPr lang="en-US" sz="2400" i="1">
                            <a:solidFill>
                              <a:srgbClr val="002060"/>
                            </a:solidFill>
                            <a:latin typeface="Cambria Math" panose="02040503050406030204" pitchFamily="18" charset="0"/>
                            <a:ea typeface="Cambria Math" panose="02040503050406030204" pitchFamily="18" charset="0"/>
                            <a:cs typeface="NikoshBAN" panose="02000000000000000000" pitchFamily="2" charset="0"/>
                          </a:rPr>
                        </m:ctrlPr>
                      </m:sSupPr>
                      <m:e>
                        <m:r>
                          <a:rPr lang="en-US" sz="2400" i="1">
                            <a:solidFill>
                              <a:srgbClr val="002060"/>
                            </a:solidFill>
                            <a:latin typeface="Cambria Math" panose="02040503050406030204" pitchFamily="18" charset="0"/>
                            <a:ea typeface="Cambria Math" panose="02040503050406030204" pitchFamily="18" charset="0"/>
                            <a:cs typeface="NikoshBAN" panose="02000000000000000000" pitchFamily="2" charset="0"/>
                          </a:rPr>
                          <m:t>𝑡</m:t>
                        </m:r>
                      </m:e>
                      <m:sup>
                        <m:r>
                          <a:rPr lang="en-US" sz="2400" i="1">
                            <a:solidFill>
                              <a:srgbClr val="002060"/>
                            </a:solidFill>
                            <a:latin typeface="Cambria Math" panose="02040503050406030204" pitchFamily="18" charset="0"/>
                            <a:ea typeface="Cambria Math" panose="02040503050406030204" pitchFamily="18" charset="0"/>
                            <a:cs typeface="NikoshBAN" panose="02000000000000000000" pitchFamily="2" charset="0"/>
                          </a:rPr>
                          <m:t>2</m:t>
                        </m:r>
                      </m:sup>
                    </m:sSup>
                  </m:oMath>
                </a14:m>
                <a:endParaRPr lang="en-US" sz="2400" dirty="0">
                  <a:solidFill>
                    <a:srgbClr val="002060"/>
                  </a:solidFill>
                  <a:latin typeface="NikoshBAN" panose="02000000000000000000" pitchFamily="2" charset="0"/>
                  <a:cs typeface="NikoshBAN" panose="02000000000000000000" pitchFamily="2"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5654041" y="3212707"/>
                <a:ext cx="4907280" cy="862608"/>
              </a:xfrm>
              <a:prstGeom prst="rect">
                <a:avLst/>
              </a:prstGeom>
              <a:blipFill>
                <a:blip r:embed="rId5"/>
                <a:stretch>
                  <a:fillRect l="-1988" t="-5634" b="-11972"/>
                </a:stretch>
              </a:blipFill>
            </p:spPr>
            <p:txBody>
              <a:bodyPr/>
              <a:lstStyle/>
              <a:p>
                <a:r>
                  <a:rPr lang="en-US">
                    <a:noFill/>
                  </a:rPr>
                  <a:t> </a:t>
                </a:r>
              </a:p>
            </p:txBody>
          </p:sp>
        </mc:Fallback>
      </mc:AlternateContent>
    </p:spTree>
    <p:extLst>
      <p:ext uri="{BB962C8B-B14F-4D97-AF65-F5344CB8AC3E}">
        <p14:creationId xmlns:p14="http://schemas.microsoft.com/office/powerpoint/2010/main" xmlns="" val="193640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999"/>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999"/>
                                          </p:stCondLst>
                                        </p:cTn>
                                        <p:tgtEl>
                                          <p:spTgt spid="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5160" y="2827403"/>
            <a:ext cx="6568440" cy="584775"/>
          </a:xfrm>
          <a:prstGeom prst="rect">
            <a:avLst/>
          </a:prstGeom>
          <a:noFill/>
        </p:spPr>
        <p:txBody>
          <a:bodyPr wrap="square" rtlCol="0">
            <a:spAutoFit/>
          </a:bodyPr>
          <a:lstStyle/>
          <a:p>
            <a:r>
              <a:rPr lang="bn-BD" sz="3200" dirty="0">
                <a:solidFill>
                  <a:srgbClr val="002060"/>
                </a:solidFill>
                <a:latin typeface="NikoshBAN" panose="02000000000000000000" pitchFamily="2" charset="0"/>
                <a:cs typeface="NikoshBAN" panose="02000000000000000000" pitchFamily="2" charset="0"/>
              </a:rPr>
              <a:t>পড়ন্ত বস্তুর দ্বিতীয় সূত্রের গাণিতিক ব্যাখ্যা দাও।</a:t>
            </a:r>
            <a:endParaRPr lang="en-US" sz="3200" dirty="0">
              <a:solidFill>
                <a:srgbClr val="002060"/>
              </a:solidFill>
              <a:latin typeface="NikoshBAN" panose="02000000000000000000" pitchFamily="2" charset="0"/>
              <a:cs typeface="NikoshBAN" panose="02000000000000000000" pitchFamily="2" charset="0"/>
            </a:endParaRPr>
          </a:p>
        </p:txBody>
      </p:sp>
      <p:sp>
        <p:nvSpPr>
          <p:cNvPr id="3" name="Rectangle 2"/>
          <p:cNvSpPr/>
          <p:nvPr/>
        </p:nvSpPr>
        <p:spPr>
          <a:xfrm>
            <a:off x="4512859" y="730434"/>
            <a:ext cx="3065823" cy="8527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solidFill>
                  <a:srgbClr val="002060"/>
                </a:solidFill>
                <a:latin typeface="NikoshBAN" panose="02000000000000000000" pitchFamily="2" charset="0"/>
                <a:cs typeface="NikoshBAN" panose="02000000000000000000" pitchFamily="2" charset="0"/>
              </a:rPr>
              <a:t>একক কাজ</a:t>
            </a:r>
            <a:endParaRPr lang="en-US" sz="54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960684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382" y="1725749"/>
            <a:ext cx="7698752" cy="584775"/>
          </a:xfrm>
          <a:prstGeom prst="rect">
            <a:avLst/>
          </a:prstGeom>
          <a:noFill/>
        </p:spPr>
        <p:txBody>
          <a:bodyPr wrap="square" rtlCol="0">
            <a:spAutoFit/>
          </a:bodyPr>
          <a:lstStyle/>
          <a:p>
            <a:pPr marL="457200" indent="-457200">
              <a:buFont typeface="Wingdings" panose="05000000000000000000" pitchFamily="2" charset="2"/>
              <a:buChar char="v"/>
            </a:pPr>
            <a:r>
              <a:rPr lang="bn-BD" sz="3200" dirty="0">
                <a:solidFill>
                  <a:srgbClr val="002060"/>
                </a:solidFill>
                <a:latin typeface="NikoshBAN" panose="02000000000000000000" pitchFamily="2" charset="0"/>
                <a:cs typeface="NikoshBAN" panose="02000000000000000000" pitchFamily="2" charset="0"/>
              </a:rPr>
              <a:t>পড়ন্ত বস্তু সম্পর্কে কোন বিজ্ঞানী ৩টি সূত্র প্রদান করেন?  </a:t>
            </a:r>
          </a:p>
        </p:txBody>
      </p:sp>
      <p:sp>
        <p:nvSpPr>
          <p:cNvPr id="4" name="TextBox 3"/>
          <p:cNvSpPr txBox="1"/>
          <p:nvPr/>
        </p:nvSpPr>
        <p:spPr>
          <a:xfrm>
            <a:off x="5318079" y="2506114"/>
            <a:ext cx="1555845" cy="415498"/>
          </a:xfrm>
          <a:prstGeom prst="rect">
            <a:avLst/>
          </a:prstGeom>
          <a:solidFill>
            <a:schemeClr val="accent6">
              <a:lumMod val="40000"/>
              <a:lumOff val="60000"/>
            </a:schemeClr>
          </a:solidFill>
          <a:effectLst>
            <a:glow rad="139700">
              <a:schemeClr val="accent5">
                <a:satMod val="175000"/>
                <a:alpha val="40000"/>
              </a:schemeClr>
            </a:glow>
            <a:innerShdw blurRad="114300">
              <a:prstClr val="black"/>
            </a:innerShdw>
          </a:effectLst>
          <a:scene3d>
            <a:camera prst="orthographicFront"/>
            <a:lightRig rig="threePt" dir="t"/>
          </a:scene3d>
          <a:sp3d>
            <a:bevelT/>
          </a:sp3d>
        </p:spPr>
        <p:txBody>
          <a:bodyPr wrap="square" rtlCol="0">
            <a:spAutoFit/>
          </a:bodyPr>
          <a:lstStyle/>
          <a:p>
            <a:r>
              <a:rPr lang="bn-BD" sz="2100" dirty="0">
                <a:latin typeface="NikoshBAN" panose="02000000000000000000" pitchFamily="2" charset="0"/>
                <a:cs typeface="NikoshBAN" panose="02000000000000000000" pitchFamily="2" charset="0"/>
              </a:rPr>
              <a:t>ক । নিউটন  </a:t>
            </a:r>
            <a:endParaRPr lang="en-US" sz="2100" dirty="0">
              <a:latin typeface="NikoshBAN" panose="02000000000000000000" pitchFamily="2" charset="0"/>
              <a:cs typeface="NikoshBAN" panose="02000000000000000000" pitchFamily="2" charset="0"/>
            </a:endParaRPr>
          </a:p>
        </p:txBody>
      </p:sp>
      <p:sp>
        <p:nvSpPr>
          <p:cNvPr id="5" name="TextBox 4"/>
          <p:cNvSpPr txBox="1"/>
          <p:nvPr/>
        </p:nvSpPr>
        <p:spPr>
          <a:xfrm>
            <a:off x="5318079" y="3023797"/>
            <a:ext cx="1601273" cy="415498"/>
          </a:xfrm>
          <a:prstGeom prst="rect">
            <a:avLst/>
          </a:prstGeom>
          <a:solidFill>
            <a:schemeClr val="accent6">
              <a:lumMod val="60000"/>
              <a:lumOff val="40000"/>
            </a:schemeClr>
          </a:solidFill>
          <a:ln>
            <a:solidFill>
              <a:schemeClr val="accent6">
                <a:lumMod val="60000"/>
                <a:lumOff val="40000"/>
              </a:schemeClr>
            </a:solidFill>
          </a:ln>
          <a:effectLst>
            <a:glow rad="139700">
              <a:schemeClr val="accent1">
                <a:satMod val="175000"/>
                <a:alpha val="40000"/>
              </a:schemeClr>
            </a:glow>
          </a:effectLst>
          <a:scene3d>
            <a:camera prst="orthographicFront"/>
            <a:lightRig rig="threePt" dir="t"/>
          </a:scene3d>
          <a:sp3d>
            <a:bevelT/>
          </a:sp3d>
        </p:spPr>
        <p:txBody>
          <a:bodyPr wrap="square" rtlCol="0">
            <a:spAutoFit/>
          </a:bodyPr>
          <a:lstStyle/>
          <a:p>
            <a:r>
              <a:rPr lang="bn-BD" sz="2100" dirty="0">
                <a:latin typeface="NikoshBAN" panose="02000000000000000000" pitchFamily="2" charset="0"/>
                <a:cs typeface="NikoshBAN" panose="02000000000000000000" pitchFamily="2" charset="0"/>
              </a:rPr>
              <a:t>খ ।  পিথাগোরাস </a:t>
            </a:r>
            <a:endParaRPr lang="en-US" sz="2100" dirty="0">
              <a:latin typeface="NikoshBAN" panose="02000000000000000000" pitchFamily="2" charset="0"/>
              <a:cs typeface="NikoshBAN" panose="02000000000000000000" pitchFamily="2" charset="0"/>
            </a:endParaRPr>
          </a:p>
        </p:txBody>
      </p:sp>
      <p:sp>
        <p:nvSpPr>
          <p:cNvPr id="6" name="TextBox 5"/>
          <p:cNvSpPr txBox="1"/>
          <p:nvPr/>
        </p:nvSpPr>
        <p:spPr>
          <a:xfrm>
            <a:off x="5318079" y="3690291"/>
            <a:ext cx="1555845" cy="415498"/>
          </a:xfrm>
          <a:prstGeom prst="rect">
            <a:avLst/>
          </a:prstGeom>
          <a:solidFill>
            <a:schemeClr val="accent6">
              <a:lumMod val="60000"/>
              <a:lumOff val="40000"/>
            </a:schemeClr>
          </a:solidFill>
          <a:effectLst>
            <a:glow rad="139700">
              <a:schemeClr val="accent1">
                <a:satMod val="175000"/>
                <a:alpha val="40000"/>
              </a:schemeClr>
            </a:glow>
          </a:effectLst>
          <a:scene3d>
            <a:camera prst="orthographicFront"/>
            <a:lightRig rig="threePt" dir="t"/>
          </a:scene3d>
          <a:sp3d>
            <a:bevelT/>
          </a:sp3d>
        </p:spPr>
        <p:txBody>
          <a:bodyPr wrap="square" rtlCol="0">
            <a:spAutoFit/>
          </a:bodyPr>
          <a:lstStyle/>
          <a:p>
            <a:r>
              <a:rPr lang="bn-BD" sz="2100" dirty="0">
                <a:latin typeface="NikoshBAN" panose="02000000000000000000" pitchFamily="2" charset="0"/>
                <a:cs typeface="NikoshBAN" panose="02000000000000000000" pitchFamily="2" charset="0"/>
              </a:rPr>
              <a:t>গ ।  কেপলার  </a:t>
            </a:r>
            <a:endParaRPr lang="en-US" sz="2100" dirty="0">
              <a:latin typeface="NikoshBAN" panose="02000000000000000000" pitchFamily="2" charset="0"/>
              <a:cs typeface="NikoshBAN" panose="02000000000000000000" pitchFamily="2" charset="0"/>
            </a:endParaRPr>
          </a:p>
        </p:txBody>
      </p:sp>
      <p:sp>
        <p:nvSpPr>
          <p:cNvPr id="7" name="TextBox 6"/>
          <p:cNvSpPr txBox="1"/>
          <p:nvPr/>
        </p:nvSpPr>
        <p:spPr>
          <a:xfrm>
            <a:off x="5326985" y="4301380"/>
            <a:ext cx="1583459" cy="415498"/>
          </a:xfrm>
          <a:prstGeom prst="rect">
            <a:avLst/>
          </a:prstGeom>
          <a:solidFill>
            <a:schemeClr val="accent6">
              <a:lumMod val="60000"/>
              <a:lumOff val="40000"/>
            </a:schemeClr>
          </a:solidFill>
          <a:effectLst>
            <a:glow rad="139700">
              <a:schemeClr val="accent1">
                <a:satMod val="175000"/>
                <a:alpha val="40000"/>
              </a:schemeClr>
            </a:glow>
          </a:effectLst>
          <a:scene3d>
            <a:camera prst="orthographicFront"/>
            <a:lightRig rig="threePt" dir="t"/>
          </a:scene3d>
          <a:sp3d>
            <a:bevelT/>
          </a:sp3d>
        </p:spPr>
        <p:txBody>
          <a:bodyPr wrap="square" rtlCol="0">
            <a:spAutoFit/>
          </a:bodyPr>
          <a:lstStyle/>
          <a:p>
            <a:r>
              <a:rPr lang="bn-BD" sz="2100" dirty="0">
                <a:latin typeface="NikoshBAN" panose="02000000000000000000" pitchFamily="2" charset="0"/>
                <a:cs typeface="NikoshBAN" panose="02000000000000000000" pitchFamily="2" charset="0"/>
              </a:rPr>
              <a:t>ঘ </a:t>
            </a:r>
            <a:r>
              <a:rPr lang="en-US" sz="2100" dirty="0">
                <a:latin typeface="NikoshBAN" panose="02000000000000000000" pitchFamily="2" charset="0"/>
                <a:cs typeface="NikoshBAN" panose="02000000000000000000" pitchFamily="2" charset="0"/>
              </a:rPr>
              <a:t>।</a:t>
            </a:r>
            <a:r>
              <a:rPr lang="bn-BD" sz="2100" dirty="0">
                <a:latin typeface="NikoshBAN" panose="02000000000000000000" pitchFamily="2" charset="0"/>
                <a:cs typeface="NikoshBAN" panose="02000000000000000000" pitchFamily="2" charset="0"/>
              </a:rPr>
              <a:t> গ্যলিলিও </a:t>
            </a:r>
            <a:endParaRPr lang="en-US" sz="2100" dirty="0">
              <a:latin typeface="NikoshBAN" panose="02000000000000000000" pitchFamily="2" charset="0"/>
              <a:cs typeface="NikoshBAN" panose="02000000000000000000" pitchFamily="2" charset="0"/>
            </a:endParaRPr>
          </a:p>
        </p:txBody>
      </p:sp>
      <p:sp>
        <p:nvSpPr>
          <p:cNvPr id="8" name="Explosion 2 7"/>
          <p:cNvSpPr/>
          <p:nvPr/>
        </p:nvSpPr>
        <p:spPr>
          <a:xfrm>
            <a:off x="5114214" y="5136158"/>
            <a:ext cx="2547257" cy="885611"/>
          </a:xfrm>
          <a:prstGeom prst="irregularSeal2">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1350" dirty="0"/>
          </a:p>
          <a:p>
            <a:pPr algn="ctr"/>
            <a:r>
              <a:rPr lang="bn-BD" sz="1350" dirty="0"/>
              <a:t>অভিনন্দন ! উত্তর সঠিক । </a:t>
            </a:r>
            <a:endParaRPr lang="en-US" sz="1350" dirty="0"/>
          </a:p>
        </p:txBody>
      </p:sp>
      <p:sp>
        <p:nvSpPr>
          <p:cNvPr id="9" name="Explosion 2 8"/>
          <p:cNvSpPr/>
          <p:nvPr/>
        </p:nvSpPr>
        <p:spPr>
          <a:xfrm>
            <a:off x="1837516" y="3830449"/>
            <a:ext cx="2508065" cy="1135268"/>
          </a:xfrm>
          <a:prstGeom prst="irregularSeal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50" dirty="0"/>
              <a:t>দুখিত ! উত্তর সঠিক হয়নি। </a:t>
            </a:r>
            <a:endParaRPr lang="en-US" sz="1350" dirty="0"/>
          </a:p>
        </p:txBody>
      </p:sp>
      <p:sp>
        <p:nvSpPr>
          <p:cNvPr id="10" name="Explosion 2 9"/>
          <p:cNvSpPr/>
          <p:nvPr/>
        </p:nvSpPr>
        <p:spPr>
          <a:xfrm>
            <a:off x="1798324" y="4916686"/>
            <a:ext cx="2547257" cy="1001881"/>
          </a:xfrm>
          <a:prstGeom prst="irregularSeal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50" dirty="0"/>
              <a:t>দুখিত ! উত্তর সঠিক হয়নি। </a:t>
            </a:r>
            <a:endParaRPr lang="en-US" sz="1350" dirty="0"/>
          </a:p>
        </p:txBody>
      </p:sp>
      <p:sp>
        <p:nvSpPr>
          <p:cNvPr id="11" name="Explosion 2 10"/>
          <p:cNvSpPr/>
          <p:nvPr/>
        </p:nvSpPr>
        <p:spPr>
          <a:xfrm>
            <a:off x="1798324" y="2877600"/>
            <a:ext cx="2547257" cy="1157014"/>
          </a:xfrm>
          <a:prstGeom prst="irregularSeal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50" dirty="0"/>
              <a:t>দুখিত ! উত্তর সঠিক হয়নি। </a:t>
            </a:r>
            <a:endParaRPr lang="en-US" sz="1350" dirty="0"/>
          </a:p>
        </p:txBody>
      </p:sp>
      <p:sp>
        <p:nvSpPr>
          <p:cNvPr id="12" name="TextBox 11"/>
          <p:cNvSpPr txBox="1"/>
          <p:nvPr/>
        </p:nvSpPr>
        <p:spPr>
          <a:xfrm>
            <a:off x="5114921" y="679609"/>
            <a:ext cx="1890310" cy="923330"/>
          </a:xfrm>
          <a:prstGeom prst="rect">
            <a:avLst/>
          </a:prstGeom>
          <a:noFill/>
        </p:spPr>
        <p:txBody>
          <a:bodyPr wrap="square" rtlCol="0">
            <a:spAutoFit/>
          </a:bodyPr>
          <a:lstStyle/>
          <a:p>
            <a:r>
              <a:rPr lang="bn-BD" sz="5400" b="1" dirty="0">
                <a:solidFill>
                  <a:srgbClr val="002060"/>
                </a:solidFill>
                <a:latin typeface="NikoshBAN" panose="02000000000000000000" pitchFamily="2" charset="0"/>
                <a:cs typeface="NikoshBAN" panose="02000000000000000000" pitchFamily="2" charset="0"/>
              </a:rPr>
              <a:t>মূল্যায়ন</a:t>
            </a:r>
            <a:endParaRPr lang="en-US" sz="5400" b="1" dirty="0">
              <a:solidFill>
                <a:srgbClr val="002060"/>
              </a:solidFill>
              <a:latin typeface="NikoshBAN" panose="02000000000000000000" pitchFamily="2" charset="0"/>
              <a:cs typeface="NikoshBAN" panose="02000000000000000000" pitchFamily="2" charset="0"/>
            </a:endParaRPr>
          </a:p>
        </p:txBody>
      </p:sp>
      <p:sp>
        <p:nvSpPr>
          <p:cNvPr id="13" name="TextBox 12"/>
          <p:cNvSpPr txBox="1"/>
          <p:nvPr/>
        </p:nvSpPr>
        <p:spPr>
          <a:xfrm>
            <a:off x="8006688" y="4471680"/>
            <a:ext cx="2661313" cy="830997"/>
          </a:xfrm>
          <a:prstGeom prst="rect">
            <a:avLst/>
          </a:prstGeom>
          <a:no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4800" u="sng" dirty="0">
                <a:solidFill>
                  <a:srgbClr val="C00000"/>
                </a:solidFill>
                <a:latin typeface="NikoshBAN" panose="02000000000000000000" pitchFamily="2" charset="0"/>
                <a:cs typeface="NikoshBAN" panose="02000000000000000000" pitchFamily="2" charset="0"/>
                <a:hlinkClick r:id="rId4" action="ppaction://hlinksldjump"/>
              </a:rPr>
              <a:t>পরের প্রশ্ন  </a:t>
            </a:r>
            <a:endParaRPr lang="en-US" sz="4800" u="sng"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844996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nextCondLst>
                <p:cond evt="onClick" delay="0">
                  <p:tgtEl>
                    <p:spTgt spid="7"/>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9219" y="1815152"/>
            <a:ext cx="7697336" cy="1477328"/>
          </a:xfrm>
          <a:prstGeom prst="rect">
            <a:avLst/>
          </a:prstGeom>
          <a:noFill/>
        </p:spPr>
        <p:txBody>
          <a:bodyPr wrap="square" rtlCol="0">
            <a:spAutoFit/>
          </a:bodyPr>
          <a:lstStyle/>
          <a:p>
            <a:pPr marL="457200" indent="-457200">
              <a:buFont typeface="Wingdings" panose="05000000000000000000" pitchFamily="2" charset="2"/>
              <a:buChar char="v"/>
            </a:pPr>
            <a:r>
              <a:rPr lang="bn-BD" sz="3000" dirty="0">
                <a:solidFill>
                  <a:srgbClr val="002060"/>
                </a:solidFill>
                <a:latin typeface="NikoshBAN" panose="02000000000000000000" pitchFamily="2" charset="0"/>
                <a:cs typeface="NikoshBAN" panose="02000000000000000000" pitchFamily="2" charset="0"/>
              </a:rPr>
              <a:t>বস্তুর উপর পৃথিবীর আকর্ষণ বলকে কী বলে?</a:t>
            </a:r>
          </a:p>
          <a:p>
            <a:pPr marL="457200" indent="-457200">
              <a:buFont typeface="Wingdings" panose="05000000000000000000" pitchFamily="2" charset="2"/>
              <a:buChar char="v"/>
            </a:pPr>
            <a:r>
              <a:rPr lang="bn-BD" sz="3000" dirty="0">
                <a:solidFill>
                  <a:srgbClr val="002060"/>
                </a:solidFill>
                <a:latin typeface="NikoshBAN" panose="02000000000000000000" pitchFamily="2" charset="0"/>
                <a:cs typeface="NikoshBAN" panose="02000000000000000000" pitchFamily="2" charset="0"/>
              </a:rPr>
              <a:t>সময়ের সাথে পড়ন্ত বস্তুর বেগ বৃদ্ধি পায় কেন?</a:t>
            </a:r>
          </a:p>
          <a:p>
            <a:pPr marL="457200" indent="-457200">
              <a:buFont typeface="Wingdings" panose="05000000000000000000" pitchFamily="2" charset="2"/>
              <a:buChar char="v"/>
            </a:pPr>
            <a:r>
              <a:rPr lang="bn-BD" sz="3000" dirty="0">
                <a:solidFill>
                  <a:srgbClr val="002060"/>
                </a:solidFill>
                <a:latin typeface="NikoshBAN" panose="02000000000000000000" pitchFamily="2" charset="0"/>
                <a:cs typeface="NikoshBAN" panose="02000000000000000000" pitchFamily="2" charset="0"/>
              </a:rPr>
              <a:t>পড়ন্ত বস্তুর অতিক্রান্ত দূরত্বের সাথে সময়ের সম্পর্ক কী</a:t>
            </a:r>
            <a:r>
              <a:rPr lang="en-US" sz="3000" dirty="0" err="1">
                <a:solidFill>
                  <a:srgbClr val="002060"/>
                </a:solidFill>
                <a:latin typeface="NikoshBAN" panose="02000000000000000000" pitchFamily="2" charset="0"/>
                <a:cs typeface="NikoshBAN" panose="02000000000000000000" pitchFamily="2" charset="0"/>
              </a:rPr>
              <a:t>রূ</a:t>
            </a:r>
            <a:r>
              <a:rPr lang="bn-BD" sz="3000" dirty="0">
                <a:solidFill>
                  <a:srgbClr val="002060"/>
                </a:solidFill>
                <a:latin typeface="NikoshBAN" panose="02000000000000000000" pitchFamily="2" charset="0"/>
                <a:cs typeface="NikoshBAN" panose="02000000000000000000" pitchFamily="2" charset="0"/>
              </a:rPr>
              <a:t>প? </a:t>
            </a:r>
            <a:endParaRPr lang="en-US" sz="3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142642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0907" y="873682"/>
            <a:ext cx="2922906" cy="923329"/>
          </a:xfrm>
          <a:prstGeom prst="rect">
            <a:avLst/>
          </a:prstGeom>
          <a:noFill/>
        </p:spPr>
        <p:txBody>
          <a:bodyPr wrap="square" rtlCol="0">
            <a:spAutoFit/>
          </a:bodyPr>
          <a:lstStyle/>
          <a:p>
            <a:r>
              <a:rPr lang="bn-BD" sz="5400" b="1" dirty="0">
                <a:solidFill>
                  <a:srgbClr val="002060"/>
                </a:solidFill>
                <a:latin typeface="NikoshBAN" panose="02000000000000000000" pitchFamily="2" charset="0"/>
                <a:cs typeface="NikoshBAN" panose="02000000000000000000" pitchFamily="2" charset="0"/>
              </a:rPr>
              <a:t>বাড়ির কাজ</a:t>
            </a:r>
            <a:endParaRPr lang="en-US" sz="5400" b="1" dirty="0">
              <a:solidFill>
                <a:srgbClr val="002060"/>
              </a:solidFill>
              <a:latin typeface="NikoshBAN" panose="02000000000000000000" pitchFamily="2" charset="0"/>
              <a:cs typeface="NikoshBAN" panose="02000000000000000000" pitchFamily="2" charset="0"/>
            </a:endParaRPr>
          </a:p>
        </p:txBody>
      </p:sp>
      <p:sp>
        <p:nvSpPr>
          <p:cNvPr id="3" name="TextBox 2"/>
          <p:cNvSpPr txBox="1"/>
          <p:nvPr/>
        </p:nvSpPr>
        <p:spPr>
          <a:xfrm>
            <a:off x="2440353" y="4729597"/>
            <a:ext cx="6804017" cy="1015663"/>
          </a:xfrm>
          <a:prstGeom prst="rect">
            <a:avLst/>
          </a:prstGeom>
          <a:noFill/>
        </p:spPr>
        <p:txBody>
          <a:bodyPr wrap="square" rtlCol="0">
            <a:spAutoFit/>
          </a:bodyPr>
          <a:lstStyle/>
          <a:p>
            <a:r>
              <a:rPr lang="en-US" sz="3000" dirty="0">
                <a:solidFill>
                  <a:srgbClr val="002060"/>
                </a:solidFill>
                <a:latin typeface="NikoshBAN" panose="02000000000000000000" pitchFamily="2" charset="0"/>
                <a:cs typeface="NikoshBAN" panose="02000000000000000000" pitchFamily="2" charset="0"/>
              </a:rPr>
              <a:t>50 </a:t>
            </a:r>
            <a:r>
              <a:rPr lang="bn-BD" sz="3000" dirty="0">
                <a:solidFill>
                  <a:srgbClr val="002060"/>
                </a:solidFill>
                <a:latin typeface="NikoshBAN" panose="02000000000000000000" pitchFamily="2" charset="0"/>
                <a:cs typeface="NikoshBAN" panose="02000000000000000000" pitchFamily="2" charset="0"/>
              </a:rPr>
              <a:t>মিটার উঁচু দালানের ছাদ থেকে কোনো স্থির বস্তু ছেড়ে দিলে এটি কত বেগে ভূ-পৃষ্ঠকে আঘাত করবে</a:t>
            </a:r>
            <a:r>
              <a:rPr lang="bn-BD" sz="3000" dirty="0" smtClean="0">
                <a:solidFill>
                  <a:srgbClr val="002060"/>
                </a:solidFill>
                <a:latin typeface="NikoshBAN" panose="02000000000000000000" pitchFamily="2" charset="0"/>
                <a:cs typeface="NikoshBAN" panose="02000000000000000000" pitchFamily="2" charset="0"/>
              </a:rPr>
              <a:t>?</a:t>
            </a:r>
            <a:r>
              <a:rPr lang="en-US" sz="3000" dirty="0" smtClean="0">
                <a:solidFill>
                  <a:srgbClr val="002060"/>
                </a:solidFill>
                <a:latin typeface="NikoshBAN" panose="02000000000000000000" pitchFamily="2" charset="0"/>
                <a:cs typeface="NikoshBAN" panose="02000000000000000000" pitchFamily="2" charset="0"/>
              </a:rPr>
              <a:t> </a:t>
            </a:r>
            <a:r>
              <a:rPr lang="bn-BD" sz="3000" dirty="0" smtClean="0">
                <a:solidFill>
                  <a:srgbClr val="002060"/>
                </a:solidFill>
                <a:latin typeface="NikoshBAN" panose="02000000000000000000" pitchFamily="2" charset="0"/>
                <a:cs typeface="NikoshBAN" panose="02000000000000000000" pitchFamily="2" charset="0"/>
              </a:rPr>
              <a:t> </a:t>
            </a:r>
            <a:endParaRPr lang="en-US" sz="3000"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84813" y="1687829"/>
            <a:ext cx="4258101" cy="3092385"/>
          </a:xfrm>
          <a:prstGeom prst="rect">
            <a:avLst/>
          </a:prstGeom>
        </p:spPr>
      </p:pic>
    </p:spTree>
    <p:extLst>
      <p:ext uri="{BB962C8B-B14F-4D97-AF65-F5344CB8AC3E}">
        <p14:creationId xmlns:p14="http://schemas.microsoft.com/office/powerpoint/2010/main" xmlns="" val="80557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10145" y="221516"/>
            <a:ext cx="9314928" cy="6490179"/>
          </a:xfrm>
          <a:prstGeom prst="rect">
            <a:avLst/>
          </a:prstGeom>
        </p:spPr>
      </p:pic>
      <p:sp>
        <p:nvSpPr>
          <p:cNvPr id="6" name="TextBox 5"/>
          <p:cNvSpPr txBox="1"/>
          <p:nvPr/>
        </p:nvSpPr>
        <p:spPr>
          <a:xfrm>
            <a:off x="6776220" y="4217159"/>
            <a:ext cx="3700030" cy="1677382"/>
          </a:xfrm>
          <a:prstGeom prst="rect">
            <a:avLst/>
          </a:prstGeom>
          <a:noFill/>
        </p:spPr>
        <p:txBody>
          <a:bodyPr wrap="square" rtlCol="0">
            <a:spAutoFit/>
          </a:bodyPr>
          <a:lstStyle/>
          <a:p>
            <a:r>
              <a:rPr lang="bn-BD" sz="10300" dirty="0">
                <a:solidFill>
                  <a:srgbClr val="FFFF00"/>
                </a:solidFill>
                <a:latin typeface="NikoshBAN" panose="02000000000000000000" pitchFamily="2" charset="0"/>
                <a:cs typeface="NikoshBAN" panose="02000000000000000000" pitchFamily="2" charset="0"/>
              </a:rPr>
              <a:t>ধন্যবাদ </a:t>
            </a:r>
            <a:endParaRPr lang="en-US" sz="103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127969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0434" y="49900"/>
            <a:ext cx="2176271" cy="923330"/>
          </a:xfrm>
          <a:prstGeom prst="rect">
            <a:avLst/>
          </a:prstGeom>
          <a:noFill/>
        </p:spPr>
        <p:txBody>
          <a:bodyPr wrap="square" rtlCol="0">
            <a:spAutoFit/>
          </a:bodyPr>
          <a:lstStyle/>
          <a:p>
            <a:r>
              <a:rPr lang="bn-BD" sz="5400" b="1" dirty="0">
                <a:solidFill>
                  <a:srgbClr val="0070C0"/>
                </a:solidFill>
                <a:latin typeface="NikoshBAN" panose="02000000000000000000" pitchFamily="2" charset="0"/>
                <a:cs typeface="NikoshBAN" panose="02000000000000000000" pitchFamily="2" charset="0"/>
              </a:rPr>
              <a:t>পরিচিতি</a:t>
            </a:r>
            <a:endParaRPr lang="en-US" sz="5400" b="1" dirty="0">
              <a:solidFill>
                <a:srgbClr val="0070C0"/>
              </a:solidFill>
              <a:latin typeface="NikoshBAN" panose="02000000000000000000" pitchFamily="2" charset="0"/>
              <a:cs typeface="NikoshBAN" panose="02000000000000000000" pitchFamily="2" charset="0"/>
            </a:endParaRPr>
          </a:p>
        </p:txBody>
      </p:sp>
      <p:cxnSp>
        <p:nvCxnSpPr>
          <p:cNvPr id="4" name="Straight Connector 3"/>
          <p:cNvCxnSpPr/>
          <p:nvPr/>
        </p:nvCxnSpPr>
        <p:spPr>
          <a:xfrm>
            <a:off x="5145024" y="749808"/>
            <a:ext cx="164592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53184" y="1115569"/>
            <a:ext cx="5687568" cy="3108543"/>
          </a:xfrm>
          <a:prstGeom prst="rect">
            <a:avLst/>
          </a:prstGeom>
          <a:noFill/>
        </p:spPr>
        <p:txBody>
          <a:bodyPr wrap="square" rtlCol="0">
            <a:spAutoFit/>
          </a:bodyPr>
          <a:lstStyle/>
          <a:p>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a:p>
            <a:endParaRPr lang="en-US" dirty="0">
              <a:solidFill>
                <a:srgbClr val="002060"/>
              </a:solidFill>
              <a:latin typeface="NikoshBAN" panose="02000000000000000000" pitchFamily="2" charset="0"/>
              <a:cs typeface="NikoshBAN" panose="02000000000000000000" pitchFamily="2" charset="0"/>
            </a:endParaRPr>
          </a:p>
          <a:p>
            <a:r>
              <a:rPr lang="en-US" sz="3200" b="1" u="sng" dirty="0" err="1" smtClean="0">
                <a:solidFill>
                  <a:srgbClr val="002060"/>
                </a:solidFill>
                <a:latin typeface="NikoshBAN" panose="02000000000000000000" pitchFamily="2" charset="0"/>
                <a:cs typeface="NikoshBAN" panose="02000000000000000000" pitchFamily="2" charset="0"/>
              </a:rPr>
              <a:t>আশরাফুল</a:t>
            </a:r>
            <a:r>
              <a:rPr lang="en-US" sz="3200" b="1" u="sng" dirty="0" smtClean="0">
                <a:solidFill>
                  <a:srgbClr val="002060"/>
                </a:solidFill>
                <a:latin typeface="NikoshBAN" panose="02000000000000000000" pitchFamily="2" charset="0"/>
                <a:cs typeface="NikoshBAN" panose="02000000000000000000" pitchFamily="2" charset="0"/>
              </a:rPr>
              <a:t> </a:t>
            </a:r>
            <a:r>
              <a:rPr lang="en-US" sz="3200" b="1" u="sng" dirty="0" err="1" smtClean="0">
                <a:solidFill>
                  <a:srgbClr val="002060"/>
                </a:solidFill>
                <a:latin typeface="NikoshBAN" panose="02000000000000000000" pitchFamily="2" charset="0"/>
                <a:cs typeface="NikoshBAN" panose="02000000000000000000" pitchFamily="2" charset="0"/>
              </a:rPr>
              <a:t>আলম</a:t>
            </a:r>
            <a:r>
              <a:rPr lang="en-US" sz="3200" b="1" u="sng" dirty="0" smtClean="0">
                <a:solidFill>
                  <a:srgbClr val="002060"/>
                </a:solidFill>
                <a:latin typeface="NikoshBAN" panose="02000000000000000000" pitchFamily="2" charset="0"/>
                <a:cs typeface="NikoshBAN" panose="02000000000000000000" pitchFamily="2" charset="0"/>
              </a:rPr>
              <a:t> </a:t>
            </a:r>
            <a:r>
              <a:rPr lang="en-US" sz="3200" b="1" u="sng" dirty="0" err="1" smtClean="0">
                <a:solidFill>
                  <a:srgbClr val="002060"/>
                </a:solidFill>
                <a:latin typeface="NikoshBAN" panose="02000000000000000000" pitchFamily="2" charset="0"/>
                <a:cs typeface="NikoshBAN" panose="02000000000000000000" pitchFamily="2" charset="0"/>
              </a:rPr>
              <a:t>আপেল</a:t>
            </a:r>
            <a:r>
              <a:rPr lang="en-US" sz="3200" b="1" u="sng" dirty="0" smtClean="0">
                <a:solidFill>
                  <a:srgbClr val="002060"/>
                </a:solidFill>
                <a:latin typeface="NikoshBAN" panose="02000000000000000000" pitchFamily="2" charset="0"/>
                <a:cs typeface="NikoshBAN" panose="02000000000000000000" pitchFamily="2" charset="0"/>
              </a:rPr>
              <a:t> </a:t>
            </a:r>
            <a:endParaRPr lang="en-US" sz="3200" b="1" u="sng" dirty="0">
              <a:solidFill>
                <a:srgbClr val="002060"/>
              </a:solidFill>
              <a:latin typeface="NikoshBAN" panose="02000000000000000000" pitchFamily="2" charset="0"/>
              <a:cs typeface="NikoshBAN" panose="02000000000000000000" pitchFamily="2" charset="0"/>
            </a:endParaRPr>
          </a:p>
          <a:p>
            <a:r>
              <a:rPr lang="en-US" sz="3200" dirty="0" err="1" smtClean="0">
                <a:solidFill>
                  <a:srgbClr val="002060"/>
                </a:solidFill>
                <a:latin typeface="NikoshBAN" panose="02000000000000000000" pitchFamily="2" charset="0"/>
                <a:cs typeface="NikoshBAN" panose="02000000000000000000" pitchFamily="2" charset="0"/>
              </a:rPr>
              <a:t>সিনিয়র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শিক্ষক</a:t>
            </a:r>
            <a:r>
              <a:rPr lang="bn-IN" sz="3200" smtClean="0">
                <a:solidFill>
                  <a:srgbClr val="002060"/>
                </a:solidFill>
                <a:latin typeface="NikoshBAN" panose="02000000000000000000" pitchFamily="2" charset="0"/>
                <a:cs typeface="NikoshBAN" panose="02000000000000000000" pitchFamily="2" charset="0"/>
              </a:rPr>
              <a:t> </a:t>
            </a:r>
            <a:endParaRPr lang="en-US" sz="3200" dirty="0" smtClean="0">
              <a:solidFill>
                <a:srgbClr val="002060"/>
              </a:solidFill>
              <a:latin typeface="NikoshBAN" panose="02000000000000000000" pitchFamily="2" charset="0"/>
              <a:cs typeface="NikoshBAN" panose="02000000000000000000" pitchFamily="2" charset="0"/>
            </a:endParaRPr>
          </a:p>
          <a:p>
            <a:r>
              <a:rPr lang="en-US" sz="3200" dirty="0" err="1" smtClean="0">
                <a:solidFill>
                  <a:srgbClr val="002060"/>
                </a:solidFill>
                <a:latin typeface="NikoshBAN" panose="02000000000000000000" pitchFamily="2" charset="0"/>
                <a:cs typeface="NikoshBAN" panose="02000000000000000000" pitchFamily="2" charset="0"/>
              </a:rPr>
              <a:t>আইডি</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নং</a:t>
            </a:r>
            <a:r>
              <a:rPr lang="en-US" sz="3200" dirty="0" smtClean="0">
                <a:solidFill>
                  <a:srgbClr val="002060"/>
                </a:solidFill>
                <a:latin typeface="NikoshBAN" panose="02000000000000000000" pitchFamily="2" charset="0"/>
                <a:cs typeface="NikoshBAN" panose="02000000000000000000" pitchFamily="2" charset="0"/>
              </a:rPr>
              <a:t> ১১০১</a:t>
            </a:r>
          </a:p>
          <a:p>
            <a:r>
              <a:rPr lang="en-US" sz="3200" dirty="0" err="1" smtClean="0">
                <a:solidFill>
                  <a:srgbClr val="002060"/>
                </a:solidFill>
                <a:latin typeface="NikoshBAN" panose="02000000000000000000" pitchFamily="2" charset="0"/>
                <a:cs typeface="NikoshBAN" panose="02000000000000000000" pitchFamily="2" charset="0"/>
              </a:rPr>
              <a:t>রাজশাহী</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ট্রেনিং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কলেজ</a:t>
            </a:r>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a:p>
            <a:r>
              <a:rPr lang="bn-BD" dirty="0">
                <a:solidFill>
                  <a:srgbClr val="7030A0"/>
                </a:solidFill>
                <a:latin typeface="NikoshBAN" panose="02000000000000000000" pitchFamily="2" charset="0"/>
                <a:cs typeface="NikoshBAN" panose="02000000000000000000" pitchFamily="2" charset="0"/>
              </a:rPr>
              <a:t> </a:t>
            </a:r>
            <a:endParaRPr lang="en-US" dirty="0">
              <a:solidFill>
                <a:srgbClr val="7030A0"/>
              </a:solidFill>
              <a:latin typeface="NikoshBAN" panose="02000000000000000000" pitchFamily="2" charset="0"/>
              <a:cs typeface="NikoshBAN" panose="02000000000000000000" pitchFamily="2" charset="0"/>
            </a:endParaRPr>
          </a:p>
        </p:txBody>
      </p:sp>
      <p:sp>
        <p:nvSpPr>
          <p:cNvPr id="17" name="TextBox 16"/>
          <p:cNvSpPr txBox="1"/>
          <p:nvPr/>
        </p:nvSpPr>
        <p:spPr>
          <a:xfrm>
            <a:off x="7269707" y="1787858"/>
            <a:ext cx="3002508" cy="2554545"/>
          </a:xfrm>
          <a:prstGeom prst="rect">
            <a:avLst/>
          </a:prstGeom>
          <a:noFill/>
        </p:spPr>
        <p:txBody>
          <a:bodyPr wrap="square" rtlCol="0">
            <a:spAutoFit/>
          </a:bodyPr>
          <a:lstStyle/>
          <a:p>
            <a:r>
              <a:rPr lang="bn-BD" sz="3200" dirty="0">
                <a:solidFill>
                  <a:srgbClr val="002060"/>
                </a:solidFill>
                <a:latin typeface="NikoshBAN" panose="02000000000000000000" pitchFamily="2" charset="0"/>
                <a:cs typeface="NikoshBAN" panose="02000000000000000000" pitchFamily="2" charset="0"/>
              </a:rPr>
              <a:t>শ্রেণি</a:t>
            </a:r>
            <a:r>
              <a:rPr lang="en-US" sz="3200" dirty="0">
                <a:solidFill>
                  <a:srgbClr val="002060"/>
                </a:solidFill>
                <a:latin typeface="NikoshBAN" panose="02000000000000000000" pitchFamily="2" charset="0"/>
                <a:cs typeface="NikoshBAN" panose="02000000000000000000" pitchFamily="2" charset="0"/>
              </a:rPr>
              <a:t>:</a:t>
            </a:r>
            <a:r>
              <a:rPr lang="bn-BD" sz="3200" dirty="0">
                <a:solidFill>
                  <a:srgbClr val="002060"/>
                </a:solidFill>
                <a:latin typeface="NikoshBAN" panose="02000000000000000000" pitchFamily="2" charset="0"/>
                <a:cs typeface="NikoshBAN" panose="02000000000000000000" pitchFamily="2" charset="0"/>
              </a:rPr>
              <a:t> নবম-দশম</a:t>
            </a:r>
          </a:p>
          <a:p>
            <a:r>
              <a:rPr lang="bn-BD" sz="3200" dirty="0">
                <a:solidFill>
                  <a:srgbClr val="002060"/>
                </a:solidFill>
                <a:latin typeface="NikoshBAN" panose="02000000000000000000" pitchFamily="2" charset="0"/>
                <a:cs typeface="NikoshBAN" panose="02000000000000000000" pitchFamily="2" charset="0"/>
              </a:rPr>
              <a:t>বিষয়</a:t>
            </a:r>
            <a:r>
              <a:rPr lang="en-US" sz="3200" dirty="0">
                <a:solidFill>
                  <a:srgbClr val="002060"/>
                </a:solidFill>
                <a:latin typeface="NikoshBAN" panose="02000000000000000000" pitchFamily="2" charset="0"/>
                <a:cs typeface="NikoshBAN" panose="02000000000000000000" pitchFamily="2" charset="0"/>
              </a:rPr>
              <a:t>:</a:t>
            </a:r>
            <a:r>
              <a:rPr lang="bn-BD" sz="3200" dirty="0">
                <a:solidFill>
                  <a:srgbClr val="002060"/>
                </a:solidFill>
                <a:latin typeface="NikoshBAN" panose="02000000000000000000" pitchFamily="2" charset="0"/>
                <a:cs typeface="NikoshBAN" panose="02000000000000000000" pitchFamily="2" charset="0"/>
              </a:rPr>
              <a:t> পদার্থবিজ্ঞান</a:t>
            </a:r>
            <a:endParaRPr lang="en-US" sz="3200" dirty="0">
              <a:solidFill>
                <a:srgbClr val="002060"/>
              </a:solidFill>
              <a:latin typeface="NikoshBAN" panose="02000000000000000000" pitchFamily="2" charset="0"/>
              <a:cs typeface="NikoshBAN" panose="02000000000000000000" pitchFamily="2" charset="0"/>
            </a:endParaRPr>
          </a:p>
          <a:p>
            <a:r>
              <a:rPr lang="bn-BD" sz="3200" dirty="0">
                <a:solidFill>
                  <a:srgbClr val="002060"/>
                </a:solidFill>
                <a:latin typeface="NikoshBAN" panose="02000000000000000000" pitchFamily="2" charset="0"/>
                <a:cs typeface="NikoshBAN" panose="02000000000000000000" pitchFamily="2" charset="0"/>
              </a:rPr>
              <a:t>অধ্যায়</a:t>
            </a:r>
            <a:r>
              <a:rPr lang="en-US" sz="3200" dirty="0">
                <a:solidFill>
                  <a:srgbClr val="002060"/>
                </a:solidFill>
                <a:latin typeface="NikoshBAN" panose="02000000000000000000" pitchFamily="2" charset="0"/>
                <a:cs typeface="NikoshBAN" panose="02000000000000000000" pitchFamily="2" charset="0"/>
              </a:rPr>
              <a:t>:</a:t>
            </a:r>
            <a:r>
              <a:rPr lang="bn-BD" sz="3200" dirty="0">
                <a:solidFill>
                  <a:srgbClr val="002060"/>
                </a:solidFill>
                <a:latin typeface="NikoshBAN" panose="02000000000000000000" pitchFamily="2" charset="0"/>
                <a:cs typeface="NikoshBAN" panose="02000000000000000000" pitchFamily="2" charset="0"/>
              </a:rPr>
              <a:t> দ্বিতীয় </a:t>
            </a:r>
            <a:r>
              <a:rPr lang="en-US" sz="3200" dirty="0">
                <a:solidFill>
                  <a:srgbClr val="002060"/>
                </a:solidFill>
                <a:latin typeface="NikoshBAN" panose="02000000000000000000" pitchFamily="2" charset="0"/>
                <a:cs typeface="NikoshBAN" panose="02000000000000000000" pitchFamily="2" charset="0"/>
              </a:rPr>
              <a:t>(</a:t>
            </a:r>
            <a:r>
              <a:rPr lang="en-US" sz="3200" dirty="0" err="1">
                <a:solidFill>
                  <a:srgbClr val="002060"/>
                </a:solidFill>
                <a:latin typeface="NikoshBAN" panose="02000000000000000000" pitchFamily="2" charset="0"/>
                <a:cs typeface="NikoshBAN" panose="02000000000000000000" pitchFamily="2" charset="0"/>
              </a:rPr>
              <a:t>গতি</a:t>
            </a:r>
            <a:r>
              <a:rPr lang="en-US" sz="3200" dirty="0">
                <a:solidFill>
                  <a:srgbClr val="002060"/>
                </a:solidFill>
                <a:latin typeface="NikoshBAN" panose="02000000000000000000" pitchFamily="2" charset="0"/>
                <a:cs typeface="NikoshBAN" panose="02000000000000000000" pitchFamily="2" charset="0"/>
              </a:rPr>
              <a:t>) </a:t>
            </a:r>
          </a:p>
          <a:p>
            <a:endParaRPr lang="en-US" sz="3200" dirty="0">
              <a:solidFill>
                <a:srgbClr val="002060"/>
              </a:solidFill>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cxnSp>
        <p:nvCxnSpPr>
          <p:cNvPr id="19" name="Straight Connector 18"/>
          <p:cNvCxnSpPr/>
          <p:nvPr/>
        </p:nvCxnSpPr>
        <p:spPr>
          <a:xfrm>
            <a:off x="6790944" y="1473959"/>
            <a:ext cx="0" cy="4053385"/>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IMG_5670.JPG"/>
          <p:cNvPicPr>
            <a:picLocks noChangeAspect="1"/>
          </p:cNvPicPr>
          <p:nvPr/>
        </p:nvPicPr>
        <p:blipFill>
          <a:blip r:embed="rId2" cstate="print"/>
          <a:stretch>
            <a:fillRect/>
          </a:stretch>
        </p:blipFill>
        <p:spPr>
          <a:xfrm>
            <a:off x="9448800" y="0"/>
            <a:ext cx="2743200" cy="1828800"/>
          </a:xfrm>
          <a:prstGeom prst="rect">
            <a:avLst/>
          </a:prstGeom>
        </p:spPr>
      </p:pic>
      <p:pic>
        <p:nvPicPr>
          <p:cNvPr id="8" name="Picture 7" descr="Full Action - 01969842113 (18).JPG"/>
          <p:cNvPicPr>
            <a:picLocks noChangeAspect="1"/>
          </p:cNvPicPr>
          <p:nvPr/>
        </p:nvPicPr>
        <p:blipFill>
          <a:blip r:embed="rId3"/>
          <a:stretch>
            <a:fillRect/>
          </a:stretch>
        </p:blipFill>
        <p:spPr>
          <a:xfrm>
            <a:off x="6888480" y="3482340"/>
            <a:ext cx="5303520" cy="3409950"/>
          </a:xfrm>
          <a:prstGeom prst="rect">
            <a:avLst/>
          </a:prstGeom>
        </p:spPr>
      </p:pic>
    </p:spTree>
    <p:extLst>
      <p:ext uri="{BB962C8B-B14F-4D97-AF65-F5344CB8AC3E}">
        <p14:creationId xmlns:p14="http://schemas.microsoft.com/office/powerpoint/2010/main" xmlns="" val="714549277"/>
      </p:ext>
    </p:extLst>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5571" y="5525297"/>
            <a:ext cx="1905000" cy="707886"/>
          </a:xfrm>
          <a:prstGeom prst="rect">
            <a:avLst/>
          </a:prstGeom>
        </p:spPr>
        <p:txBody>
          <a:bodyPr wrap="square">
            <a:spAutoFit/>
          </a:bodyPr>
          <a:lstStyle/>
          <a:p>
            <a:r>
              <a:rPr lang="bn-BD" sz="4000" dirty="0">
                <a:solidFill>
                  <a:srgbClr val="002060"/>
                </a:solidFill>
                <a:latin typeface="NikoshBAN" panose="02000000000000000000" pitchFamily="2" charset="0"/>
                <a:cs typeface="NikoshBAN" panose="02000000000000000000" pitchFamily="2" charset="0"/>
              </a:rPr>
              <a:t>কী দেখছ?</a:t>
            </a:r>
            <a:endParaRPr lang="en-US" sz="4000" dirty="0">
              <a:solidFill>
                <a:srgbClr val="002060"/>
              </a:solidFill>
              <a:latin typeface="NikoshBAN" panose="02000000000000000000" pitchFamily="2" charset="0"/>
              <a:cs typeface="NikoshBAN" panose="02000000000000000000" pitchFamily="2" charset="0"/>
            </a:endParaRPr>
          </a:p>
        </p:txBody>
      </p:sp>
      <p:sp>
        <p:nvSpPr>
          <p:cNvPr id="2" name="Rectangle 1"/>
          <p:cNvSpPr/>
          <p:nvPr/>
        </p:nvSpPr>
        <p:spPr>
          <a:xfrm>
            <a:off x="9139452" y="382137"/>
            <a:ext cx="750627" cy="480401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98921" y="914401"/>
            <a:ext cx="2540531" cy="457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15870" y="109183"/>
            <a:ext cx="846161" cy="805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24108" y="655093"/>
            <a:ext cx="177421" cy="259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a:off x="1753964" y="850937"/>
            <a:ext cx="3955802" cy="4335212"/>
          </a:xfrm>
          <a:prstGeom prst="rtTriangl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92492" y="511790"/>
            <a:ext cx="846161" cy="805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50091" y="5525299"/>
            <a:ext cx="2825086" cy="646331"/>
          </a:xfrm>
          <a:prstGeom prst="rect">
            <a:avLst/>
          </a:prstGeom>
          <a:noFill/>
        </p:spPr>
        <p:txBody>
          <a:bodyPr wrap="square" rtlCol="0">
            <a:spAutoFit/>
          </a:bodyPr>
          <a:lstStyle/>
          <a:p>
            <a:r>
              <a:rPr lang="bn-BD" sz="3600" dirty="0">
                <a:solidFill>
                  <a:srgbClr val="002060"/>
                </a:solidFill>
                <a:latin typeface="NikoshBAN" panose="02000000000000000000" pitchFamily="2" charset="0"/>
                <a:cs typeface="NikoshBAN" panose="02000000000000000000" pitchFamily="2" charset="0"/>
              </a:rPr>
              <a:t>বস্তু নিচে পড়ছে </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78891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path" presetSubtype="0" repeatCount="indefinite" fill="hold" grpId="0" nodeType="withEffect">
                                  <p:stCondLst>
                                    <p:cond delay="0"/>
                                  </p:stCondLst>
                                  <p:endCondLst>
                                    <p:cond evt="onNext" delay="0">
                                      <p:tgtEl>
                                        <p:sldTgt/>
                                      </p:tgtEl>
                                    </p:cond>
                                  </p:endCondLst>
                                  <p:childTnLst>
                                    <p:animMotion origin="layout" path="M -3.88889E-6 2.96296E-6 L -0.00208 0.65393 " pathEditMode="relative" rAng="0" ptsTypes="AA">
                                      <p:cBhvr>
                                        <p:cTn id="8" dur="2000" fill="hold"/>
                                        <p:tgtEl>
                                          <p:spTgt spid="6"/>
                                        </p:tgtEl>
                                        <p:attrNameLst>
                                          <p:attrName>ppt_x</p:attrName>
                                          <p:attrName>ppt_y</p:attrName>
                                        </p:attrNameLst>
                                      </p:cBhvr>
                                      <p:rCtr x="-104" y="32685"/>
                                    </p:animMotion>
                                  </p:childTnLst>
                                </p:cTn>
                              </p:par>
                              <p:par>
                                <p:cTn id="9" presetID="42" presetClass="path" presetSubtype="0" repeatCount="indefinite" fill="hold" grpId="0" nodeType="withEffect">
                                  <p:stCondLst>
                                    <p:cond delay="0"/>
                                  </p:stCondLst>
                                  <p:endCondLst>
                                    <p:cond evt="onNext" delay="0">
                                      <p:tgtEl>
                                        <p:sldTgt/>
                                      </p:tgtEl>
                                    </p:cond>
                                  </p:endCondLst>
                                  <p:childTnLst>
                                    <p:animMotion origin="layout" path="M 3.88889E-6 -1.85185E-6 L 0.00972 0.6419 " pathEditMode="relative" rAng="0" ptsTypes="AA">
                                      <p:cBhvr>
                                        <p:cTn id="10" dur="2000" fill="hold"/>
                                        <p:tgtEl>
                                          <p:spTgt spid="7"/>
                                        </p:tgtEl>
                                        <p:attrNameLst>
                                          <p:attrName>ppt_x</p:attrName>
                                          <p:attrName>ppt_y</p:attrName>
                                        </p:attrNameLst>
                                      </p:cBhvr>
                                      <p:rCtr x="486" y="32083"/>
                                    </p:animMotion>
                                  </p:childTnLst>
                                </p:cTn>
                              </p:par>
                              <p:par>
                                <p:cTn id="11" presetID="42" presetClass="path" presetSubtype="0" repeatCount="indefinite" fill="hold" grpId="0" nodeType="withEffect">
                                  <p:stCondLst>
                                    <p:cond delay="0"/>
                                  </p:stCondLst>
                                  <p:endCondLst>
                                    <p:cond evt="onNext" delay="0">
                                      <p:tgtEl>
                                        <p:sldTgt/>
                                      </p:tgtEl>
                                    </p:cond>
                                  </p:endCondLst>
                                  <p:childTnLst>
                                    <p:animMotion origin="layout" path="M 1.66667E-6 -3.33333E-6 L 0.37135 0.57917 " pathEditMode="relative" rAng="0" ptsTypes="AA">
                                      <p:cBhvr>
                                        <p:cTn id="12" dur="2000" fill="hold"/>
                                        <p:tgtEl>
                                          <p:spTgt spid="9"/>
                                        </p:tgtEl>
                                        <p:attrNameLst>
                                          <p:attrName>ppt_x</p:attrName>
                                          <p:attrName>ppt_y</p:attrName>
                                        </p:attrNameLst>
                                      </p:cBhvr>
                                      <p:rCtr x="18559" y="28958"/>
                                    </p:animMotion>
                                  </p:childTnLst>
                                </p:cTn>
                              </p:par>
                              <p:par>
                                <p:cTn id="13" presetID="1" presetClass="exit" presetSubtype="0" fill="hold" grpId="0" nodeType="withEffect">
                                  <p:stCondLst>
                                    <p:cond delay="100"/>
                                  </p:stCondLst>
                                  <p:childTnLst>
                                    <p:set>
                                      <p:cBhvr>
                                        <p:cTn id="14" dur="1" fill="hold">
                                          <p:stCondLst>
                                            <p:cond delay="0"/>
                                          </p:stCondLst>
                                        </p:cTn>
                                        <p:tgtEl>
                                          <p:spTgt spid="3"/>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grpId="0" nodeType="afterEffect">
                                  <p:stCondLst>
                                    <p:cond delay="400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7"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45875" y="299114"/>
            <a:ext cx="6962066" cy="4641377"/>
          </a:xfrm>
          <a:prstGeom prst="rect">
            <a:avLst/>
          </a:prstGeom>
        </p:spPr>
      </p:pic>
      <p:sp>
        <p:nvSpPr>
          <p:cNvPr id="5" name="TextBox 4"/>
          <p:cNvSpPr txBox="1"/>
          <p:nvPr/>
        </p:nvSpPr>
        <p:spPr>
          <a:xfrm>
            <a:off x="3994245" y="5049672"/>
            <a:ext cx="3780431" cy="655092"/>
          </a:xfrm>
          <a:prstGeom prst="rect">
            <a:avLst/>
          </a:prstGeom>
          <a:noFill/>
        </p:spPr>
        <p:txBody>
          <a:bodyPr wrap="square" rtlCol="0">
            <a:spAutoFit/>
          </a:bodyPr>
          <a:lstStyle/>
          <a:p>
            <a:pPr algn="ctr"/>
            <a:r>
              <a:rPr lang="bn-BD" sz="3600" dirty="0">
                <a:solidFill>
                  <a:schemeClr val="accent1">
                    <a:lumMod val="50000"/>
                  </a:schemeClr>
                </a:solidFill>
                <a:latin typeface="NikoshBAN" panose="02000000000000000000" pitchFamily="2" charset="0"/>
                <a:cs typeface="NikoshBAN" panose="02000000000000000000" pitchFamily="2" charset="0"/>
              </a:rPr>
              <a:t>গাছ থেকে আম পড়ছে </a:t>
            </a:r>
            <a:endParaRPr lang="en-US" sz="3600" dirty="0">
              <a:solidFill>
                <a:schemeClr val="accent1">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4609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r="18198"/>
          <a:stretch/>
        </p:blipFill>
        <p:spPr>
          <a:xfrm>
            <a:off x="8732520" y="945675"/>
            <a:ext cx="1935480" cy="4614582"/>
          </a:xfrm>
          <a:prstGeom prst="rect">
            <a:avLst/>
          </a:prstGeom>
        </p:spPr>
      </p:pic>
      <p:sp>
        <p:nvSpPr>
          <p:cNvPr id="7" name="Rectangle 6"/>
          <p:cNvSpPr/>
          <p:nvPr/>
        </p:nvSpPr>
        <p:spPr>
          <a:xfrm>
            <a:off x="3960066" y="1056648"/>
            <a:ext cx="3562193" cy="923330"/>
          </a:xfrm>
          <a:prstGeom prst="rect">
            <a:avLst/>
          </a:prstGeom>
          <a:noFill/>
        </p:spPr>
        <p:txBody>
          <a:bodyPr wrap="none" lIns="91440" tIns="45720" rIns="91440" bIns="45720">
            <a:spAutoFit/>
          </a:bodyPr>
          <a:lstStyle/>
          <a:p>
            <a:pPr algn="ctr"/>
            <a:r>
              <a:rPr lang="bn-BD"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পড়ন্ত বস্তুর  সূত্র </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1239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0847" y="33386"/>
            <a:ext cx="2836481" cy="923330"/>
          </a:xfrm>
          <a:prstGeom prst="rect">
            <a:avLst/>
          </a:prstGeom>
          <a:noFill/>
        </p:spPr>
        <p:txBody>
          <a:bodyPr wrap="square" rtlCol="0">
            <a:spAutoFit/>
          </a:bodyPr>
          <a:lstStyle/>
          <a:p>
            <a:pPr algn="ctr"/>
            <a:r>
              <a:rPr lang="bn-BD" sz="5400" b="1" dirty="0">
                <a:solidFill>
                  <a:srgbClr val="002060"/>
                </a:solidFill>
                <a:latin typeface="NikoshBAN" panose="02000000000000000000" pitchFamily="2" charset="0"/>
                <a:cs typeface="NikoshBAN" panose="02000000000000000000" pitchFamily="2" charset="0"/>
              </a:rPr>
              <a:t>শিখনফল</a:t>
            </a:r>
            <a:endParaRPr lang="en-US" sz="5400" b="1" dirty="0">
              <a:solidFill>
                <a:srgbClr val="002060"/>
              </a:solidFill>
              <a:latin typeface="NikoshBAN" panose="02000000000000000000" pitchFamily="2" charset="0"/>
              <a:cs typeface="NikoshBAN" panose="02000000000000000000" pitchFamily="2" charset="0"/>
            </a:endParaRPr>
          </a:p>
        </p:txBody>
      </p:sp>
      <p:sp>
        <p:nvSpPr>
          <p:cNvPr id="8" name="TextBox 7"/>
          <p:cNvSpPr txBox="1"/>
          <p:nvPr/>
        </p:nvSpPr>
        <p:spPr>
          <a:xfrm>
            <a:off x="2247332" y="1275332"/>
            <a:ext cx="4367283" cy="923330"/>
          </a:xfrm>
          <a:prstGeom prst="rect">
            <a:avLst/>
          </a:prstGeom>
          <a:noFill/>
        </p:spPr>
        <p:txBody>
          <a:bodyPr wrap="square" rtlCol="0">
            <a:spAutoFit/>
          </a:bodyPr>
          <a:lstStyle/>
          <a:p>
            <a:r>
              <a:rPr lang="bn-BD" sz="3600" dirty="0">
                <a:solidFill>
                  <a:srgbClr val="002060"/>
                </a:solidFill>
                <a:latin typeface="NikoshBAN" panose="02000000000000000000" pitchFamily="2" charset="0"/>
                <a:cs typeface="NikoshBAN" panose="02000000000000000000" pitchFamily="2" charset="0"/>
              </a:rPr>
              <a:t>এই পাঠ শেষে শিক্ষার্থীরা</a:t>
            </a:r>
            <a:r>
              <a:rPr lang="en-US" sz="3600" dirty="0">
                <a:solidFill>
                  <a:srgbClr val="002060"/>
                </a:solidFill>
                <a:latin typeface="NikoshBAN" panose="02000000000000000000" pitchFamily="2" charset="0"/>
                <a:cs typeface="NikoshBAN" panose="02000000000000000000" pitchFamily="2" charset="0"/>
              </a:rPr>
              <a:t>…</a:t>
            </a:r>
          </a:p>
          <a:p>
            <a:endParaRPr lang="en-US" dirty="0"/>
          </a:p>
        </p:txBody>
      </p:sp>
      <p:sp>
        <p:nvSpPr>
          <p:cNvPr id="9" name="TextBox 8"/>
          <p:cNvSpPr txBox="1"/>
          <p:nvPr/>
        </p:nvSpPr>
        <p:spPr>
          <a:xfrm>
            <a:off x="2247332" y="2279176"/>
            <a:ext cx="8079475" cy="2862322"/>
          </a:xfrm>
          <a:prstGeom prst="rect">
            <a:avLst/>
          </a:prstGeom>
          <a:noFill/>
        </p:spPr>
        <p:txBody>
          <a:bodyPr wrap="square" rtlCol="0">
            <a:spAutoFit/>
          </a:bodyPr>
          <a:lstStyle/>
          <a:p>
            <a:r>
              <a:rPr lang="bn-BD" sz="3600" b="1" dirty="0">
                <a:solidFill>
                  <a:srgbClr val="002060"/>
                </a:solidFill>
                <a:latin typeface="NikoshBAN" panose="02000000000000000000" pitchFamily="2" charset="0"/>
                <a:cs typeface="NikoshBAN" panose="02000000000000000000" pitchFamily="2" charset="0"/>
              </a:rPr>
              <a:t>১। মুক্তভাবে পড়ন্ত বস্তুর গতি ব্যাখ্যা করতে পারবে</a:t>
            </a:r>
          </a:p>
          <a:p>
            <a:r>
              <a:rPr lang="bn-BD" sz="3600" b="1" dirty="0">
                <a:solidFill>
                  <a:srgbClr val="002060"/>
                </a:solidFill>
                <a:latin typeface="NikoshBAN" panose="02000000000000000000" pitchFamily="2" charset="0"/>
                <a:cs typeface="NikoshBAN" panose="02000000000000000000" pitchFamily="2" charset="0"/>
              </a:rPr>
              <a:t>২। মুক্তভাবে পড়ন্ত বস্তুর গতির সমীকরণ ব্যাখ্যা করতে</a:t>
            </a:r>
          </a:p>
          <a:p>
            <a:r>
              <a:rPr lang="bn-BD" sz="3600" b="1" dirty="0">
                <a:solidFill>
                  <a:srgbClr val="002060"/>
                </a:solidFill>
                <a:latin typeface="NikoshBAN" panose="02000000000000000000" pitchFamily="2" charset="0"/>
                <a:cs typeface="NikoshBAN" panose="02000000000000000000" pitchFamily="2" charset="0"/>
              </a:rPr>
              <a:t>৩। মুক্তভাবে পড়ন্ত বস্তুর সূত্রাবলী বর্ণনা করতে পারবে</a:t>
            </a:r>
            <a:endParaRPr lang="en-US" sz="3600" b="1" dirty="0">
              <a:solidFill>
                <a:srgbClr val="002060"/>
              </a:solidFill>
              <a:latin typeface="NikoshBAN" panose="02000000000000000000" pitchFamily="2" charset="0"/>
              <a:cs typeface="NikoshBAN" panose="02000000000000000000" pitchFamily="2" charset="0"/>
            </a:endParaRPr>
          </a:p>
          <a:p>
            <a:endParaRPr lang="bn-BD" sz="3600" b="1" dirty="0">
              <a:solidFill>
                <a:srgbClr val="002060"/>
              </a:solidFill>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p:txBody>
      </p:sp>
      <p:cxnSp>
        <p:nvCxnSpPr>
          <p:cNvPr id="11" name="Straight Connector 10"/>
          <p:cNvCxnSpPr/>
          <p:nvPr/>
        </p:nvCxnSpPr>
        <p:spPr>
          <a:xfrm>
            <a:off x="4772168" y="818866"/>
            <a:ext cx="184244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1707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4631" y="1"/>
            <a:ext cx="3228976" cy="46129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01382" y="846163"/>
            <a:ext cx="4316242" cy="3766781"/>
          </a:xfrm>
          <a:prstGeom prst="rect">
            <a:avLst/>
          </a:prstGeom>
        </p:spPr>
      </p:pic>
      <p:sp>
        <p:nvSpPr>
          <p:cNvPr id="7" name="TextBox 6"/>
          <p:cNvSpPr txBox="1"/>
          <p:nvPr/>
        </p:nvSpPr>
        <p:spPr>
          <a:xfrm>
            <a:off x="1742365" y="5090616"/>
            <a:ext cx="3712191" cy="1200329"/>
          </a:xfrm>
          <a:prstGeom prst="rect">
            <a:avLst/>
          </a:prstGeom>
          <a:noFill/>
        </p:spPr>
        <p:txBody>
          <a:bodyPr wrap="square" rtlCol="0">
            <a:spAutoFit/>
          </a:bodyPr>
          <a:lstStyle/>
          <a:p>
            <a:r>
              <a:rPr lang="bn-BD" sz="3600" dirty="0">
                <a:solidFill>
                  <a:schemeClr val="accent1">
                    <a:lumMod val="50000"/>
                  </a:schemeClr>
                </a:solidFill>
                <a:latin typeface="NikoshBAN" panose="02000000000000000000" pitchFamily="2" charset="0"/>
                <a:cs typeface="NikoshBAN" panose="02000000000000000000" pitchFamily="2" charset="0"/>
              </a:rPr>
              <a:t>দুটি ভিন্ন ভরের বস্তু একই সাথে ভুমিতে পড়ছে </a:t>
            </a:r>
            <a:endParaRPr lang="en-US" sz="3600" dirty="0">
              <a:solidFill>
                <a:schemeClr val="accent1">
                  <a:lumMod val="50000"/>
                </a:schemeClr>
              </a:solidFill>
              <a:latin typeface="NikoshBAN" panose="02000000000000000000" pitchFamily="2" charset="0"/>
              <a:cs typeface="NikoshBAN" panose="02000000000000000000" pitchFamily="2" charset="0"/>
            </a:endParaRPr>
          </a:p>
        </p:txBody>
      </p:sp>
      <p:sp>
        <p:nvSpPr>
          <p:cNvPr id="8" name="TextBox 7"/>
          <p:cNvSpPr txBox="1"/>
          <p:nvPr/>
        </p:nvSpPr>
        <p:spPr>
          <a:xfrm>
            <a:off x="6136943" y="5090616"/>
            <a:ext cx="4258102" cy="1200329"/>
          </a:xfrm>
          <a:prstGeom prst="rect">
            <a:avLst/>
          </a:prstGeom>
          <a:noFill/>
        </p:spPr>
        <p:txBody>
          <a:bodyPr wrap="square" rtlCol="0">
            <a:spAutoFit/>
          </a:bodyPr>
          <a:lstStyle/>
          <a:p>
            <a:r>
              <a:rPr lang="bn-BD" dirty="0">
                <a:latin typeface="NikoshBAN" panose="02000000000000000000" pitchFamily="2" charset="0"/>
                <a:cs typeface="NikoshBAN" panose="02000000000000000000" pitchFamily="2" charset="0"/>
              </a:rPr>
              <a:t> </a:t>
            </a:r>
            <a:r>
              <a:rPr lang="bn-BD" sz="3600" dirty="0">
                <a:solidFill>
                  <a:schemeClr val="accent1">
                    <a:lumMod val="50000"/>
                  </a:schemeClr>
                </a:solidFill>
                <a:latin typeface="NikoshBAN" panose="02000000000000000000" pitchFamily="2" charset="0"/>
                <a:cs typeface="NikoshBAN" panose="02000000000000000000" pitchFamily="2" charset="0"/>
              </a:rPr>
              <a:t>বস্তুকে ওপরে নিক্ষেপ করলে ভুমিতে ফিরে আসে  </a:t>
            </a:r>
            <a:endParaRPr lang="en-US" sz="3600" dirty="0">
              <a:solidFill>
                <a:schemeClr val="accent1">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6938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343483" y="671150"/>
            <a:ext cx="2164876"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বস্তুর ভর </a:t>
            </a:r>
            <a:r>
              <a:rPr lang="en-US" sz="3200" dirty="0">
                <a:latin typeface="NikoshBAN" panose="02000000000000000000" pitchFamily="2" charset="0"/>
                <a:cs typeface="NikoshBAN" panose="02000000000000000000" pitchFamily="2" charset="0"/>
              </a:rPr>
              <a:t>m</a:t>
            </a:r>
          </a:p>
        </p:txBody>
      </p:sp>
      <p:sp>
        <p:nvSpPr>
          <p:cNvPr id="2" name="TextBox 1"/>
          <p:cNvSpPr txBox="1"/>
          <p:nvPr/>
        </p:nvSpPr>
        <p:spPr>
          <a:xfrm>
            <a:off x="2781984" y="1938010"/>
            <a:ext cx="437468"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g</a:t>
            </a:r>
            <a:endParaRPr lang="en-US" sz="3600" dirty="0">
              <a:latin typeface="NikoshBAN" panose="02000000000000000000" pitchFamily="2" charset="0"/>
              <a:cs typeface="NikoshBAN" panose="02000000000000000000" pitchFamily="2" charset="0"/>
            </a:endParaRPr>
          </a:p>
        </p:txBody>
      </p:sp>
      <p:cxnSp>
        <p:nvCxnSpPr>
          <p:cNvPr id="6" name="Straight Arrow Connector 5"/>
          <p:cNvCxnSpPr/>
          <p:nvPr/>
        </p:nvCxnSpPr>
        <p:spPr>
          <a:xfrm>
            <a:off x="3002745" y="2542959"/>
            <a:ext cx="0" cy="5960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50352" y="1361293"/>
            <a:ext cx="3185565" cy="3172123"/>
          </a:xfrm>
          <a:prstGeom prst="rect">
            <a:avLst/>
          </a:prstGeom>
        </p:spPr>
      </p:pic>
      <p:sp>
        <p:nvSpPr>
          <p:cNvPr id="20" name="Oval 19"/>
          <p:cNvSpPr/>
          <p:nvPr/>
        </p:nvSpPr>
        <p:spPr>
          <a:xfrm flipH="1">
            <a:off x="5471567" y="2570988"/>
            <a:ext cx="343133" cy="243415"/>
          </a:xfrm>
          <a:prstGeom prst="ellipse">
            <a:avLst/>
          </a:prstGeom>
          <a:solidFill>
            <a:schemeClr val="accent6">
              <a:lumMod val="5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159085" y="620637"/>
            <a:ext cx="906780" cy="685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bg1"/>
                </a:solidFill>
                <a:latin typeface="NikoshBAN" panose="02000000000000000000" pitchFamily="2" charset="0"/>
                <a:cs typeface="NikoshBAN" panose="02000000000000000000" pitchFamily="2" charset="0"/>
              </a:rPr>
              <a:t>বস্তু</a:t>
            </a:r>
            <a:endParaRPr lang="en-US" dirty="0">
              <a:solidFill>
                <a:schemeClr val="bg1"/>
              </a:solidFill>
              <a:latin typeface="NikoshBAN" panose="02000000000000000000" pitchFamily="2" charset="0"/>
              <a:cs typeface="NikoshBAN" panose="02000000000000000000" pitchFamily="2" charset="0"/>
            </a:endParaRPr>
          </a:p>
        </p:txBody>
      </p:sp>
      <mc:AlternateContent xmlns:mc="http://schemas.openxmlformats.org/markup-compatibility/2006">
        <mc:Choice xmlns:a14="http://schemas.microsoft.com/office/drawing/2010/main" xmlns="" Requires="a14">
          <p:sp>
            <p:nvSpPr>
              <p:cNvPr id="22" name="TextBox 21"/>
              <p:cNvSpPr txBox="1"/>
              <p:nvPr/>
            </p:nvSpPr>
            <p:spPr>
              <a:xfrm>
                <a:off x="2702887" y="4638783"/>
                <a:ext cx="7255429"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কোনো  </a:t>
                </a:r>
                <a:r>
                  <a:rPr lang="en-US" sz="2800" dirty="0" err="1">
                    <a:latin typeface="NikoshBAN" panose="02000000000000000000" pitchFamily="2" charset="0"/>
                    <a:cs typeface="NikoshBAN" panose="02000000000000000000" pitchFamily="2" charset="0"/>
                  </a:rPr>
                  <a:t>বস্তুকে</a:t>
                </a:r>
                <a:r>
                  <a:rPr lang="en-US" sz="2800" dirty="0">
                    <a:latin typeface="NikoshBAN" panose="02000000000000000000" pitchFamily="2" charset="0"/>
                    <a:cs typeface="NikoshBAN" panose="02000000000000000000" pitchFamily="2" charset="0"/>
                  </a:rPr>
                  <a:t/>
                </a:r>
                <a:r>
                  <a:rPr lang="en-US" sz="2800" dirty="0" err="1">
                    <a:latin typeface="NikoshBAN" panose="02000000000000000000" pitchFamily="2" charset="0"/>
                    <a:cs typeface="NikoshBAN" panose="02000000000000000000" pitchFamily="2" charset="0"/>
                  </a:rPr>
                  <a:t>পৃথিবী</a:t>
                </a:r>
                <a:r>
                  <a:rPr lang="en-US" sz="2800" dirty="0">
                    <a:latin typeface="NikoshBAN" panose="02000000000000000000" pitchFamily="2" charset="0"/>
                    <a:cs typeface="NikoshBAN" panose="02000000000000000000" pitchFamily="2" charset="0"/>
                  </a:rPr>
                  <a:t/>
                </a:r>
                <a:r>
                  <a:rPr lang="bn-BD" sz="2800" dirty="0"/>
                  <a:t>F</a:t>
                </a:r>
                <a14:m>
                  <m:oMath xmlns:m="http://schemas.openxmlformats.org/officeDocument/2006/math">
                    <m:r>
                      <a:rPr lang="en-US" sz="2800" i="1">
                        <a:latin typeface="Cambria Math" panose="02040503050406030204" pitchFamily="18" charset="0"/>
                      </a:rPr>
                      <m:t>=</m:t>
                    </m:r>
                    <m:r>
                      <a:rPr lang="bn-BD" sz="2800" i="1">
                        <a:latin typeface="Cambria Math" panose="02040503050406030204" pitchFamily="18" charset="0"/>
                      </a:rPr>
                      <m:t>𝑚𝑔</m:t>
                    </m:r>
                    <m:r>
                      <a:rPr lang="bn-BD" sz="2800">
                        <a:latin typeface="Cambria Math" panose="02040503050406030204" pitchFamily="18" charset="0"/>
                      </a:rPr>
                      <m:t> </m:t>
                    </m:r>
                  </m:oMath>
                </a14:m>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r>
                <a:r>
                  <a:rPr lang="en-US" sz="2800" dirty="0" err="1">
                    <a:latin typeface="NikoshBAN" panose="02000000000000000000" pitchFamily="2" charset="0"/>
                    <a:cs typeface="NikoshBAN" panose="02000000000000000000" pitchFamily="2" charset="0"/>
                  </a:rPr>
                  <a:t>দ্বারা</a:t>
                </a:r>
                <a:r>
                  <a:rPr lang="en-US" sz="2800" dirty="0">
                    <a:latin typeface="NikoshBAN" panose="02000000000000000000" pitchFamily="2" charset="0"/>
                    <a:cs typeface="NikoshBAN" panose="02000000000000000000" pitchFamily="2" charset="0"/>
                  </a:rPr>
                  <a:t/>
                </a:r>
                <a:r>
                  <a:rPr lang="en-US" sz="2800" dirty="0" err="1">
                    <a:latin typeface="NikoshBAN" panose="02000000000000000000" pitchFamily="2" charset="0"/>
                    <a:cs typeface="NikoshBAN" panose="02000000000000000000" pitchFamily="2" charset="0"/>
                  </a:rPr>
                  <a:t>কেন্দ্রের</a:t>
                </a:r>
                <a:r>
                  <a:rPr lang="en-US" sz="2800" dirty="0">
                    <a:latin typeface="NikoshBAN" panose="02000000000000000000" pitchFamily="2" charset="0"/>
                    <a:cs typeface="NikoshBAN" panose="02000000000000000000" pitchFamily="2" charset="0"/>
                  </a:rPr>
                  <a:t/>
                </a:r>
                <a:r>
                  <a:rPr lang="en-US" sz="2800" dirty="0" err="1">
                    <a:latin typeface="NikoshBAN" panose="02000000000000000000" pitchFamily="2" charset="0"/>
                    <a:cs typeface="NikoshBAN" panose="02000000000000000000" pitchFamily="2" charset="0"/>
                  </a:rPr>
                  <a:t>দিকে</a:t>
                </a:r>
                <a:r>
                  <a:rPr lang="en-US" sz="2800" dirty="0">
                    <a:latin typeface="NikoshBAN" panose="02000000000000000000" pitchFamily="2" charset="0"/>
                    <a:cs typeface="NikoshBAN" panose="02000000000000000000" pitchFamily="2" charset="0"/>
                  </a:rPr>
                  <a:t/>
                </a:r>
                <a:r>
                  <a:rPr lang="en-US" sz="2800" dirty="0" err="1">
                    <a:latin typeface="NikoshBAN" panose="02000000000000000000" pitchFamily="2" charset="0"/>
                    <a:cs typeface="NikoshBAN" panose="02000000000000000000" pitchFamily="2" charset="0"/>
                  </a:rPr>
                  <a:t>টানছে</a:t>
                </a:r>
                <a:r>
                  <a:rPr lang="bn-BD"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r>
              </a:p>
            </p:txBody>
          </p:sp>
        </mc:Choice>
        <mc:Fallback>
          <p:sp>
            <p:nvSpPr>
              <p:cNvPr id="22" name="TextBox 21"/>
              <p:cNvSpPr txBox="1">
                <a:spLocks noRot="1" noChangeAspect="1" noMove="1" noResize="1" noEditPoints="1" noAdjustHandles="1" noChangeArrowheads="1" noChangeShapeType="1" noTextEdit="1"/>
              </p:cNvSpPr>
              <p:nvPr/>
            </p:nvSpPr>
            <p:spPr>
              <a:xfrm>
                <a:off x="2702887" y="4638783"/>
                <a:ext cx="7255429" cy="523220"/>
              </a:xfrm>
              <a:prstGeom prst="rect">
                <a:avLst/>
              </a:prstGeom>
              <a:blipFill>
                <a:blip r:embed="rId4"/>
                <a:stretch>
                  <a:fillRect l="-1679" t="-13953" r="-588" b="-33721"/>
                </a:stretch>
              </a:blipFill>
            </p:spPr>
            <p:txBody>
              <a:bodyPr/>
              <a:lstStyle/>
              <a:p>
                <a:r>
                  <a:rPr lang="en-US">
                    <a:noFill/>
                  </a:rPr>
                  <a:t> </a:t>
                </a:r>
              </a:p>
            </p:txBody>
          </p:sp>
        </mc:Fallback>
      </mc:AlternateContent>
      <p:sp>
        <p:nvSpPr>
          <p:cNvPr id="23" name="TextBox 22"/>
          <p:cNvSpPr txBox="1"/>
          <p:nvPr/>
        </p:nvSpPr>
        <p:spPr>
          <a:xfrm>
            <a:off x="3000718" y="5322628"/>
            <a:ext cx="2617610"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এটি অভিকর্ষ বল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06209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fill="hold" grpId="0" nodeType="clickEffect">
                                  <p:stCondLst>
                                    <p:cond delay="0"/>
                                  </p:stCondLst>
                                  <p:endCondLst>
                                    <p:cond evt="onNext" delay="0">
                                      <p:tgtEl>
                                        <p:sldTgt/>
                                      </p:tgtEl>
                                    </p:cond>
                                  </p:endCondLst>
                                  <p:childTnLst>
                                    <p:animMotion origin="layout" path="M 1.38889E-6 7.40741E-7 L 1.38889E-6 0.25 " pathEditMode="relative" rAng="0" ptsTypes="AA">
                                      <p:cBhvr>
                                        <p:cTn id="6" dur="2000" fill="hold"/>
                                        <p:tgtEl>
                                          <p:spTgt spid="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98641" y="409433"/>
            <a:ext cx="2747929" cy="6113287"/>
          </a:xfrm>
          <a:prstGeom prst="rect">
            <a:avLst/>
          </a:prstGeom>
        </p:spPr>
      </p:pic>
      <p:sp>
        <p:nvSpPr>
          <p:cNvPr id="8" name="TextBox 7"/>
          <p:cNvSpPr txBox="1"/>
          <p:nvPr/>
        </p:nvSpPr>
        <p:spPr>
          <a:xfrm>
            <a:off x="6956612" y="1274165"/>
            <a:ext cx="3334870"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চিত্রে কী দেখতে পাচ্ছ?</a:t>
            </a:r>
            <a:endParaRPr lang="en-US" dirty="0">
              <a:latin typeface="NikoshBAN" panose="02000000000000000000" pitchFamily="2" charset="0"/>
              <a:cs typeface="NikoshBAN" panose="02000000000000000000" pitchFamily="2" charset="0"/>
            </a:endParaRPr>
          </a:p>
        </p:txBody>
      </p:sp>
      <p:sp>
        <p:nvSpPr>
          <p:cNvPr id="9" name="TextBox 8"/>
          <p:cNvSpPr txBox="1"/>
          <p:nvPr/>
        </p:nvSpPr>
        <p:spPr>
          <a:xfrm>
            <a:off x="6599934" y="2483506"/>
            <a:ext cx="4068067" cy="1754326"/>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কখন ভারী ও হালকা বস্তু একসাথে ভূমিতে পড়তে পারে?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6083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1922</TotalTime>
  <Words>514</Words>
  <Application>Microsoft Office PowerPoint</Application>
  <PresentationFormat>Custom</PresentationFormat>
  <Paragraphs>98</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ANISUR</dc:creator>
  <cp:lastModifiedBy>A-Z</cp:lastModifiedBy>
  <cp:revision>403</cp:revision>
  <dcterms:created xsi:type="dcterms:W3CDTF">2014-09-20T16:42:22Z</dcterms:created>
  <dcterms:modified xsi:type="dcterms:W3CDTF">2020-03-14T07:07:32Z</dcterms:modified>
</cp:coreProperties>
</file>