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6"/>
  </p:notesMasterIdLst>
  <p:sldIdLst>
    <p:sldId id="281" r:id="rId2"/>
    <p:sldId id="300" r:id="rId3"/>
    <p:sldId id="299" r:id="rId4"/>
    <p:sldId id="278" r:id="rId5"/>
    <p:sldId id="264" r:id="rId6"/>
    <p:sldId id="316" r:id="rId7"/>
    <p:sldId id="318" r:id="rId8"/>
    <p:sldId id="319" r:id="rId9"/>
    <p:sldId id="310" r:id="rId10"/>
    <p:sldId id="311" r:id="rId11"/>
    <p:sldId id="320" r:id="rId12"/>
    <p:sldId id="268" r:id="rId13"/>
    <p:sldId id="266" r:id="rId14"/>
    <p:sldId id="301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5775" autoAdjust="0"/>
  </p:normalViewPr>
  <p:slideViewPr>
    <p:cSldViewPr>
      <p:cViewPr varScale="1">
        <p:scale>
          <a:sx n="67" d="100"/>
          <a:sy n="67" d="100"/>
        </p:scale>
        <p:origin x="-147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4BD203-4AB5-4658-A17D-BA09A12E8D57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EFBA06-131C-4859-9C39-A0BB73E6E7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46896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পাঠটি শ্রেণিতে উপস্থাপনের</a:t>
            </a:r>
            <a:r>
              <a:rPr lang="bn-BD" baseline="0" dirty="0" smtClean="0"/>
              <a:t> সময় </a:t>
            </a:r>
            <a:r>
              <a:rPr lang="en-US" baseline="0" dirty="0" smtClean="0"/>
              <a:t>Hidden Slide Box 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এ 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Click 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করার প্রয়োজন নেই।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FBA06-131C-4859-9C39-A0BB73E6E75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678936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smtClean="0"/>
              <a:t>কন্টেন্টটি মান</a:t>
            </a:r>
            <a:r>
              <a:rPr lang="bn-BD" baseline="0" smtClean="0"/>
              <a:t>সম্মত করার জন্য মতামত দিলে কৃতজ্ঞ থাকবো।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D23431-008F-4482-9940-A6045B4F62F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306571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প্রশ্ন-উত্তরের</a:t>
            </a:r>
            <a:r>
              <a:rPr lang="bn-BD" baseline="0" dirty="0" smtClean="0"/>
              <a:t> মাধ্যমে </a:t>
            </a:r>
            <a:r>
              <a:rPr lang="bn-BD" dirty="0" smtClean="0"/>
              <a:t>পাঠ</a:t>
            </a:r>
            <a:r>
              <a:rPr lang="bn-BD" baseline="0" dirty="0" smtClean="0"/>
              <a:t> শিরোনাম শিক্ষার্থীদের দ্বারা ঘোষনা করানো যেতে পারে।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FBA06-131C-4859-9C39-A0BB73E6E75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043500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উপকরণ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সরবরাহ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শিক্ষার্থীদের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পরীক্ষাটি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যেতে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dirty="0" smtClean="0"/>
              <a:t>প্রশ্ন-</a:t>
            </a:r>
            <a:r>
              <a:rPr lang="bn-BD" baseline="0" dirty="0" smtClean="0"/>
              <a:t>উত্তরের মাধ্যমে বিষয়টি সহজ করে শিক্ষার্থীকে বুঝানো যেতে পারে।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FBA06-131C-4859-9C39-A0BB73E6E75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713258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উপকরণ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সরবরাহ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শিক্ষার্থীদের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পরীক্ষাটি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যেতে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dirty="0" smtClean="0"/>
              <a:t>প্রশ্ন-</a:t>
            </a:r>
            <a:r>
              <a:rPr lang="bn-BD" baseline="0" dirty="0" smtClean="0"/>
              <a:t>উত্তরের মাধ্যমে বিষয়টি সহজ করে শিক্ষার্থীকে বুঝানো যেতে পারে।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FBA06-131C-4859-9C39-A0BB73E6E75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92501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প্রশ্নের</a:t>
            </a:r>
            <a:r>
              <a:rPr lang="bn-BD" baseline="0" dirty="0" smtClean="0"/>
              <a:t> উত্তরে শিক্ষক শিক্ষার্থীকে সহায়তা করতে পারেন।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FBA06-131C-4859-9C39-A0BB73E6E75A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079525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বাড়ির কাজ শিক্ষার্থীকে</a:t>
            </a:r>
            <a:r>
              <a:rPr lang="bn-BD" baseline="0" dirty="0" smtClean="0"/>
              <a:t> বুঝিয়ে দেয়া যেতে পারে।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FBA06-131C-4859-9C39-A0BB73E6E75A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825816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7.png"/><Relationship Id="rId9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52fe505ff3fad-Untitled-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81000"/>
            <a:ext cx="8229600" cy="601979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388533" y="990600"/>
            <a:ext cx="6637867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/>
        </p:nvSpPr>
        <p:spPr>
          <a:xfrm>
            <a:off x="1981200" y="685800"/>
            <a:ext cx="5181600" cy="457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ছকের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সঙ্গে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ফলাফল মিলিয়ে নাও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50" name="Table 49"/>
          <p:cNvGraphicFramePr>
            <a:graphicFrameLocks noGrp="1"/>
          </p:cNvGraphicFramePr>
          <p:nvPr/>
        </p:nvGraphicFramePr>
        <p:xfrm>
          <a:off x="838200" y="1905001"/>
          <a:ext cx="7543800" cy="38861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4463"/>
                <a:gridCol w="2979179"/>
                <a:gridCol w="3150158"/>
              </a:tblGrid>
              <a:tr h="516376">
                <a:tc>
                  <a:txBody>
                    <a:bodyPr/>
                    <a:lstStyle/>
                    <a:p>
                      <a:pPr algn="ctr"/>
                      <a:r>
                        <a:rPr lang="bn-BD" sz="2000" b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পরীক্ষা 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b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পর্যবেক্ষণ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b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সিদ্ধান্ত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16002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১।</a:t>
                      </a:r>
                      <a:endParaRPr lang="en-US" sz="24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bn-BD" sz="20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l"/>
                      <a:endParaRPr lang="bn-BD" sz="20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l"/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1068421"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২।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bn-BD" sz="20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l"/>
                      <a:endParaRPr lang="bn-BD" sz="20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l"/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141379"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বিক্রিয়া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/>
                      <a:endParaRPr lang="en-US" sz="20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l"/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0" name="Rectangle 39"/>
          <p:cNvSpPr/>
          <p:nvPr/>
        </p:nvSpPr>
        <p:spPr>
          <a:xfrm>
            <a:off x="2362200" y="2514600"/>
            <a:ext cx="2819400" cy="838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১ম পর্যায় লিটমাস কাগজের রং পরিবর্তন হয়।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286000" y="3581400"/>
            <a:ext cx="2971800" cy="9906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 পর্যায় লিটমাস কাগজের রং আর পরিবর্তন হয় না।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5334000" y="2971800"/>
            <a:ext cx="2971800" cy="1219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ক্ষারক এসিডের সাথে বিক্রিয়া করে লবণ ও পানি উৎপন্ন করেছে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50"/>
          <p:cNvGrpSpPr/>
          <p:nvPr/>
        </p:nvGrpSpPr>
        <p:grpSpPr>
          <a:xfrm>
            <a:off x="2590800" y="4724400"/>
            <a:ext cx="5715000" cy="838200"/>
            <a:chOff x="2438400" y="4038600"/>
            <a:chExt cx="5410200" cy="648607"/>
          </a:xfrm>
        </p:grpSpPr>
        <p:sp>
          <p:nvSpPr>
            <p:cNvPr id="52" name="Rectangle 51"/>
            <p:cNvSpPr/>
            <p:nvPr/>
          </p:nvSpPr>
          <p:spPr>
            <a:xfrm>
              <a:off x="2438400" y="4038600"/>
              <a:ext cx="5410200" cy="64860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bn-BD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Ca(OH)</a:t>
              </a:r>
              <a:r>
                <a:rPr lang="en-US" sz="2400" baseline="-160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+ H</a:t>
              </a:r>
              <a:r>
                <a:rPr lang="en-US" sz="2400" baseline="-160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SO</a:t>
              </a:r>
              <a:r>
                <a:rPr lang="en-US" sz="2400" baseline="-160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            CaSO</a:t>
              </a:r>
              <a:r>
                <a:rPr lang="en-US" sz="2400" baseline="-160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+ 2H</a:t>
              </a:r>
              <a:r>
                <a:rPr lang="en-US" sz="2400" baseline="-180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O</a:t>
              </a:r>
            </a:p>
            <a:p>
              <a:r>
                <a:rPr lang="bn-BD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 ক্ষারক           এসিড                 লবণ         পানি</a:t>
              </a:r>
              <a:endPara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r>
                <a:rPr lang="en-US" sz="2400" baseline="-180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3" name="Straight Arrow Connector 52"/>
            <p:cNvCxnSpPr/>
            <p:nvPr/>
          </p:nvCxnSpPr>
          <p:spPr>
            <a:xfrm>
              <a:off x="4782312" y="4156529"/>
              <a:ext cx="685800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40" grpId="0"/>
      <p:bldP spid="41" grpId="0"/>
      <p:bldP spid="4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76400" y="3200400"/>
            <a:ext cx="5943600" cy="685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চুনে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যোগ করলে পানি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ফুটতে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24200" y="1524000"/>
            <a:ext cx="2743200" cy="457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একক কাজ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own Arrow Callout 14"/>
          <p:cNvSpPr/>
          <p:nvPr/>
        </p:nvSpPr>
        <p:spPr>
          <a:xfrm>
            <a:off x="2810934" y="457200"/>
            <a:ext cx="3581400" cy="914400"/>
          </a:xfrm>
          <a:prstGeom prst="downArrowCallou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905000" y="1752600"/>
            <a:ext cx="5308600" cy="6858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চুনাপাথরের সংকেত কী?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905000" y="2895600"/>
            <a:ext cx="5410200" cy="6858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NikoshBAN" pitchFamily="2" charset="0"/>
              </a:rPr>
              <a:t>Ca(OH)</a:t>
            </a:r>
            <a:r>
              <a:rPr lang="en-US" sz="2400" baseline="-16000" dirty="0" smtClean="0">
                <a:solidFill>
                  <a:schemeClr val="tx1"/>
                </a:solidFill>
                <a:latin typeface="Times New Roman" pitchFamily="18" charset="0"/>
                <a:cs typeface="NikoshBAN" pitchFamily="2" charset="0"/>
              </a:rPr>
              <a:t>2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Times New Roman" pitchFamily="18" charset="0"/>
                <a:cs typeface="NikoshBAN" pitchFamily="2" charset="0"/>
              </a:rPr>
              <a:t>কীসের সংকেত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828800" y="5410200"/>
            <a:ext cx="5486400" cy="68580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হাইড্রোজেন গ্যাসকে কীভাবে শনাক্ত করা যায়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828800" y="4191000"/>
            <a:ext cx="5410200" cy="6858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ক্ষারক ও এসিডের বিক্রিয়ায় কী উৎপন্ন হয়?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/>
          <p:cNvGrpSpPr/>
          <p:nvPr/>
        </p:nvGrpSpPr>
        <p:grpSpPr>
          <a:xfrm>
            <a:off x="228600" y="685800"/>
            <a:ext cx="8382000" cy="5257800"/>
            <a:chOff x="914400" y="609600"/>
            <a:chExt cx="6781800" cy="5257800"/>
          </a:xfrm>
        </p:grpSpPr>
        <p:grpSp>
          <p:nvGrpSpPr>
            <p:cNvPr id="47" name="Group 46"/>
            <p:cNvGrpSpPr/>
            <p:nvPr/>
          </p:nvGrpSpPr>
          <p:grpSpPr>
            <a:xfrm>
              <a:off x="914400" y="609600"/>
              <a:ext cx="6781800" cy="5257800"/>
              <a:chOff x="0" y="381000"/>
              <a:chExt cx="10096499" cy="5638800"/>
            </a:xfrm>
          </p:grpSpPr>
          <p:grpSp>
            <p:nvGrpSpPr>
              <p:cNvPr id="44" name="Group 43"/>
              <p:cNvGrpSpPr/>
              <p:nvPr/>
            </p:nvGrpSpPr>
            <p:grpSpPr>
              <a:xfrm>
                <a:off x="0" y="381000"/>
                <a:ext cx="10096499" cy="5638800"/>
                <a:chOff x="0" y="381000"/>
                <a:chExt cx="10096499" cy="5638800"/>
              </a:xfrm>
            </p:grpSpPr>
            <p:grpSp>
              <p:nvGrpSpPr>
                <p:cNvPr id="25" name="Group 4"/>
                <p:cNvGrpSpPr/>
                <p:nvPr/>
              </p:nvGrpSpPr>
              <p:grpSpPr>
                <a:xfrm>
                  <a:off x="0" y="381000"/>
                  <a:ext cx="10096499" cy="4648200"/>
                  <a:chOff x="677779" y="325056"/>
                  <a:chExt cx="6298011" cy="3713544"/>
                </a:xfrm>
                <a:solidFill>
                  <a:srgbClr val="0070C0"/>
                </a:solidFill>
              </p:grpSpPr>
              <p:sp>
                <p:nvSpPr>
                  <p:cNvPr id="26" name="Rectangle 25"/>
                  <p:cNvSpPr/>
                  <p:nvPr/>
                </p:nvSpPr>
                <p:spPr>
                  <a:xfrm>
                    <a:off x="1271930" y="1447800"/>
                    <a:ext cx="5228539" cy="2590800"/>
                  </a:xfrm>
                  <a:prstGeom prst="rect">
                    <a:avLst/>
                  </a:prstGeom>
                  <a:blipFill>
                    <a:blip r:embed="rId3"/>
                    <a:tile tx="0" ty="0" sx="100000" sy="100000" flip="none" algn="tl"/>
                  </a:blipFill>
                </p:spPr>
                <p:style>
                  <a:lnRef idx="1">
                    <a:schemeClr val="accent5"/>
                  </a:lnRef>
                  <a:fillRef idx="2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" name="Isosceles Triangle 26"/>
                  <p:cNvSpPr/>
                  <p:nvPr/>
                </p:nvSpPr>
                <p:spPr>
                  <a:xfrm>
                    <a:off x="677779" y="325056"/>
                    <a:ext cx="6298011" cy="1157468"/>
                  </a:xfrm>
                  <a:prstGeom prst="triangle">
                    <a:avLst/>
                  </a:prstGeom>
                  <a:solidFill>
                    <a:schemeClr val="bg1">
                      <a:lumMod val="75000"/>
                    </a:schemeClr>
                  </a:solidFill>
                </p:spPr>
                <p:style>
                  <a:lnRef idx="1">
                    <a:schemeClr val="accent5"/>
                  </a:lnRef>
                  <a:fillRef idx="2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32" name="Cube 31"/>
                <p:cNvSpPr/>
                <p:nvPr/>
              </p:nvSpPr>
              <p:spPr>
                <a:xfrm>
                  <a:off x="723900" y="5029200"/>
                  <a:ext cx="8610600" cy="990600"/>
                </a:xfrm>
                <a:prstGeom prst="cube">
                  <a:avLst/>
                </a:prstGeom>
                <a:blipFill>
                  <a:blip r:embed="rId4"/>
                  <a:tile tx="0" ty="0" sx="100000" sy="100000" flip="none" algn="tl"/>
                </a:blip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31" name="Rectangle 30"/>
              <p:cNvSpPr/>
              <p:nvPr/>
            </p:nvSpPr>
            <p:spPr>
              <a:xfrm>
                <a:off x="3176427" y="1198217"/>
                <a:ext cx="3630202" cy="7196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bn-IN" sz="3600" dirty="0" smtClean="0">
                    <a:latin typeface="NikoshBAN" pitchFamily="2" charset="0"/>
                    <a:cs typeface="NikoshBAN" pitchFamily="2" charset="0"/>
                  </a:rPr>
                  <a:t>বাড়ির কাজ</a:t>
                </a:r>
                <a:endParaRPr lang="en-US" sz="3600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24" name="Rectangle 23"/>
            <p:cNvSpPr/>
            <p:nvPr/>
          </p:nvSpPr>
          <p:spPr>
            <a:xfrm>
              <a:off x="3733800" y="2971800"/>
              <a:ext cx="1219200" cy="1981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ectangle 18"/>
          <p:cNvSpPr/>
          <p:nvPr/>
        </p:nvSpPr>
        <p:spPr>
          <a:xfrm>
            <a:off x="1828800" y="2057400"/>
            <a:ext cx="56388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চুনের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মিশালে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ঘটে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পর্যবেক্ষল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ফলাফল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খাতায়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457200"/>
            <a:ext cx="8229600" cy="5943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676400" y="762000"/>
            <a:ext cx="6172200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Deflate">
              <a:avLst/>
            </a:prstTxWarp>
          </a:bodyPr>
          <a:lstStyle/>
          <a:p>
            <a:pPr algn="ctr"/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971800" y="5486400"/>
            <a:ext cx="3962400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DoubleWave1">
              <a:avLst/>
            </a:prstTxWarp>
          </a:bodyPr>
          <a:lstStyle/>
          <a:p>
            <a:pPr algn="ctr"/>
            <a:r>
              <a:rPr lang="bn-BD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6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457200" y="3200400"/>
            <a:ext cx="3810000" cy="3048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BD" sz="40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36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জিকরুল হক </a:t>
            </a:r>
          </a:p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শিক্ষক </a:t>
            </a:r>
          </a:p>
          <a:p>
            <a:pPr algn="ctr"/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মাদার দরগাহ সেলটূ শাহ ফাজিল 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মাদ্রাসা</a:t>
            </a:r>
            <a:endParaRPr lang="en-US" sz="32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খানসামা 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দিনাজপুর</a:t>
            </a:r>
            <a:endParaRPr lang="en-US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bn-BD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4953000" y="3200400"/>
            <a:ext cx="3498099" cy="29718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</a:p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শ্রেণিঃ অষ্টম</a:t>
            </a:r>
          </a:p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বিষয়ঃ বিজ্ঞান</a:t>
            </a:r>
          </a:p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অধ্যায়ঃ দশম</a:t>
            </a:r>
          </a:p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৫০ মিনিট </a:t>
            </a:r>
            <a:endParaRPr lang="bn-BD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" name="Picture 19" descr="Untitled1.png"/>
          <p:cNvPicPr>
            <a:picLocks noChangeAspect="1"/>
          </p:cNvPicPr>
          <p:nvPr/>
        </p:nvPicPr>
        <p:blipFill>
          <a:blip r:embed="rId3"/>
          <a:srcRect l="36389" t="18831" r="34722" b="12902"/>
          <a:stretch>
            <a:fillRect/>
          </a:stretch>
        </p:blipFill>
        <p:spPr>
          <a:xfrm>
            <a:off x="6248400" y="914400"/>
            <a:ext cx="1981200" cy="2209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Rectangle 17"/>
          <p:cNvSpPr/>
          <p:nvPr/>
        </p:nvSpPr>
        <p:spPr>
          <a:xfrm>
            <a:off x="3124200" y="1447800"/>
            <a:ext cx="2667000" cy="762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prstTxWarp prst="textDoubleWave1">
              <a:avLst/>
            </a:prstTxWarp>
          </a:bodyPr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পরিচিতি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533400" y="609600"/>
            <a:ext cx="4800600" cy="2057400"/>
            <a:chOff x="2971800" y="1759659"/>
            <a:chExt cx="3200400" cy="1275671"/>
          </a:xfrm>
          <a:effectLst>
            <a:glow rad="101600">
              <a:schemeClr val="accent2">
                <a:satMod val="175000"/>
                <a:alpha val="40000"/>
              </a:schemeClr>
            </a:glow>
          </a:effectLst>
        </p:grpSpPr>
        <p:pic>
          <p:nvPicPr>
            <p:cNvPr id="26" name="Picture 25" descr="1316694298lebulemon.jpg"/>
            <p:cNvPicPr>
              <a:picLocks noChangeAspect="1"/>
            </p:cNvPicPr>
            <p:nvPr/>
          </p:nvPicPr>
          <p:blipFill>
            <a:blip r:embed="rId3" cstate="print"/>
            <a:srcRect l="15789" t="6124" r="15790" b="8144"/>
            <a:stretch>
              <a:fillRect/>
            </a:stretch>
          </p:blipFill>
          <p:spPr>
            <a:xfrm>
              <a:off x="2971800" y="1759659"/>
              <a:ext cx="1676400" cy="1275670"/>
            </a:xfrm>
            <a:prstGeom prst="rect">
              <a:avLst/>
            </a:prstGeom>
            <a:ln w="12700">
              <a:noFill/>
            </a:ln>
          </p:spPr>
        </p:pic>
        <p:pic>
          <p:nvPicPr>
            <p:cNvPr id="25" name="Picture 24" descr="1316701883big-green-lemon.jpg"/>
            <p:cNvPicPr>
              <a:picLocks noChangeAspect="1"/>
            </p:cNvPicPr>
            <p:nvPr/>
          </p:nvPicPr>
          <p:blipFill>
            <a:blip r:embed="rId4" cstate="print"/>
            <a:srcRect t="19355" r="34091"/>
            <a:stretch>
              <a:fillRect/>
            </a:stretch>
          </p:blipFill>
          <p:spPr>
            <a:xfrm>
              <a:off x="4648200" y="1759660"/>
              <a:ext cx="1524000" cy="1275670"/>
            </a:xfrm>
            <a:prstGeom prst="rect">
              <a:avLst/>
            </a:prstGeom>
            <a:ln w="12700">
              <a:noFill/>
            </a:ln>
          </p:spPr>
        </p:pic>
      </p:grpSp>
      <p:pic>
        <p:nvPicPr>
          <p:cNvPr id="15" name="Picture 14" descr="kalapara-chun.jpg"/>
          <p:cNvPicPr>
            <a:picLocks noChangeAspect="1"/>
          </p:cNvPicPr>
          <p:nvPr/>
        </p:nvPicPr>
        <p:blipFill>
          <a:blip r:embed="rId5"/>
          <a:srcRect l="54429" t="18391" r="4714" b="50730"/>
          <a:stretch>
            <a:fillRect/>
          </a:stretch>
        </p:blipFill>
        <p:spPr>
          <a:xfrm>
            <a:off x="3844423" y="2895600"/>
            <a:ext cx="5163358" cy="2743200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10" name="Right Arrow 9"/>
          <p:cNvSpPr/>
          <p:nvPr/>
        </p:nvSpPr>
        <p:spPr>
          <a:xfrm>
            <a:off x="990600" y="3733800"/>
            <a:ext cx="2819400" cy="990600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চুনের পানি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…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Left Arrow 10"/>
          <p:cNvSpPr/>
          <p:nvPr/>
        </p:nvSpPr>
        <p:spPr>
          <a:xfrm>
            <a:off x="5486400" y="1066800"/>
            <a:ext cx="2667000" cy="1066800"/>
          </a:xfrm>
          <a:prstGeom prst="lef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লেবুর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রস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…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90600" y="6019800"/>
            <a:ext cx="7162800" cy="609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লেবুর রস ও চুনের পানির বৈশিষ্ট্য কী একই?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540933" y="2286000"/>
            <a:ext cx="6231467" cy="167640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BD" sz="5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এসিড</a:t>
            </a:r>
            <a:r>
              <a:rPr lang="en-US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bn-BD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ক্ষার</a:t>
            </a:r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কের</a:t>
            </a:r>
            <a:r>
              <a:rPr lang="en-US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বৈশিষ্ট্য</a:t>
            </a:r>
            <a:endParaRPr lang="en-US" sz="5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2য় </a:t>
            </a:r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অংশ</a:t>
            </a:r>
            <a:endParaRPr lang="bn-BD" sz="5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5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1371600" y="304800"/>
            <a:ext cx="6019800" cy="762000"/>
          </a:xfrm>
          <a:prstGeom prst="roundRect">
            <a:avLst/>
          </a:prstGeom>
          <a:ln/>
          <a:scene3d>
            <a:camera prst="perspectiveAbove"/>
            <a:lightRig rig="threePt" dir="t"/>
          </a:scene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</a:t>
            </a:r>
            <a:r>
              <a:rPr lang="en-US" sz="3600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খন</a:t>
            </a:r>
            <a:r>
              <a:rPr lang="en-US" sz="3600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ফল</a:t>
            </a:r>
            <a:r>
              <a:rPr lang="en-US" sz="3600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381000" y="3733800"/>
            <a:ext cx="8305800" cy="762000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চুনের পানির সাথে এসিড মিশালে কী ঘটে তা ব্যাখ্যা করতে পারবে।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                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57200" y="2057400"/>
            <a:ext cx="8305800" cy="76200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চুনের সাথে পানি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মিশালে কী ঘটে তা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প্রদর্শন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                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81000" y="5410200"/>
            <a:ext cx="8305800" cy="762000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এসিড ও ক্ষারকের বিক্রিয়ায় কী উৎপন্ন হয় তা ব্যাখ্যা করতে পারবে।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                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9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09800" y="5410200"/>
            <a:ext cx="5257800" cy="6858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চুনে পানি যোগ করলে কী ঘটে?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544680480"/>
              </p:ext>
            </p:extLst>
          </p:nvPr>
        </p:nvGraphicFramePr>
        <p:xfrm>
          <a:off x="3429000" y="2590800"/>
          <a:ext cx="2438400" cy="1676400"/>
        </p:xfrm>
        <a:graphic>
          <a:graphicData uri="http://schemas.openxmlformats.org/presentationml/2006/ole">
            <p:oleObj spid="_x0000_s91153" name="Packager Shell Object" showAsIcon="1" r:id="rId3" imgW="914400" imgH="771480" progId="Package">
              <p:embed/>
            </p:oleObj>
          </a:graphicData>
        </a:graphic>
      </p:graphicFrame>
      <p:sp>
        <p:nvSpPr>
          <p:cNvPr id="3" name="Rectangle 2"/>
          <p:cNvSpPr/>
          <p:nvPr/>
        </p:nvSpPr>
        <p:spPr>
          <a:xfrm>
            <a:off x="1905000" y="762000"/>
            <a:ext cx="5257800" cy="6858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 ভিডিওটি লক্ষ্য কর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09800" y="5410200"/>
            <a:ext cx="5257800" cy="6858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চুনে পানি যোগ করলে প্রচুর তাপ উৎপন্ন হয়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685800" y="457200"/>
            <a:ext cx="4724400" cy="3810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চুনের সাথে পানি মিশালে কী ঘটে তা দেখা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85800" y="1143000"/>
            <a:ext cx="3657600" cy="3810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উপকরণ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57200" y="5105400"/>
            <a:ext cx="8229600" cy="1295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কর্মপদ্ধতিঃ কয়েক টুকরা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চুন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বিকারে নিয়ে ড্রপার দিয়ে আস্তে আস্তে পানি যোগ কর এবং ভালভাবে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পর্যবেক্ষণ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করে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ফলাফল খাতায় লিখ।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85800" y="4038600"/>
            <a:ext cx="1447800" cy="4572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চুন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াপাথর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048000" y="4038600"/>
            <a:ext cx="1371600" cy="4572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পানি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239000" y="4038600"/>
            <a:ext cx="1371600" cy="4572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ড্রপার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9" name="Picture 38" descr="Droper_blu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4200" y="1905000"/>
            <a:ext cx="1460500" cy="1905000"/>
          </a:xfrm>
          <a:prstGeom prst="rect">
            <a:avLst/>
          </a:prstGeom>
          <a:ln w="28575">
            <a:noFill/>
          </a:ln>
        </p:spPr>
      </p:pic>
      <p:sp>
        <p:nvSpPr>
          <p:cNvPr id="44" name="Rectangle 43"/>
          <p:cNvSpPr/>
          <p:nvPr/>
        </p:nvSpPr>
        <p:spPr>
          <a:xfrm>
            <a:off x="5257800" y="4038600"/>
            <a:ext cx="1371600" cy="4917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বিকার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" name="Group 22"/>
          <p:cNvGrpSpPr/>
          <p:nvPr/>
        </p:nvGrpSpPr>
        <p:grpSpPr>
          <a:xfrm>
            <a:off x="228600" y="1752600"/>
            <a:ext cx="2362200" cy="2286000"/>
            <a:chOff x="3124200" y="2667000"/>
            <a:chExt cx="2971800" cy="1543050"/>
          </a:xfrm>
        </p:grpSpPr>
        <p:pic>
          <p:nvPicPr>
            <p:cNvPr id="21" name="Picture 20" descr="images45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24200" y="2667000"/>
              <a:ext cx="2971800" cy="1543050"/>
            </a:xfrm>
            <a:prstGeom prst="rect">
              <a:avLst/>
            </a:prstGeom>
            <a:ln w="28575">
              <a:noFill/>
            </a:ln>
          </p:spPr>
        </p:pic>
        <p:pic>
          <p:nvPicPr>
            <p:cNvPr id="19" name="Picture 18" descr="061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809999" y="3092669"/>
              <a:ext cx="1676399" cy="744920"/>
            </a:xfrm>
            <a:prstGeom prst="ellipse">
              <a:avLst/>
            </a:prstGeom>
            <a:ln w="28575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sp>
        <p:nvSpPr>
          <p:cNvPr id="24" name="Rectangle 23"/>
          <p:cNvSpPr/>
          <p:nvPr/>
        </p:nvSpPr>
        <p:spPr>
          <a:xfrm>
            <a:off x="6553200" y="457200"/>
            <a:ext cx="2133600" cy="3810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১০ মিনিট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" name="Picture 17" descr="0001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81778" y="1740293"/>
            <a:ext cx="1900022" cy="2298308"/>
          </a:xfrm>
          <a:prstGeom prst="rect">
            <a:avLst/>
          </a:prstGeom>
        </p:spPr>
      </p:pic>
      <p:pic>
        <p:nvPicPr>
          <p:cNvPr id="23" name="Picture 22" descr="images5.jpg"/>
          <p:cNvPicPr>
            <a:picLocks noChangeAspect="1"/>
          </p:cNvPicPr>
          <p:nvPr/>
        </p:nvPicPr>
        <p:blipFill>
          <a:blip r:embed="rId7"/>
          <a:srcRect l="32846" r="12914"/>
          <a:stretch>
            <a:fillRect/>
          </a:stretch>
        </p:blipFill>
        <p:spPr>
          <a:xfrm>
            <a:off x="2895600" y="1752600"/>
            <a:ext cx="1600200" cy="2209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41" grpId="0" animBg="1"/>
      <p:bldP spid="45" grpId="0" animBg="1"/>
      <p:bldP spid="17" grpId="0" animBg="1"/>
      <p:bldP spid="20" grpId="0" animBg="1"/>
      <p:bldP spid="22" grpId="0" animBg="1"/>
      <p:bldP spid="44" grpId="0" animBg="1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/>
        </p:nvSpPr>
        <p:spPr>
          <a:xfrm>
            <a:off x="1981200" y="609600"/>
            <a:ext cx="5181600" cy="457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ছকের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সঙ্গে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ফলাফল মিলিয়ে নাও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50" name="Table 49"/>
          <p:cNvGraphicFramePr>
            <a:graphicFrameLocks noGrp="1"/>
          </p:cNvGraphicFramePr>
          <p:nvPr/>
        </p:nvGraphicFramePr>
        <p:xfrm>
          <a:off x="838200" y="1676401"/>
          <a:ext cx="7543800" cy="4571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4463"/>
                <a:gridCol w="2979179"/>
                <a:gridCol w="3150158"/>
              </a:tblGrid>
              <a:tr h="607501">
                <a:tc>
                  <a:txBody>
                    <a:bodyPr/>
                    <a:lstStyle/>
                    <a:p>
                      <a:pPr algn="ctr"/>
                      <a:r>
                        <a:rPr lang="bn-BD" sz="2000" b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পরীক্ষা 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b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পর্যবেক্ষণ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b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সিদ্ধান্ত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36473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১।</a:t>
                      </a:r>
                      <a:endParaRPr lang="en-US" sz="24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bn-BD" sz="2000" b="1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l"/>
                      <a:endParaRPr lang="bn-BD" sz="2000" b="1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l"/>
                      <a:endParaRPr lang="en-US" sz="20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1256966"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২।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bn-BD" sz="20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l"/>
                      <a:endParaRPr lang="bn-BD" sz="20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l"/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342799"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বিক্রিয়া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/>
                      <a:endParaRPr lang="en-US" sz="20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0" name="Rectangle 39"/>
          <p:cNvSpPr/>
          <p:nvPr/>
        </p:nvSpPr>
        <p:spPr>
          <a:xfrm>
            <a:off x="2362200" y="2590800"/>
            <a:ext cx="2819400" cy="838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বিকার অনেক বেশি গরম  হচ্ছে।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286000" y="3886200"/>
            <a:ext cx="2971800" cy="9906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বিকারের মিশ্রণটি ফুটন্ত পানির মত টগবগ করছে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5334000" y="3048000"/>
            <a:ext cx="2971800" cy="1219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 বিক্রিয়ায় উৎপন্ন তাপে পানি ফুটতে থাকে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" name="Group 50"/>
          <p:cNvGrpSpPr/>
          <p:nvPr/>
        </p:nvGrpSpPr>
        <p:grpSpPr>
          <a:xfrm>
            <a:off x="2590800" y="5181600"/>
            <a:ext cx="5715000" cy="838200"/>
            <a:chOff x="2438400" y="4038600"/>
            <a:chExt cx="5410200" cy="648607"/>
          </a:xfrm>
        </p:grpSpPr>
        <p:sp>
          <p:nvSpPr>
            <p:cNvPr id="52" name="Rectangle 51"/>
            <p:cNvSpPr/>
            <p:nvPr/>
          </p:nvSpPr>
          <p:spPr>
            <a:xfrm>
              <a:off x="2438400" y="4038600"/>
              <a:ext cx="5410200" cy="64860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bn-BD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sz="24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CaO</a:t>
              </a:r>
              <a:r>
                <a:rPr lang="bn-BD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+</a:t>
              </a:r>
              <a:r>
                <a:rPr lang="bn-BD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H</a:t>
              </a:r>
              <a:r>
                <a:rPr lang="en-US" sz="2400" baseline="-160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O             </a:t>
              </a:r>
              <a:r>
                <a:rPr lang="bn-BD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Ca</a:t>
              </a:r>
              <a:r>
                <a:rPr lang="bn-BD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OH)</a:t>
              </a:r>
              <a:r>
                <a:rPr lang="en-US" sz="2400" baseline="-250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bn-BD" sz="2400" baseline="-250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   </a:t>
              </a:r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+   </a:t>
              </a:r>
              <a:r>
                <a:rPr lang="bn-BD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প্রচুর তাপ</a:t>
              </a:r>
              <a:endPara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bn-BD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bn-BD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চুন                 পানি               ক্যালসিয়াম হাইড্রোক্সাইড    </a:t>
              </a:r>
              <a:endPara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r>
                <a:rPr lang="en-US" sz="2400" baseline="-180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3" name="Straight Arrow Connector 52"/>
            <p:cNvCxnSpPr/>
            <p:nvPr/>
          </p:nvCxnSpPr>
          <p:spPr>
            <a:xfrm>
              <a:off x="4349496" y="4215493"/>
              <a:ext cx="685800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40" grpId="0"/>
      <p:bldP spid="41" grpId="0"/>
      <p:bldP spid="4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457200" y="457200"/>
            <a:ext cx="4724400" cy="3810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চুনের পানি(ক্ষারক) এর সাথে এসিডের বিক্রিয়া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57200" y="1143000"/>
            <a:ext cx="3657600" cy="3810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উপকরণ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57200" y="5105400"/>
            <a:ext cx="8229600" cy="1295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কর্মপদ্ধতিঃ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চুনের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ইহাতে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লাল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লিটমাস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কাগজ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দিয়ে পরীক্ষা কর। এবার ড্রপার দিয়ে আস্তে আস্তে পাতলা সালফিউরিক এসিড যোগ কর এবং ক্রমান্বয়ে লিটমাস কাগজ দিয়ে পরীক্ষা করে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পর্যবেক্ষণের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ফলাফল খাতায় লিখ।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04800" y="4343400"/>
            <a:ext cx="1752600" cy="4572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চুন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াপাথর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362200" y="4343400"/>
            <a:ext cx="1905000" cy="4572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পাতলা 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H</a:t>
            </a:r>
            <a:r>
              <a:rPr lang="en-US" sz="2000" baseline="-16000" dirty="0" smtClean="0">
                <a:solidFill>
                  <a:schemeClr val="tx1"/>
                </a:solidFill>
                <a:latin typeface="Times New Roman" pitchFamily="18" charset="0"/>
                <a:cs typeface="NikoshBAN" pitchFamily="2" charset="0"/>
              </a:rPr>
              <a:t>2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NikoshBAN" pitchFamily="2" charset="0"/>
              </a:rPr>
              <a:t>SO</a:t>
            </a:r>
            <a:r>
              <a:rPr lang="en-US" sz="2000" baseline="-16000" dirty="0" smtClean="0">
                <a:solidFill>
                  <a:schemeClr val="tx1"/>
                </a:solidFill>
                <a:latin typeface="Times New Roman" pitchFamily="18" charset="0"/>
                <a:cs typeface="NikoshBAN" pitchFamily="2" charset="0"/>
              </a:rPr>
              <a:t>4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934200" y="4343400"/>
            <a:ext cx="1676400" cy="4572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ড্রপার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9" name="Picture 38" descr="Droper_blu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4200" y="1905000"/>
            <a:ext cx="1752600" cy="22860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43" name="Picture 42" descr="1-Blue_and_red_litmus_paper.jpg"/>
          <p:cNvPicPr>
            <a:picLocks noChangeAspect="1"/>
          </p:cNvPicPr>
          <p:nvPr/>
        </p:nvPicPr>
        <p:blipFill>
          <a:blip r:embed="rId5"/>
          <a:srcRect l="11563" t="21250" r="52812" b="18750"/>
          <a:stretch>
            <a:fillRect/>
          </a:stretch>
        </p:blipFill>
        <p:spPr>
          <a:xfrm>
            <a:off x="4648200" y="1828800"/>
            <a:ext cx="1905000" cy="2362199"/>
          </a:xfrm>
          <a:prstGeom prst="rect">
            <a:avLst/>
          </a:prstGeom>
        </p:spPr>
      </p:pic>
      <p:sp>
        <p:nvSpPr>
          <p:cNvPr id="44" name="Rectangle 43"/>
          <p:cNvSpPr/>
          <p:nvPr/>
        </p:nvSpPr>
        <p:spPr>
          <a:xfrm>
            <a:off x="4724400" y="4343400"/>
            <a:ext cx="1752600" cy="4917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লাল লিটমাস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8" name="Group 3"/>
          <p:cNvGrpSpPr/>
          <p:nvPr/>
        </p:nvGrpSpPr>
        <p:grpSpPr>
          <a:xfrm>
            <a:off x="2362200" y="1828800"/>
            <a:ext cx="1905000" cy="2286000"/>
            <a:chOff x="3124200" y="3962401"/>
            <a:chExt cx="2286000" cy="1676400"/>
          </a:xfrm>
        </p:grpSpPr>
        <p:pic>
          <p:nvPicPr>
            <p:cNvPr id="50" name="Picture 49" descr="sulfuric_acid.jpg"/>
            <p:cNvPicPr>
              <a:picLocks noChangeAspect="1"/>
            </p:cNvPicPr>
            <p:nvPr/>
          </p:nvPicPr>
          <p:blipFill>
            <a:blip r:embed="rId6" cstate="print"/>
            <a:srcRect l="30337" r="27528"/>
            <a:stretch>
              <a:fillRect/>
            </a:stretch>
          </p:blipFill>
          <p:spPr>
            <a:xfrm>
              <a:off x="3124200" y="3962401"/>
              <a:ext cx="2286000" cy="1676400"/>
            </a:xfrm>
            <a:prstGeom prst="rect">
              <a:avLst/>
            </a:prstGeom>
          </p:spPr>
        </p:pic>
        <p:graphicFrame>
          <p:nvGraphicFramePr>
            <p:cNvPr id="51" name="Object 50"/>
            <p:cNvGraphicFramePr>
              <a:graphicFrameLocks noChangeAspect="1"/>
            </p:cNvGraphicFramePr>
            <p:nvPr/>
          </p:nvGraphicFramePr>
          <p:xfrm>
            <a:off x="3489960" y="4826001"/>
            <a:ext cx="1371600" cy="533400"/>
          </p:xfrm>
          <a:graphic>
            <a:graphicData uri="http://schemas.openxmlformats.org/presentationml/2006/ole">
              <p:oleObj spid="_x0000_s31762" name="Equation" r:id="rId7" imgW="381000" imgH="228600" progId="Equation.3">
                <p:embed/>
              </p:oleObj>
            </a:graphicData>
          </a:graphic>
        </p:graphicFrame>
      </p:grpSp>
      <p:grpSp>
        <p:nvGrpSpPr>
          <p:cNvPr id="23" name="Group 22"/>
          <p:cNvGrpSpPr/>
          <p:nvPr/>
        </p:nvGrpSpPr>
        <p:grpSpPr>
          <a:xfrm>
            <a:off x="228600" y="1828800"/>
            <a:ext cx="1905000" cy="2209800"/>
            <a:chOff x="3124200" y="2667000"/>
            <a:chExt cx="2971800" cy="1543050"/>
          </a:xfrm>
        </p:grpSpPr>
        <p:pic>
          <p:nvPicPr>
            <p:cNvPr id="21" name="Picture 20" descr="images45.jpg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124200" y="2667000"/>
              <a:ext cx="2971800" cy="1543050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pic>
          <p:nvPicPr>
            <p:cNvPr id="19" name="Picture 18" descr="061.jpg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809999" y="3092669"/>
              <a:ext cx="1676399" cy="744920"/>
            </a:xfrm>
            <a:prstGeom prst="ellipse">
              <a:avLst/>
            </a:prstGeom>
            <a:ln w="28575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sp>
        <p:nvSpPr>
          <p:cNvPr id="24" name="Rectangle 23"/>
          <p:cNvSpPr/>
          <p:nvPr/>
        </p:nvSpPr>
        <p:spPr>
          <a:xfrm>
            <a:off x="6553200" y="533400"/>
            <a:ext cx="2133600" cy="3810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১০ মিনিট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41" grpId="0" animBg="1"/>
      <p:bldP spid="45" grpId="0" animBg="1"/>
      <p:bldP spid="17" grpId="0" animBg="1"/>
      <p:bldP spid="20" grpId="0" animBg="1"/>
      <p:bldP spid="22" grpId="0" animBg="1"/>
      <p:bldP spid="44" grpId="0" animBg="1"/>
      <p:bldP spid="2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4819</TotalTime>
  <Words>467</Words>
  <Application>Microsoft Office PowerPoint</Application>
  <PresentationFormat>On-screen Show (4:3)</PresentationFormat>
  <Paragraphs>100</Paragraphs>
  <Slides>14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Office Theme</vt:lpstr>
      <vt:lpstr>Packager Shell Object</vt:lpstr>
      <vt:lpstr>Equation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Uthrail Madrasah</dc:creator>
  <cp:lastModifiedBy>i3</cp:lastModifiedBy>
  <cp:revision>603</cp:revision>
  <dcterms:created xsi:type="dcterms:W3CDTF">2006-08-16T00:00:00Z</dcterms:created>
  <dcterms:modified xsi:type="dcterms:W3CDTF">2020-03-14T04:58:25Z</dcterms:modified>
</cp:coreProperties>
</file>