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56" r:id="rId5"/>
    <p:sldId id="266" r:id="rId6"/>
    <p:sldId id="273" r:id="rId7"/>
    <p:sldId id="275" r:id="rId8"/>
    <p:sldId id="269" r:id="rId9"/>
    <p:sldId id="257" r:id="rId10"/>
    <p:sldId id="262" r:id="rId11"/>
    <p:sldId id="264" r:id="rId12"/>
    <p:sldId id="263" r:id="rId13"/>
    <p:sldId id="27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49" autoAdjust="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শিশুটি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মহিলাটি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dirty="0" smtClean="0"/>
              <a:t>? </a:t>
            </a:r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অত:পর</a:t>
            </a:r>
            <a:r>
              <a:rPr lang="en-US" dirty="0" smtClean="0"/>
              <a:t> </a:t>
            </a:r>
            <a:r>
              <a:rPr lang="en-US" dirty="0" err="1" smtClean="0"/>
              <a:t>মুক্তিযুদ্ধারা</a:t>
            </a:r>
            <a:r>
              <a:rPr lang="en-US" dirty="0" smtClean="0"/>
              <a:t> </a:t>
            </a:r>
            <a:r>
              <a:rPr lang="en-US" dirty="0" err="1" smtClean="0"/>
              <a:t>জাহাজে</a:t>
            </a:r>
            <a:r>
              <a:rPr lang="en-US" dirty="0" smtClean="0"/>
              <a:t> </a:t>
            </a:r>
            <a:r>
              <a:rPr lang="en-US" dirty="0" err="1" smtClean="0"/>
              <a:t>মাইন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ডুবিয়ে</a:t>
            </a:r>
            <a:r>
              <a:rPr lang="en-US" dirty="0" smtClean="0"/>
              <a:t> </a:t>
            </a:r>
            <a:r>
              <a:rPr lang="en-US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হেনেছিল</a:t>
            </a:r>
            <a:r>
              <a:rPr lang="en-US" baseline="0" dirty="0" smtClean="0"/>
              <a:t>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১৫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0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162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18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47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ছবিগুলোর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শুণতে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ব্রডকাস্ট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25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,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এড্রেস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ভার্চুয়াল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জগ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165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পজেটিভ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সাইটসমূহ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5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3672" y="76434"/>
            <a:ext cx="2027903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3104" y="4961836"/>
            <a:ext cx="2027903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450" y="4906062"/>
            <a:ext cx="2027903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7903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752600"/>
            <a:ext cx="5562600" cy="725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0"/>
                <a:gd name="adj2" fmla="val -803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5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স্বাগতম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flower-bloom-animated-gif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71800"/>
            <a:ext cx="7315200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41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একমুখী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বা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ব্রডকাস্ট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7191" y="1420218"/>
            <a:ext cx="3766209" cy="2627921"/>
            <a:chOff x="577191" y="1420218"/>
            <a:chExt cx="3766209" cy="2627921"/>
          </a:xfrm>
        </p:grpSpPr>
        <p:sp>
          <p:nvSpPr>
            <p:cNvPr id="3" name="TextBox 2"/>
            <p:cNvSpPr txBox="1"/>
            <p:nvPr/>
          </p:nvSpPr>
          <p:spPr>
            <a:xfrm>
              <a:off x="1844581" y="3586474"/>
              <a:ext cx="1736819" cy="4616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রেডিও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শুনা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6" name="Picture 2" descr="http://www.radiomahananda.fm/wp-content/uploads/2014/01/IMG_236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91" y="1420218"/>
              <a:ext cx="3766209" cy="21662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62048" y="1438361"/>
            <a:ext cx="3743751" cy="2609779"/>
            <a:chOff x="4562048" y="1438361"/>
            <a:chExt cx="3743751" cy="2609779"/>
          </a:xfrm>
        </p:grpSpPr>
        <p:sp>
          <p:nvSpPr>
            <p:cNvPr id="9" name="TextBox 8"/>
            <p:cNvSpPr txBox="1"/>
            <p:nvPr/>
          </p:nvSpPr>
          <p:spPr>
            <a:xfrm>
              <a:off x="5791200" y="3586475"/>
              <a:ext cx="2362200" cy="4616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/>
                  <a:cs typeface="Nikosh" pitchFamily="2" charset="0"/>
                </a:rPr>
                <a:t>টেলিভিশন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দেখা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48" y="1438361"/>
              <a:ext cx="3743751" cy="214811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816155" y="4056772"/>
            <a:ext cx="3619500" cy="2811278"/>
            <a:chOff x="2816155" y="4056772"/>
            <a:chExt cx="3619500" cy="2811278"/>
          </a:xfrm>
        </p:grpSpPr>
        <p:sp>
          <p:nvSpPr>
            <p:cNvPr id="10" name="TextBox 9"/>
            <p:cNvSpPr txBox="1"/>
            <p:nvPr/>
          </p:nvSpPr>
          <p:spPr>
            <a:xfrm>
              <a:off x="3925495" y="6406385"/>
              <a:ext cx="2018105" cy="4616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পত্রিকা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পড়া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8" name="Picture 4" descr="https://thesiescomsblog.files.wordpress.com/2012/08/man-reading-newspaper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55" y="4056772"/>
              <a:ext cx="3619500" cy="24193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737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82000" cy="29718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NikoshBAN"/>
                <a:cs typeface="Nikosh" pitchFamily="2" charset="0"/>
              </a:rPr>
              <a:t>তোমার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বিদ্যালয়ের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বার্ষিক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ক্রীড়া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প্রতিযোগিতার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সংবাদ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প্রচারে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bn-IN" b="1" dirty="0" smtClean="0">
                <a:latin typeface="NikoshBAN"/>
                <a:cs typeface="Nikosh" pitchFamily="2" charset="0"/>
              </a:rPr>
              <a:t>একমুখী যোগাযোগের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কোন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কোন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মধ্যমসমূহ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ব্যবহার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করতে</a:t>
            </a:r>
            <a:r>
              <a:rPr lang="en-US" b="1" dirty="0" smtClean="0">
                <a:latin typeface="NikoshBAN"/>
                <a:cs typeface="Nikosh" pitchFamily="2" charset="0"/>
              </a:rPr>
              <a:t> </a:t>
            </a:r>
            <a:r>
              <a:rPr lang="en-US" b="1" dirty="0" err="1" smtClean="0">
                <a:latin typeface="NikoshBAN"/>
                <a:cs typeface="Nikosh" pitchFamily="2" charset="0"/>
              </a:rPr>
              <a:t>পার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b="1" dirty="0" smtClean="0">
                <a:latin typeface="NikoshBAN"/>
              </a:rPr>
              <a:t>                            </a:t>
            </a:r>
            <a:r>
              <a:rPr lang="en-US" b="1" dirty="0" err="1" smtClean="0">
                <a:latin typeface="NikoshBAN"/>
              </a:rPr>
              <a:t>দল</a:t>
            </a:r>
            <a:r>
              <a:rPr lang="en-US" b="1" dirty="0" smtClean="0">
                <a:latin typeface="NikoshBAN"/>
              </a:rPr>
              <a:t>-খ</a:t>
            </a:r>
          </a:p>
          <a:p>
            <a:endParaRPr lang="en-US" b="1" dirty="0" smtClean="0">
              <a:latin typeface="NikoshBAN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দলগত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/>
              <a:cs typeface="Nikosh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1" dirty="0" err="1" smtClean="0">
                <a:latin typeface="NikoshBAN"/>
                <a:cs typeface="Nikosh" pitchFamily="2" charset="0"/>
              </a:rPr>
              <a:t>দল</a:t>
            </a:r>
            <a:r>
              <a:rPr lang="en-US" sz="2400" b="1" dirty="0" smtClean="0">
                <a:latin typeface="NikoshBAN"/>
                <a:cs typeface="Nikosh" pitchFamily="2" charset="0"/>
              </a:rPr>
              <a:t>-ক</a:t>
            </a:r>
            <a:endParaRPr lang="bn-BD" sz="2400" b="1" dirty="0">
              <a:latin typeface="NikoshBAN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5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যোগাযোগ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6283" y="1300176"/>
            <a:ext cx="5628513" cy="4624024"/>
            <a:chOff x="3186283" y="1300176"/>
            <a:chExt cx="5628513" cy="46240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83" y="1300176"/>
              <a:ext cx="5628513" cy="403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2682" y="5339425"/>
              <a:ext cx="2249717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/>
                  <a:cs typeface="Nikosh" pitchFamily="2" charset="0"/>
                </a:rPr>
                <a:t>ই-</a:t>
              </a:r>
              <a:r>
                <a:rPr lang="en-US" sz="3200" dirty="0" err="1" smtClean="0">
                  <a:latin typeface="NikoshBAN"/>
                  <a:cs typeface="Nikosh" pitchFamily="2" charset="0"/>
                </a:rPr>
                <a:t>মেইল</a:t>
              </a:r>
              <a:endParaRPr lang="en-US" sz="3200" dirty="0">
                <a:latin typeface="NikoshBAN"/>
                <a:cs typeface="Nikosh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6767" y="1267519"/>
            <a:ext cx="3784233" cy="4652732"/>
            <a:chOff x="406767" y="1267519"/>
            <a:chExt cx="3784233" cy="4652732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5335476"/>
              <a:ext cx="3124200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/>
                  <a:cs typeface="Nikosh" pitchFamily="2" charset="0"/>
                </a:rPr>
                <a:t>মোবাইল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ফোন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s3.amazonaws.com/somewherein/assets/images/thumbs/Azadbd_1338278997_2-2012-05-16-06-18-48-4fb346c81d3f0-nokia-11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138" r="9327" b="5396"/>
            <a:stretch/>
          </p:blipFill>
          <p:spPr bwMode="auto">
            <a:xfrm>
              <a:off x="406767" y="1267519"/>
              <a:ext cx="2510971" cy="20995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techtunes.com.bd/tDrive/tuner/md.habib-bhuiyan/298022/samsungiii650_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01" t="3581" r="5859" b="12832"/>
            <a:stretch/>
          </p:blipFill>
          <p:spPr bwMode="auto">
            <a:xfrm>
              <a:off x="406767" y="3367094"/>
              <a:ext cx="2510971" cy="19345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একইসাথে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একমূখী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ও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যোগাযোগ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1676400"/>
            <a:ext cx="8077200" cy="4376152"/>
            <a:chOff x="457200" y="1636435"/>
            <a:chExt cx="8077200" cy="4376152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636435"/>
              <a:ext cx="7467601" cy="4376152"/>
              <a:chOff x="457200" y="1636435"/>
              <a:chExt cx="7467601" cy="437615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636435"/>
                <a:ext cx="4114800" cy="3809318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209801" y="5489367"/>
                <a:ext cx="5715000" cy="52322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Nikosh" pitchFamily="2" charset="0"/>
                    <a:cs typeface="Nikosh" pitchFamily="2" charset="0"/>
                  </a:rPr>
                  <a:t>সামাজিক</a:t>
                </a:r>
                <a:r>
                  <a:rPr lang="en-US" sz="2800" b="1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b="1" dirty="0" err="1" smtClean="0">
                    <a:latin typeface="Nikosh" pitchFamily="2" charset="0"/>
                    <a:cs typeface="Nikosh" pitchFamily="2" charset="0"/>
                  </a:rPr>
                  <a:t>যোগাযোগ</a:t>
                </a:r>
                <a:r>
                  <a:rPr lang="en-US" sz="2800" b="1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b="1" dirty="0" err="1" smtClean="0">
                    <a:latin typeface="Nikosh" pitchFamily="2" charset="0"/>
                    <a:cs typeface="Nikosh" pitchFamily="2" charset="0"/>
                  </a:rPr>
                  <a:t>নেটওয়ার্ক</a:t>
                </a:r>
                <a:endParaRPr lang="en-US" sz="2800" b="1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357" r="2381" b="6250"/>
            <a:stretch/>
          </p:blipFill>
          <p:spPr bwMode="auto">
            <a:xfrm>
              <a:off x="4796971" y="1661835"/>
              <a:ext cx="3737429" cy="378391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5245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781800" cy="3505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করার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পদ্ধতি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কয়টি</a:t>
            </a:r>
            <a:r>
              <a:rPr lang="en-US" dirty="0" smtClean="0">
                <a:latin typeface="NikoshBAN"/>
                <a:cs typeface="Nikosh" pitchFamily="2" charset="0"/>
              </a:rPr>
              <a:t>?</a:t>
            </a:r>
          </a:p>
          <a:p>
            <a:pPr algn="just"/>
            <a:r>
              <a:rPr lang="en-US" dirty="0" err="1" smtClean="0">
                <a:latin typeface="NikoshBAN"/>
                <a:cs typeface="Nikosh" pitchFamily="2" charset="0"/>
              </a:rPr>
              <a:t>তুমি</a:t>
            </a:r>
            <a:r>
              <a:rPr lang="bn-IN" dirty="0" smtClean="0">
                <a:latin typeface="NikoshBAN"/>
                <a:cs typeface="Nikosh" pitchFamily="2" charset="0"/>
              </a:rPr>
              <a:t> ক</a:t>
            </a:r>
            <a:r>
              <a:rPr lang="en-US" dirty="0" smtClean="0">
                <a:latin typeface="NikoshBAN"/>
                <a:cs typeface="Nikosh" pitchFamily="2" charset="0"/>
              </a:rPr>
              <a:t>ী</a:t>
            </a:r>
            <a:r>
              <a:rPr lang="bn-IN" dirty="0" smtClean="0">
                <a:latin typeface="NikoshBAN"/>
                <a:cs typeface="Nikosh" pitchFamily="2" charset="0"/>
              </a:rPr>
              <a:t> ক</a:t>
            </a:r>
            <a:r>
              <a:rPr lang="en-US" dirty="0" smtClean="0">
                <a:latin typeface="NikoshBAN"/>
                <a:cs typeface="Nikosh" pitchFamily="2" charset="0"/>
              </a:rPr>
              <a:t>ী </a:t>
            </a:r>
            <a:r>
              <a:rPr lang="en-US" dirty="0" err="1" smtClean="0">
                <a:latin typeface="NikoshBAN"/>
                <a:cs typeface="Nikosh" pitchFamily="2" charset="0"/>
              </a:rPr>
              <a:t>উপায়ে</a:t>
            </a:r>
            <a:r>
              <a:rPr lang="bn-IN" dirty="0" smtClean="0">
                <a:latin typeface="NikoshBAN"/>
                <a:cs typeface="Nikosh" pitchFamily="2" charset="0"/>
              </a:rPr>
              <a:t> </a:t>
            </a:r>
            <a:r>
              <a:rPr lang="bn-IN" dirty="0">
                <a:latin typeface="NikoshBAN"/>
                <a:cs typeface="Nikosh" pitchFamily="2" charset="0"/>
              </a:rPr>
              <a:t>দ্বিমুখী যোগাযোগ করে থাক? </a:t>
            </a:r>
            <a:r>
              <a:rPr lang="bn-IN" dirty="0" smtClean="0">
                <a:latin typeface="NikoshBAN"/>
                <a:cs typeface="Nikosh" pitchFamily="2" charset="0"/>
              </a:rPr>
              <a:t> </a:t>
            </a:r>
            <a:endParaRPr lang="en-US" dirty="0">
              <a:latin typeface="NikoshBAN"/>
              <a:cs typeface="Nikosh" pitchFamily="2" charset="0"/>
            </a:endParaRPr>
          </a:p>
          <a:p>
            <a:pPr algn="just"/>
            <a:r>
              <a:rPr lang="en-US" dirty="0" err="1" smtClean="0">
                <a:latin typeface="NikoshBAN"/>
              </a:rPr>
              <a:t>একমুখী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যোগাযোগ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বলতে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বুঝ</a:t>
            </a:r>
            <a:r>
              <a:rPr lang="en-US" dirty="0" smtClean="0">
                <a:latin typeface="NikoshBAN"/>
              </a:rPr>
              <a:t> ?</a:t>
            </a:r>
          </a:p>
          <a:p>
            <a:pPr algn="just"/>
            <a:r>
              <a:rPr lang="en-US" dirty="0" err="1" smtClean="0">
                <a:latin typeface="NikoshBAN"/>
              </a:rPr>
              <a:t>একমুখী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যোগাযোগের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দুইটি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উদাহারণ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দাও</a:t>
            </a:r>
            <a:r>
              <a:rPr lang="en-US" dirty="0" smtClean="0">
                <a:latin typeface="NikoshBAN"/>
              </a:rPr>
              <a:t> ।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229600" cy="1905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bn-IN" b="1" dirty="0">
                <a:latin typeface="NikoshBAN"/>
                <a:cs typeface="Nikosh" pitchFamily="2" charset="0"/>
              </a:rPr>
              <a:t>তোমার </a:t>
            </a:r>
            <a:r>
              <a:rPr lang="en-US" b="1" dirty="0" err="1" smtClean="0">
                <a:latin typeface="NikoshBAN"/>
                <a:cs typeface="Nikosh" pitchFamily="2" charset="0"/>
              </a:rPr>
              <a:t>পরিবারের</a:t>
            </a:r>
            <a:r>
              <a:rPr lang="bn-IN" b="1" dirty="0" smtClean="0">
                <a:latin typeface="NikoshBAN"/>
                <a:cs typeface="Nikosh" pitchFamily="2" charset="0"/>
              </a:rPr>
              <a:t> </a:t>
            </a:r>
            <a:r>
              <a:rPr lang="bn-IN" b="1" dirty="0">
                <a:latin typeface="NikoshBAN"/>
                <a:cs typeface="Nikosh" pitchFamily="2" charset="0"/>
              </a:rPr>
              <a:t>সদস্যরা যোগাযোগের জন্য </a:t>
            </a:r>
            <a:r>
              <a:rPr lang="bn-IN" b="1" dirty="0" smtClean="0">
                <a:latin typeface="NikoshBAN"/>
                <a:cs typeface="Nikosh" pitchFamily="2" charset="0"/>
              </a:rPr>
              <a:t>ক</a:t>
            </a:r>
            <a:r>
              <a:rPr lang="en-US" b="1" dirty="0" smtClean="0">
                <a:latin typeface="NikoshBAN"/>
                <a:cs typeface="Nikosh" pitchFamily="2" charset="0"/>
              </a:rPr>
              <a:t>ী </a:t>
            </a:r>
            <a:r>
              <a:rPr lang="bn-IN" b="1" dirty="0" smtClean="0">
                <a:latin typeface="NikoshBAN"/>
                <a:cs typeface="Nikosh" pitchFamily="2" charset="0"/>
              </a:rPr>
              <a:t>ক</a:t>
            </a:r>
            <a:r>
              <a:rPr lang="en-US" b="1" dirty="0" smtClean="0">
                <a:latin typeface="NikoshBAN"/>
                <a:cs typeface="Nikosh" pitchFamily="2" charset="0"/>
              </a:rPr>
              <a:t>ী</a:t>
            </a:r>
            <a:r>
              <a:rPr lang="bn-IN" b="1" dirty="0" smtClean="0">
                <a:latin typeface="NikoshBAN"/>
                <a:cs typeface="Nikosh" pitchFamily="2" charset="0"/>
              </a:rPr>
              <a:t> </a:t>
            </a:r>
            <a:r>
              <a:rPr lang="bn-IN" b="1" dirty="0">
                <a:latin typeface="NikoshBAN"/>
                <a:cs typeface="Nikosh" pitchFamily="2" charset="0"/>
              </a:rPr>
              <a:t>আইসিটি ব্যবহার করে? </a:t>
            </a:r>
            <a:r>
              <a:rPr lang="bn-IN" b="1" dirty="0" smtClean="0">
                <a:latin typeface="NikoshBAN"/>
                <a:cs typeface="Nikosh" pitchFamily="2" charset="0"/>
              </a:rPr>
              <a:t>ক</a:t>
            </a:r>
            <a:r>
              <a:rPr lang="en-US" b="1" dirty="0" smtClean="0">
                <a:latin typeface="NikoshBAN"/>
                <a:cs typeface="Nikosh" pitchFamily="2" charset="0"/>
              </a:rPr>
              <a:t>ী</a:t>
            </a:r>
            <a:r>
              <a:rPr lang="bn-IN" b="1" dirty="0" smtClean="0">
                <a:latin typeface="NikoshBAN"/>
                <a:cs typeface="Nikosh" pitchFamily="2" charset="0"/>
              </a:rPr>
              <a:t>ভাবে </a:t>
            </a:r>
            <a:r>
              <a:rPr lang="bn-IN" b="1" dirty="0">
                <a:latin typeface="NikoshBAN"/>
                <a:cs typeface="Nikosh" pitchFamily="2" charset="0"/>
              </a:rPr>
              <a:t>করে? এরমধ্যে কোনগুলো একমুখী এবং কোনগুলো দ্বিমুখী যোগাযোগ? </a:t>
            </a:r>
            <a:endParaRPr lang="en-US" b="1" dirty="0">
              <a:latin typeface="NikoshBAN"/>
              <a:cs typeface="Nikosh" pitchFamily="2" charset="0"/>
            </a:endParaRPr>
          </a:p>
        </p:txBody>
      </p:sp>
      <p:pic>
        <p:nvPicPr>
          <p:cNvPr id="2050" name="Picture 2" descr="http://www.comminit.com/ict-4-development/files/imagecache/rotator_980x400/2009-08-03__bu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844653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03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066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/>
              <a:cs typeface="Nikosh" pitchFamily="2" charset="0"/>
            </a:endParaRPr>
          </a:p>
        </p:txBody>
      </p:sp>
      <p:pic>
        <p:nvPicPr>
          <p:cNvPr id="5" name="Picture 4" descr="FG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0"/>
            <a:ext cx="3886200" cy="419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4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8035" y="533400"/>
            <a:ext cx="4343400" cy="5774866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BAN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BAN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BAN"/>
                  <a:cs typeface="Nikosh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67200"/>
            <a:ext cx="1625061" cy="1828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BAN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BAN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BAN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BAN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BAN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accent2"/>
              </a:solidFill>
              <a:latin typeface="NikoshBAN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BAN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BAN"/>
                <a:cs typeface="Nikosh" pitchFamily="2" charset="0"/>
              </a:rPr>
              <a:t>: </a:t>
            </a:r>
            <a:r>
              <a:rPr lang="en-US" sz="2400" dirty="0">
                <a:solidFill>
                  <a:schemeClr val="accent2"/>
                </a:solidFill>
                <a:latin typeface="NikoshBAN"/>
                <a:cs typeface="Nikosh" pitchFamily="2" charset="0"/>
              </a:rPr>
              <a:t>৩</a:t>
            </a:r>
            <a:endParaRPr lang="bn-BD" sz="2400" kern="1200" dirty="0">
              <a:solidFill>
                <a:schemeClr val="accent2"/>
              </a:solidFill>
              <a:latin typeface="NikoshBAN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2782668"/>
            <a:ext cx="3124200" cy="17235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err="1" smtClean="0">
                <a:latin typeface="NikoshBAN"/>
              </a:rPr>
              <a:t>নামঃনাদিরা</a:t>
            </a:r>
            <a:endParaRPr lang="en-US" sz="3200" b="1" dirty="0" smtClean="0">
              <a:latin typeface="NikoshBAN"/>
            </a:endParaRPr>
          </a:p>
          <a:p>
            <a:pPr>
              <a:buNone/>
            </a:pPr>
            <a:r>
              <a:rPr lang="en-US" b="1" dirty="0" err="1" smtClean="0">
                <a:latin typeface="NikoshBAN"/>
              </a:rPr>
              <a:t>সহকারী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শিক্ষক</a:t>
            </a:r>
            <a:r>
              <a:rPr lang="en-US" b="1" dirty="0" smtClean="0">
                <a:latin typeface="NikoshBAN"/>
              </a:rPr>
              <a:t> (</a:t>
            </a:r>
            <a:r>
              <a:rPr lang="en-US" b="1" dirty="0" err="1" smtClean="0">
                <a:latin typeface="NikoshBAN"/>
              </a:rPr>
              <a:t>আইসিটি</a:t>
            </a:r>
            <a:r>
              <a:rPr lang="en-US" b="1" dirty="0" smtClean="0">
                <a:latin typeface="NikoshBAN"/>
              </a:rPr>
              <a:t>)</a:t>
            </a:r>
          </a:p>
          <a:p>
            <a:pPr>
              <a:buNone/>
            </a:pPr>
            <a:r>
              <a:rPr lang="en-US" b="1" dirty="0" err="1" smtClean="0">
                <a:latin typeface="NikoshBAN"/>
              </a:rPr>
              <a:t>ধুরাইল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জাফরুল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উলুম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আলিম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মাদ্রাসা</a:t>
            </a:r>
            <a:endParaRPr lang="en-US" b="1" dirty="0" smtClean="0">
              <a:latin typeface="NikoshBAN"/>
            </a:endParaRPr>
          </a:p>
          <a:p>
            <a:pPr algn="ctr"/>
            <a:endParaRPr lang="en-US" sz="20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620000" cy="1028701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ছবি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দেখি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…</a:t>
            </a:r>
          </a:p>
        </p:txBody>
      </p:sp>
      <p:pic>
        <p:nvPicPr>
          <p:cNvPr id="1069" name="Picture 45" descr="http://i.ytimg.com/vi/oGE5EfjHDCk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8712"/>
            <a:ext cx="4267200" cy="3675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http://www.aljazeera.com/mritems/Images/2013/3/20/201332075719135580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58711"/>
            <a:ext cx="3505200" cy="3675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3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609600"/>
          </a:xfr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1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আজকের</a:t>
            </a:r>
            <a:r>
              <a:rPr lang="en-US" sz="3200" b="1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আলোচ্য</a:t>
            </a:r>
            <a:r>
              <a:rPr lang="en-US" sz="3200" b="1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137160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66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/>
                <a:ea typeface="+mj-ea"/>
                <a:cs typeface="Nikosh" pitchFamily="2" charset="0"/>
              </a:rPr>
              <a:t>যোগাযোগ</a:t>
            </a:r>
            <a:endParaRPr lang="en-US" sz="66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/>
              <a:ea typeface="+mj-ea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96029"/>
            <a:ext cx="5029200" cy="2959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848600" cy="3429000"/>
          </a:xfrm>
        </p:spPr>
        <p:txBody>
          <a:bodyPr>
            <a:noAutofit/>
          </a:bodyPr>
          <a:lstStyle/>
          <a:p>
            <a:pPr lvl="0"/>
            <a:r>
              <a:rPr lang="bn-IN" sz="2400" b="1" dirty="0">
                <a:latin typeface="NikoshBAN"/>
                <a:cs typeface="Nikosh" pitchFamily="2" charset="0"/>
              </a:rPr>
              <a:t>যোগাযোগের মাধ্যম হিসেবে আইসিটি</a:t>
            </a:r>
            <a:r>
              <a:rPr lang="en-US" sz="2400" b="1" dirty="0">
                <a:latin typeface="NikoshBAN"/>
                <a:cs typeface="Nikosh" pitchFamily="2" charset="0"/>
              </a:rPr>
              <a:t>-</a:t>
            </a:r>
            <a:r>
              <a:rPr lang="bn-IN" sz="2400" b="1" dirty="0">
                <a:latin typeface="NikoshBAN"/>
                <a:cs typeface="Nikosh" pitchFamily="2" charset="0"/>
              </a:rPr>
              <a:t>র ভূমিকা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ব্যাখ্যা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করতে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bn-IN" sz="2400" b="1" dirty="0" smtClean="0">
                <a:latin typeface="NikoshBAN"/>
                <a:cs typeface="Nikosh" pitchFamily="2" charset="0"/>
              </a:rPr>
              <a:t>পারবে</a:t>
            </a:r>
            <a:r>
              <a:rPr lang="en-US" sz="2400" b="1" dirty="0" smtClean="0">
                <a:latin typeface="NikoshBAN"/>
                <a:cs typeface="Nikosh" pitchFamily="2" charset="0"/>
              </a:rPr>
              <a:t> । </a:t>
            </a:r>
          </a:p>
          <a:p>
            <a:pPr lvl="0"/>
            <a:r>
              <a:rPr lang="bn-IN" sz="2400" b="1" dirty="0" smtClean="0">
                <a:latin typeface="NikoshBAN"/>
                <a:cs typeface="Nikosh" pitchFamily="2" charset="0"/>
              </a:rPr>
              <a:t>একমুখী </a:t>
            </a:r>
            <a:r>
              <a:rPr lang="bn-IN" sz="2400" b="1" dirty="0">
                <a:latin typeface="NikoshBAN"/>
                <a:cs typeface="Nikosh" pitchFamily="2" charset="0"/>
              </a:rPr>
              <a:t>যোগাযোগ বা ব্রডকাস্ট পদ্ধতি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উদাহরণসহ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ব্যাখ্যা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করতে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bn-IN" sz="2400" b="1" dirty="0" smtClean="0">
                <a:latin typeface="NikoshBAN"/>
                <a:cs typeface="Nikosh" pitchFamily="2" charset="0"/>
              </a:rPr>
              <a:t>পারবে</a:t>
            </a:r>
            <a:r>
              <a:rPr lang="en-US" sz="2400" b="1" dirty="0" smtClean="0">
                <a:latin typeface="NikoshBAN"/>
                <a:cs typeface="Nikosh" pitchFamily="2" charset="0"/>
              </a:rPr>
              <a:t> ।</a:t>
            </a:r>
            <a:endParaRPr lang="en-US" sz="2400" b="1" dirty="0">
              <a:latin typeface="NikoshBAN"/>
              <a:cs typeface="Nikosh" pitchFamily="2" charset="0"/>
            </a:endParaRPr>
          </a:p>
          <a:p>
            <a:pPr lvl="0"/>
            <a:r>
              <a:rPr lang="bn-IN" sz="2400" b="1" dirty="0" smtClean="0">
                <a:latin typeface="NikoshBAN"/>
                <a:cs typeface="Nikosh" pitchFamily="2" charset="0"/>
              </a:rPr>
              <a:t>দ্বিমুখী </a:t>
            </a:r>
            <a:r>
              <a:rPr lang="bn-IN" sz="2400" b="1" dirty="0">
                <a:latin typeface="NikoshBAN"/>
                <a:cs typeface="Nikosh" pitchFamily="2" charset="0"/>
              </a:rPr>
              <a:t>যোগাযোগ পদ্ধতি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উদাহরণসহ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বর্ণনা</a:t>
            </a:r>
            <a:r>
              <a:rPr lang="bn-IN" sz="2400" b="1" dirty="0" smtClean="0">
                <a:latin typeface="NikoshBAN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করতে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bn-IN" sz="2400" b="1" dirty="0" smtClean="0">
                <a:latin typeface="NikoshBAN"/>
                <a:cs typeface="Nikosh" pitchFamily="2" charset="0"/>
              </a:rPr>
              <a:t>পারবে</a:t>
            </a:r>
            <a:r>
              <a:rPr lang="en-US" sz="2400" b="1" dirty="0" smtClean="0">
                <a:latin typeface="NikoshBAN"/>
                <a:cs typeface="Nikosh" pitchFamily="2" charset="0"/>
              </a:rPr>
              <a:t> ।</a:t>
            </a:r>
            <a:endParaRPr lang="en-US" sz="2400" b="1" dirty="0">
              <a:latin typeface="NikoshBAN"/>
              <a:cs typeface="Nikosh" pitchFamily="2" charset="0"/>
            </a:endParaRPr>
          </a:p>
          <a:p>
            <a:pPr lvl="0">
              <a:buNone/>
            </a:pPr>
            <a:endParaRPr lang="en-US" sz="2400" b="1" dirty="0">
              <a:latin typeface="NikoshBAN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/>
                <a:cs typeface="Nikosh" pitchFamily="2" charset="0"/>
              </a:rPr>
              <a:t>এই</a:t>
            </a: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/>
                <a:cs typeface="Nikosh" pitchFamily="2" charset="0"/>
              </a:rPr>
              <a:t>পাঠ</a:t>
            </a: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/>
                <a:cs typeface="Nikosh" pitchFamily="2" charset="0"/>
              </a:rPr>
              <a:t>শেষে</a:t>
            </a: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/>
                <a:cs typeface="Nikosh" pitchFamily="2" charset="0"/>
              </a:rPr>
              <a:t>শিক্ষার্থীরা</a:t>
            </a: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latin typeface="NikoshBAN"/>
                <a:cs typeface="Nikosh" pitchFamily="2" charset="0"/>
              </a:rPr>
              <a:t>বাংলাদেশের মুক্তিযুদ্ধে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bn-IN" dirty="0" smtClean="0">
                <a:latin typeface="NikoshBAN"/>
                <a:cs typeface="Nikosh" pitchFamily="2" charset="0"/>
              </a:rPr>
              <a:t>আইসিটি</a:t>
            </a:r>
            <a:r>
              <a:rPr lang="en-US" dirty="0">
                <a:latin typeface="NikoshBAN"/>
                <a:cs typeface="Nikosh" pitchFamily="2" charset="0"/>
              </a:rPr>
              <a:t>-</a:t>
            </a:r>
            <a:r>
              <a:rPr lang="bn-IN" dirty="0">
                <a:latin typeface="NikoshBAN"/>
                <a:cs typeface="Nikosh" pitchFamily="2" charset="0"/>
              </a:rPr>
              <a:t>র ভূমিকা </a:t>
            </a:r>
            <a:endParaRPr lang="en-US" dirty="0"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381000" y="1905000"/>
            <a:ext cx="2905993" cy="3429000"/>
          </a:xfrm>
        </p:spPr>
      </p:pic>
      <p:sp>
        <p:nvSpPr>
          <p:cNvPr id="5" name="TextBox 4"/>
          <p:cNvSpPr txBox="1"/>
          <p:nvPr/>
        </p:nvSpPr>
        <p:spPr>
          <a:xfrm>
            <a:off x="3268519" y="3048000"/>
            <a:ext cx="3550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  <a:cs typeface="Nikosh" pitchFamily="2" charset="0"/>
              </a:rPr>
              <a:t>১৯৭১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সালের</a:t>
            </a:r>
            <a:r>
              <a:rPr lang="en-US" sz="2400" b="1" dirty="0" smtClean="0">
                <a:latin typeface="NikoshBAN"/>
                <a:cs typeface="Nikosh" pitchFamily="2" charset="0"/>
              </a:rPr>
              <a:t> ১৩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আগস্ট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পঙ্কজ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মল্লিক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শুনেছিলেন</a:t>
            </a:r>
            <a:r>
              <a:rPr lang="en-US" sz="2400" b="1" dirty="0" smtClean="0">
                <a:latin typeface="NikoshBAN"/>
                <a:cs typeface="Nikosh" pitchFamily="2" charset="0"/>
              </a:rPr>
              <a:t>,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আঘাত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হানার</a:t>
            </a:r>
            <a:r>
              <a:rPr lang="en-US" sz="2400" b="1" dirty="0" smtClean="0">
                <a:latin typeface="NikoshBAN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BAN"/>
                <a:cs typeface="Nikosh" pitchFamily="2" charset="0"/>
              </a:rPr>
              <a:t>সংকেত</a:t>
            </a:r>
            <a:endParaRPr lang="en-US" sz="2400" b="1" dirty="0">
              <a:latin typeface="NikoshBAN"/>
              <a:cs typeface="Nikosh" pitchFamily="2" charset="0"/>
            </a:endParaRPr>
          </a:p>
        </p:txBody>
      </p:sp>
      <p:pic>
        <p:nvPicPr>
          <p:cNvPr id="6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36" y="2588296"/>
            <a:ext cx="2107575" cy="2420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2937" y="5867400"/>
            <a:ext cx="6792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/>
                <a:cs typeface="Nikosh" pitchFamily="2" charset="0"/>
              </a:rPr>
              <a:t>“</a:t>
            </a:r>
            <a:r>
              <a:rPr lang="en-US" sz="2800" b="1" dirty="0" err="1" smtClean="0">
                <a:latin typeface="NikoshBAN"/>
                <a:cs typeface="Nikosh" pitchFamily="2" charset="0"/>
              </a:rPr>
              <a:t>আমি</a:t>
            </a:r>
            <a:r>
              <a:rPr lang="en-US" sz="2800" b="1" dirty="0" smtClean="0">
                <a:latin typeface="NikoshBAN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BAN"/>
                <a:cs typeface="Nikosh" pitchFamily="2" charset="0"/>
              </a:rPr>
              <a:t>তোমায়</a:t>
            </a:r>
            <a:r>
              <a:rPr lang="en-US" sz="2800" b="1" dirty="0" smtClean="0">
                <a:latin typeface="NikoshBAN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BAN"/>
                <a:cs typeface="Nikosh" pitchFamily="2" charset="0"/>
              </a:rPr>
              <a:t>যতো</a:t>
            </a:r>
            <a:r>
              <a:rPr lang="en-US" sz="2800" b="1" dirty="0" smtClean="0">
                <a:latin typeface="NikoshBAN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BAN"/>
                <a:cs typeface="Nikosh" pitchFamily="2" charset="0"/>
              </a:rPr>
              <a:t>শুনিয়েছিলাম</a:t>
            </a:r>
            <a:r>
              <a:rPr lang="en-US" sz="2800" b="1" dirty="0" smtClean="0">
                <a:latin typeface="NikoshBAN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BAN"/>
                <a:cs typeface="Nikosh" pitchFamily="2" charset="0"/>
              </a:rPr>
              <a:t>গান</a:t>
            </a:r>
            <a:r>
              <a:rPr lang="en-US" sz="2800" b="1" dirty="0" smtClean="0">
                <a:latin typeface="NikoshBAN"/>
                <a:cs typeface="Nikosh" pitchFamily="2" charset="0"/>
              </a:rPr>
              <a:t>”</a:t>
            </a:r>
            <a:endParaRPr lang="en-US" sz="2800" b="1" dirty="0">
              <a:latin typeface="NikoshBAN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5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4495800"/>
            <a:ext cx="7764379" cy="1752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err="1" smtClean="0">
                <a:latin typeface="NikoshBAN"/>
                <a:cs typeface="Nikosh" pitchFamily="2" charset="0"/>
              </a:rPr>
              <a:t>সেই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গানটি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কে</a:t>
            </a:r>
            <a:r>
              <a:rPr lang="en-US" dirty="0" smtClean="0">
                <a:latin typeface="NikoshBAN"/>
                <a:cs typeface="Nikosh" pitchFamily="2" charset="0"/>
              </a:rPr>
              <a:t>, </a:t>
            </a:r>
            <a:r>
              <a:rPr lang="en-US" dirty="0" err="1" smtClean="0">
                <a:latin typeface="NikoshBAN"/>
                <a:cs typeface="Nikosh" pitchFamily="2" charset="0"/>
              </a:rPr>
              <a:t>কত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তারিখে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গানটি</a:t>
            </a:r>
            <a:r>
              <a:rPr lang="en-US" dirty="0">
                <a:latin typeface="NikoshBAN"/>
                <a:cs typeface="Nikosh" pitchFamily="2" charset="0"/>
              </a:rPr>
              <a:t> </a:t>
            </a:r>
            <a:r>
              <a:rPr lang="en-US" dirty="0" err="1">
                <a:latin typeface="NikoshBAN"/>
                <a:cs typeface="Nikosh" pitchFamily="2" charset="0"/>
              </a:rPr>
              <a:t>রেডিওতে</a:t>
            </a:r>
            <a:r>
              <a:rPr lang="en-US" dirty="0">
                <a:latin typeface="NikoshBAN"/>
                <a:cs typeface="Nikosh" pitchFamily="2" charset="0"/>
              </a:rPr>
              <a:t> </a:t>
            </a:r>
            <a:r>
              <a:rPr lang="en-US" dirty="0" err="1">
                <a:latin typeface="NikoshBAN"/>
                <a:cs typeface="Nikosh" pitchFamily="2" charset="0"/>
              </a:rPr>
              <a:t>গেয়েছিল</a:t>
            </a:r>
            <a:r>
              <a:rPr lang="en-US" dirty="0" smtClean="0">
                <a:latin typeface="NikoshBAN"/>
                <a:cs typeface="Nikosh" pitchFamily="2" charset="0"/>
              </a:rPr>
              <a:t>? </a:t>
            </a:r>
            <a:r>
              <a:rPr lang="en-US" dirty="0" err="1" smtClean="0">
                <a:latin typeface="NikoshBAN"/>
                <a:cs typeface="Nikosh" pitchFamily="2" charset="0"/>
              </a:rPr>
              <a:t>এবং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গানটির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মূল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প্রতিপাদ্য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কী</a:t>
            </a:r>
            <a:r>
              <a:rPr lang="en-US" dirty="0" smtClean="0">
                <a:latin typeface="NikoshBAN"/>
                <a:cs typeface="Nikosh" pitchFamily="2" charset="0"/>
              </a:rPr>
              <a:t> </a:t>
            </a:r>
            <a:r>
              <a:rPr lang="en-US" dirty="0" err="1" smtClean="0">
                <a:latin typeface="NikoshBAN"/>
                <a:cs typeface="Nikosh" pitchFamily="2" charset="0"/>
              </a:rPr>
              <a:t>ছিল</a:t>
            </a:r>
            <a:r>
              <a:rPr lang="en-US" dirty="0" smtClean="0">
                <a:latin typeface="NikoshBAN"/>
                <a:cs typeface="Nikosh" pitchFamily="2" charset="0"/>
              </a:rPr>
              <a:t>?</a:t>
            </a:r>
            <a:endParaRPr lang="en-US" dirty="0">
              <a:latin typeface="NikoshBAN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3298657" y="1981200"/>
            <a:ext cx="2779295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29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…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760" y="5869518"/>
            <a:ext cx="549884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আদান-প্রদান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76118" y="4398266"/>
            <a:ext cx="2205882" cy="1471252"/>
            <a:chOff x="6176118" y="4398266"/>
            <a:chExt cx="2205882" cy="1471252"/>
          </a:xfrm>
        </p:grpSpPr>
        <p:sp>
          <p:nvSpPr>
            <p:cNvPr id="7" name="TextBox 6"/>
            <p:cNvSpPr txBox="1"/>
            <p:nvPr/>
          </p:nvSpPr>
          <p:spPr>
            <a:xfrm>
              <a:off x="7543800" y="5346298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/>
                  <a:cs typeface="Nikosh" pitchFamily="2" charset="0"/>
                </a:rPr>
                <a:t>বলা</a:t>
              </a:r>
              <a:endParaRPr lang="en-US" sz="2800" dirty="0">
                <a:latin typeface="NikoshBAN"/>
                <a:cs typeface="Nikosh" pitchFamily="2" charset="0"/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143" t="67885" r="18928" b="13722"/>
            <a:stretch/>
          </p:blipFill>
          <p:spPr>
            <a:xfrm>
              <a:off x="6176118" y="4398266"/>
              <a:ext cx="1408465" cy="10264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71342" y="1506973"/>
            <a:ext cx="1975409" cy="1211552"/>
            <a:chOff x="6071342" y="1506973"/>
            <a:chExt cx="1975409" cy="1211552"/>
          </a:xfrm>
        </p:grpSpPr>
        <p:sp>
          <p:nvSpPr>
            <p:cNvPr id="6" name="TextBox 5"/>
            <p:cNvSpPr txBox="1"/>
            <p:nvPr/>
          </p:nvSpPr>
          <p:spPr>
            <a:xfrm>
              <a:off x="7162800" y="1506973"/>
              <a:ext cx="883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2400" b="1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2692" t="9349" r="18654" b="71472"/>
            <a:stretch/>
          </p:blipFill>
          <p:spPr>
            <a:xfrm>
              <a:off x="6071342" y="1768583"/>
              <a:ext cx="1231900" cy="94994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581400" y="3073733"/>
            <a:ext cx="2106332" cy="1901353"/>
            <a:chOff x="3581400" y="3073733"/>
            <a:chExt cx="2106332" cy="1901353"/>
          </a:xfrm>
        </p:grpSpPr>
        <p:sp>
          <p:nvSpPr>
            <p:cNvPr id="9" name="TextBox 8"/>
            <p:cNvSpPr txBox="1"/>
            <p:nvPr/>
          </p:nvSpPr>
          <p:spPr>
            <a:xfrm>
              <a:off x="3581400" y="4267200"/>
              <a:ext cx="19120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Nikosh" pitchFamily="2" charset="0"/>
                  <a:cs typeface="Nikosh" pitchFamily="2" charset="0"/>
                </a:rPr>
                <a:t>যোগাযোগ</a:t>
              </a:r>
              <a:r>
                <a:rPr lang="en-US" sz="2000" b="1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b="1" dirty="0" err="1" smtClean="0">
                  <a:latin typeface="Nikosh" pitchFamily="2" charset="0"/>
                  <a:cs typeface="Nikosh" pitchFamily="2" charset="0"/>
                </a:rPr>
                <a:t>হলো</a:t>
              </a:r>
              <a:endParaRPr lang="en-US" sz="2000" b="1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6960" t="35369" r="35573" b="40682"/>
            <a:stretch/>
          </p:blipFill>
          <p:spPr>
            <a:xfrm>
              <a:off x="3873831" y="3073733"/>
              <a:ext cx="1813901" cy="11862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95401" y="1373432"/>
            <a:ext cx="2324704" cy="1259624"/>
            <a:chOff x="1295401" y="1373432"/>
            <a:chExt cx="2324704" cy="1259624"/>
          </a:xfrm>
        </p:grpSpPr>
        <p:sp>
          <p:nvSpPr>
            <p:cNvPr id="5" name="TextBox 4"/>
            <p:cNvSpPr txBox="1"/>
            <p:nvPr/>
          </p:nvSpPr>
          <p:spPr>
            <a:xfrm>
              <a:off x="1295401" y="1373432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/>
                  <a:cs typeface="Nikosh" pitchFamily="2" charset="0"/>
                </a:rPr>
                <a:t>ইশারা</a:t>
              </a:r>
              <a:endParaRPr lang="en-US" sz="2800" b="1" dirty="0">
                <a:latin typeface="NikoshBAN"/>
                <a:cs typeface="Nikosh" pitchFamily="2" charset="0"/>
              </a:endParaRPr>
            </a:p>
          </p:txBody>
        </p:sp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275" t="9142" r="61086" b="71686"/>
            <a:stretch/>
          </p:blipFill>
          <p:spPr>
            <a:xfrm>
              <a:off x="2389195" y="1683467"/>
              <a:ext cx="1230910" cy="94958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00200" y="4495800"/>
            <a:ext cx="1825800" cy="1192872"/>
            <a:chOff x="1600200" y="4693507"/>
            <a:chExt cx="1825800" cy="1192872"/>
          </a:xfrm>
        </p:grpSpPr>
        <p:sp>
          <p:nvSpPr>
            <p:cNvPr id="8" name="TextBox 7"/>
            <p:cNvSpPr txBox="1"/>
            <p:nvPr/>
          </p:nvSpPr>
          <p:spPr>
            <a:xfrm>
              <a:off x="1600200" y="5424714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" pitchFamily="2" charset="0"/>
                  <a:cs typeface="Nikosh" pitchFamily="2" charset="0"/>
                </a:rPr>
                <a:t>যন্ত্র</a:t>
              </a:r>
              <a:endParaRPr lang="en-US" sz="2400" b="1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294" t="68675" r="60824" b="12863"/>
            <a:stretch/>
          </p:blipFill>
          <p:spPr>
            <a:xfrm>
              <a:off x="2179031" y="4693507"/>
              <a:ext cx="1246969" cy="914401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3620105" y="2158261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2816059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20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04650" y="2718525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595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যোগাযোগের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  <a:cs typeface="Nikosh" pitchFamily="2" charset="0"/>
              </a:rPr>
              <a:t>প্রকারভেদ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09408" y="1839731"/>
            <a:ext cx="2445201" cy="13966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89 w 21600"/>
              <a:gd name="connsiteY0" fmla="*/ 311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89 w 21600"/>
              <a:gd name="connsiteY24" fmla="*/ 3110 h 21600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8380 w 21600"/>
              <a:gd name="connsiteY3" fmla="*/ 2558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8917 w 21600"/>
              <a:gd name="connsiteY8" fmla="*/ 10404 h 19701"/>
              <a:gd name="connsiteX9" fmla="*/ 16837 w 21600"/>
              <a:gd name="connsiteY9" fmla="*/ 11043 h 19701"/>
              <a:gd name="connsiteX10" fmla="*/ 18145 w 21600"/>
              <a:gd name="connsiteY10" fmla="*/ 16196 h 19701"/>
              <a:gd name="connsiteX11" fmla="*/ 14020 w 21600"/>
              <a:gd name="connsiteY11" fmla="*/ 12558 h 19701"/>
              <a:gd name="connsiteX12" fmla="*/ 13247 w 21600"/>
              <a:gd name="connsiteY12" fmla="*/ 17838 h 19701"/>
              <a:gd name="connsiteX13" fmla="*/ 10532 w 21600"/>
              <a:gd name="connsiteY13" fmla="*/ 13036 h 19701"/>
              <a:gd name="connsiteX14" fmla="*/ 8485 w 21600"/>
              <a:gd name="connsiteY14" fmla="*/ 19701 h 19701"/>
              <a:gd name="connsiteX15" fmla="*/ 7715 w 21600"/>
              <a:gd name="connsiteY15" fmla="*/ 13728 h 19701"/>
              <a:gd name="connsiteX16" fmla="*/ 4762 w 21600"/>
              <a:gd name="connsiteY16" fmla="*/ 15718 h 19701"/>
              <a:gd name="connsiteX17" fmla="*/ 5667 w 21600"/>
              <a:gd name="connsiteY17" fmla="*/ 12038 h 19701"/>
              <a:gd name="connsiteX18" fmla="*/ 135 w 21600"/>
              <a:gd name="connsiteY18" fmla="*/ 12688 h 19701"/>
              <a:gd name="connsiteX19" fmla="*/ 3722 w 21600"/>
              <a:gd name="connsiteY19" fmla="*/ 9876 h 19701"/>
              <a:gd name="connsiteX20" fmla="*/ 0 w 21600"/>
              <a:gd name="connsiteY20" fmla="*/ 6716 h 19701"/>
              <a:gd name="connsiteX21" fmla="*/ 4627 w 21600"/>
              <a:gd name="connsiteY21" fmla="*/ 5718 h 19701"/>
              <a:gd name="connsiteX22" fmla="*/ 370 w 21600"/>
              <a:gd name="connsiteY22" fmla="*/ 396 h 19701"/>
              <a:gd name="connsiteX23" fmla="*/ 6239 w 21600"/>
              <a:gd name="connsiteY23" fmla="*/ 2047 h 19701"/>
              <a:gd name="connsiteX24" fmla="*/ 8352 w 21600"/>
              <a:gd name="connsiteY24" fmla="*/ 396 h 19701"/>
              <a:gd name="connsiteX25" fmla="*/ 10889 w 21600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8145 w 19811"/>
              <a:gd name="connsiteY10" fmla="*/ 16196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2889 w 19811"/>
              <a:gd name="connsiteY12" fmla="*/ 15623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3728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2550 w 19811"/>
              <a:gd name="connsiteY18" fmla="*/ 11739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5869 w 19441"/>
              <a:gd name="connsiteY23" fmla="*/ 2047 h 17169"/>
              <a:gd name="connsiteX24" fmla="*/ 7982 w 19441"/>
              <a:gd name="connsiteY24" fmla="*/ 396 h 17169"/>
              <a:gd name="connsiteX25" fmla="*/ 10519 w 1944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3700 w 19441"/>
              <a:gd name="connsiteY23" fmla="*/ 2176 h 17169"/>
              <a:gd name="connsiteX24" fmla="*/ 5869 w 19441"/>
              <a:gd name="connsiteY24" fmla="*/ 2047 h 17169"/>
              <a:gd name="connsiteX25" fmla="*/ 7982 w 19441"/>
              <a:gd name="connsiteY25" fmla="*/ 396 h 17169"/>
              <a:gd name="connsiteX26" fmla="*/ 10519 w 1944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2077 w 17261"/>
              <a:gd name="connsiteY21" fmla="*/ 5718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914 w 17261"/>
              <a:gd name="connsiteY21" fmla="*/ 4769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6367 w 16490"/>
              <a:gd name="connsiteY8" fmla="*/ 10404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5025 w 16490"/>
              <a:gd name="connsiteY8" fmla="*/ 10246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5068"/>
              <a:gd name="connsiteY0" fmla="*/ 1211 h 17169"/>
              <a:gd name="connsiteX1" fmla="*/ 11614 w 15068"/>
              <a:gd name="connsiteY1" fmla="*/ 0 h 17169"/>
              <a:gd name="connsiteX2" fmla="*/ 11605 w 15068"/>
              <a:gd name="connsiteY2" fmla="*/ 3426 h 17169"/>
              <a:gd name="connsiteX3" fmla="*/ 14399 w 15068"/>
              <a:gd name="connsiteY3" fmla="*/ 3507 h 17169"/>
              <a:gd name="connsiteX4" fmla="*/ 14152 w 15068"/>
              <a:gd name="connsiteY4" fmla="*/ 5416 h 17169"/>
              <a:gd name="connsiteX5" fmla="*/ 14701 w 15068"/>
              <a:gd name="connsiteY5" fmla="*/ 6554 h 17169"/>
              <a:gd name="connsiteX6" fmla="*/ 15057 w 15068"/>
              <a:gd name="connsiteY6" fmla="*/ 8576 h 17169"/>
              <a:gd name="connsiteX7" fmla="*/ 15025 w 15068"/>
              <a:gd name="connsiteY7" fmla="*/ 9967 h 17169"/>
              <a:gd name="connsiteX8" fmla="*/ 15025 w 15068"/>
              <a:gd name="connsiteY8" fmla="*/ 10246 h 17169"/>
              <a:gd name="connsiteX9" fmla="*/ 14287 w 15068"/>
              <a:gd name="connsiteY9" fmla="*/ 11043 h 17169"/>
              <a:gd name="connsiteX10" fmla="*/ 14343 w 15068"/>
              <a:gd name="connsiteY10" fmla="*/ 13348 h 17169"/>
              <a:gd name="connsiteX11" fmla="*/ 11470 w 15068"/>
              <a:gd name="connsiteY11" fmla="*/ 12558 h 17169"/>
              <a:gd name="connsiteX12" fmla="*/ 10339 w 15068"/>
              <a:gd name="connsiteY12" fmla="*/ 15623 h 17169"/>
              <a:gd name="connsiteX13" fmla="*/ 7982 w 15068"/>
              <a:gd name="connsiteY13" fmla="*/ 13036 h 17169"/>
              <a:gd name="connsiteX14" fmla="*/ 6024 w 15068"/>
              <a:gd name="connsiteY14" fmla="*/ 17169 h 17169"/>
              <a:gd name="connsiteX15" fmla="*/ 5165 w 15068"/>
              <a:gd name="connsiteY15" fmla="*/ 14519 h 17169"/>
              <a:gd name="connsiteX16" fmla="*/ 2212 w 15068"/>
              <a:gd name="connsiteY16" fmla="*/ 15718 h 17169"/>
              <a:gd name="connsiteX17" fmla="*/ 1954 w 15068"/>
              <a:gd name="connsiteY17" fmla="*/ 12513 h 17169"/>
              <a:gd name="connsiteX18" fmla="*/ 0 w 15068"/>
              <a:gd name="connsiteY18" fmla="*/ 11739 h 17169"/>
              <a:gd name="connsiteX19" fmla="*/ 1172 w 15068"/>
              <a:gd name="connsiteY19" fmla="*/ 9876 h 17169"/>
              <a:gd name="connsiteX20" fmla="*/ 312 w 15068"/>
              <a:gd name="connsiteY20" fmla="*/ 6716 h 17169"/>
              <a:gd name="connsiteX21" fmla="*/ 914 w 15068"/>
              <a:gd name="connsiteY21" fmla="*/ 4769 h 17169"/>
              <a:gd name="connsiteX22" fmla="*/ 1129 w 15068"/>
              <a:gd name="connsiteY22" fmla="*/ 3561 h 17169"/>
              <a:gd name="connsiteX23" fmla="*/ 1520 w 15068"/>
              <a:gd name="connsiteY23" fmla="*/ 2176 h 17169"/>
              <a:gd name="connsiteX24" fmla="*/ 3689 w 15068"/>
              <a:gd name="connsiteY24" fmla="*/ 2047 h 17169"/>
              <a:gd name="connsiteX25" fmla="*/ 5802 w 15068"/>
              <a:gd name="connsiteY25" fmla="*/ 396 h 17169"/>
              <a:gd name="connsiteX26" fmla="*/ 8339 w 15068"/>
              <a:gd name="connsiteY26" fmla="*/ 1211 h 17169"/>
              <a:gd name="connsiteX0" fmla="*/ 8339 w 15068"/>
              <a:gd name="connsiteY0" fmla="*/ 815 h 16773"/>
              <a:gd name="connsiteX1" fmla="*/ 10630 w 15068"/>
              <a:gd name="connsiteY1" fmla="*/ 712 h 16773"/>
              <a:gd name="connsiteX2" fmla="*/ 11605 w 15068"/>
              <a:gd name="connsiteY2" fmla="*/ 3030 h 16773"/>
              <a:gd name="connsiteX3" fmla="*/ 14399 w 15068"/>
              <a:gd name="connsiteY3" fmla="*/ 3111 h 16773"/>
              <a:gd name="connsiteX4" fmla="*/ 14152 w 15068"/>
              <a:gd name="connsiteY4" fmla="*/ 5020 h 16773"/>
              <a:gd name="connsiteX5" fmla="*/ 14701 w 15068"/>
              <a:gd name="connsiteY5" fmla="*/ 6158 h 16773"/>
              <a:gd name="connsiteX6" fmla="*/ 15057 w 15068"/>
              <a:gd name="connsiteY6" fmla="*/ 8180 h 16773"/>
              <a:gd name="connsiteX7" fmla="*/ 15025 w 15068"/>
              <a:gd name="connsiteY7" fmla="*/ 9571 h 16773"/>
              <a:gd name="connsiteX8" fmla="*/ 15025 w 15068"/>
              <a:gd name="connsiteY8" fmla="*/ 9850 h 16773"/>
              <a:gd name="connsiteX9" fmla="*/ 14287 w 15068"/>
              <a:gd name="connsiteY9" fmla="*/ 10647 h 16773"/>
              <a:gd name="connsiteX10" fmla="*/ 14343 w 15068"/>
              <a:gd name="connsiteY10" fmla="*/ 12952 h 16773"/>
              <a:gd name="connsiteX11" fmla="*/ 11470 w 15068"/>
              <a:gd name="connsiteY11" fmla="*/ 12162 h 16773"/>
              <a:gd name="connsiteX12" fmla="*/ 10339 w 15068"/>
              <a:gd name="connsiteY12" fmla="*/ 15227 h 16773"/>
              <a:gd name="connsiteX13" fmla="*/ 7982 w 15068"/>
              <a:gd name="connsiteY13" fmla="*/ 12640 h 16773"/>
              <a:gd name="connsiteX14" fmla="*/ 6024 w 15068"/>
              <a:gd name="connsiteY14" fmla="*/ 16773 h 16773"/>
              <a:gd name="connsiteX15" fmla="*/ 5165 w 15068"/>
              <a:gd name="connsiteY15" fmla="*/ 14123 h 16773"/>
              <a:gd name="connsiteX16" fmla="*/ 2212 w 15068"/>
              <a:gd name="connsiteY16" fmla="*/ 15322 h 16773"/>
              <a:gd name="connsiteX17" fmla="*/ 1954 w 15068"/>
              <a:gd name="connsiteY17" fmla="*/ 12117 h 16773"/>
              <a:gd name="connsiteX18" fmla="*/ 0 w 15068"/>
              <a:gd name="connsiteY18" fmla="*/ 11343 h 16773"/>
              <a:gd name="connsiteX19" fmla="*/ 1172 w 15068"/>
              <a:gd name="connsiteY19" fmla="*/ 9480 h 16773"/>
              <a:gd name="connsiteX20" fmla="*/ 312 w 15068"/>
              <a:gd name="connsiteY20" fmla="*/ 6320 h 16773"/>
              <a:gd name="connsiteX21" fmla="*/ 914 w 15068"/>
              <a:gd name="connsiteY21" fmla="*/ 4373 h 16773"/>
              <a:gd name="connsiteX22" fmla="*/ 1129 w 15068"/>
              <a:gd name="connsiteY22" fmla="*/ 3165 h 16773"/>
              <a:gd name="connsiteX23" fmla="*/ 1520 w 15068"/>
              <a:gd name="connsiteY23" fmla="*/ 1780 h 16773"/>
              <a:gd name="connsiteX24" fmla="*/ 3689 w 15068"/>
              <a:gd name="connsiteY24" fmla="*/ 1651 h 16773"/>
              <a:gd name="connsiteX25" fmla="*/ 5802 w 15068"/>
              <a:gd name="connsiteY25" fmla="*/ 0 h 16773"/>
              <a:gd name="connsiteX26" fmla="*/ 8339 w 15068"/>
              <a:gd name="connsiteY26" fmla="*/ 815 h 16773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212 w 15068"/>
              <a:gd name="connsiteY16" fmla="*/ 15322 h 15322"/>
              <a:gd name="connsiteX17" fmla="*/ 1954 w 15068"/>
              <a:gd name="connsiteY17" fmla="*/ 12117 h 15322"/>
              <a:gd name="connsiteX18" fmla="*/ 0 w 15068"/>
              <a:gd name="connsiteY18" fmla="*/ 11343 h 15322"/>
              <a:gd name="connsiteX19" fmla="*/ 1172 w 15068"/>
              <a:gd name="connsiteY19" fmla="*/ 9480 h 15322"/>
              <a:gd name="connsiteX20" fmla="*/ 312 w 15068"/>
              <a:gd name="connsiteY20" fmla="*/ 6320 h 15322"/>
              <a:gd name="connsiteX21" fmla="*/ 914 w 15068"/>
              <a:gd name="connsiteY21" fmla="*/ 4373 h 15322"/>
              <a:gd name="connsiteX22" fmla="*/ 1129 w 15068"/>
              <a:gd name="connsiteY22" fmla="*/ 3165 h 15322"/>
              <a:gd name="connsiteX23" fmla="*/ 1520 w 15068"/>
              <a:gd name="connsiteY23" fmla="*/ 1780 h 15322"/>
              <a:gd name="connsiteX24" fmla="*/ 3689 w 15068"/>
              <a:gd name="connsiteY24" fmla="*/ 1651 h 15322"/>
              <a:gd name="connsiteX25" fmla="*/ 5802 w 15068"/>
              <a:gd name="connsiteY25" fmla="*/ 0 h 15322"/>
              <a:gd name="connsiteX26" fmla="*/ 8339 w 15068"/>
              <a:gd name="connsiteY26" fmla="*/ 815 h 15322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861 w 15068"/>
              <a:gd name="connsiteY16" fmla="*/ 14123 h 15322"/>
              <a:gd name="connsiteX17" fmla="*/ 2212 w 15068"/>
              <a:gd name="connsiteY17" fmla="*/ 15322 h 15322"/>
              <a:gd name="connsiteX18" fmla="*/ 1954 w 15068"/>
              <a:gd name="connsiteY18" fmla="*/ 12117 h 15322"/>
              <a:gd name="connsiteX19" fmla="*/ 0 w 15068"/>
              <a:gd name="connsiteY19" fmla="*/ 11343 h 15322"/>
              <a:gd name="connsiteX20" fmla="*/ 1172 w 15068"/>
              <a:gd name="connsiteY20" fmla="*/ 9480 h 15322"/>
              <a:gd name="connsiteX21" fmla="*/ 312 w 15068"/>
              <a:gd name="connsiteY21" fmla="*/ 6320 h 15322"/>
              <a:gd name="connsiteX22" fmla="*/ 914 w 15068"/>
              <a:gd name="connsiteY22" fmla="*/ 4373 h 15322"/>
              <a:gd name="connsiteX23" fmla="*/ 1129 w 15068"/>
              <a:gd name="connsiteY23" fmla="*/ 3165 h 15322"/>
              <a:gd name="connsiteX24" fmla="*/ 1520 w 15068"/>
              <a:gd name="connsiteY24" fmla="*/ 1780 h 15322"/>
              <a:gd name="connsiteX25" fmla="*/ 3689 w 15068"/>
              <a:gd name="connsiteY25" fmla="*/ 1651 h 15322"/>
              <a:gd name="connsiteX26" fmla="*/ 5802 w 15068"/>
              <a:gd name="connsiteY26" fmla="*/ 0 h 15322"/>
              <a:gd name="connsiteX27" fmla="*/ 8339 w 15068"/>
              <a:gd name="connsiteY27" fmla="*/ 815 h 15322"/>
              <a:gd name="connsiteX0" fmla="*/ 8339 w 15068"/>
              <a:gd name="connsiteY0" fmla="*/ 815 h 15227"/>
              <a:gd name="connsiteX1" fmla="*/ 10630 w 15068"/>
              <a:gd name="connsiteY1" fmla="*/ 712 h 15227"/>
              <a:gd name="connsiteX2" fmla="*/ 11605 w 15068"/>
              <a:gd name="connsiteY2" fmla="*/ 3030 h 15227"/>
              <a:gd name="connsiteX3" fmla="*/ 14399 w 15068"/>
              <a:gd name="connsiteY3" fmla="*/ 3111 h 15227"/>
              <a:gd name="connsiteX4" fmla="*/ 14152 w 15068"/>
              <a:gd name="connsiteY4" fmla="*/ 5020 h 15227"/>
              <a:gd name="connsiteX5" fmla="*/ 14701 w 15068"/>
              <a:gd name="connsiteY5" fmla="*/ 6158 h 15227"/>
              <a:gd name="connsiteX6" fmla="*/ 15057 w 15068"/>
              <a:gd name="connsiteY6" fmla="*/ 8180 h 15227"/>
              <a:gd name="connsiteX7" fmla="*/ 15025 w 15068"/>
              <a:gd name="connsiteY7" fmla="*/ 9571 h 15227"/>
              <a:gd name="connsiteX8" fmla="*/ 15025 w 15068"/>
              <a:gd name="connsiteY8" fmla="*/ 9850 h 15227"/>
              <a:gd name="connsiteX9" fmla="*/ 14287 w 15068"/>
              <a:gd name="connsiteY9" fmla="*/ 10647 h 15227"/>
              <a:gd name="connsiteX10" fmla="*/ 14343 w 15068"/>
              <a:gd name="connsiteY10" fmla="*/ 12952 h 15227"/>
              <a:gd name="connsiteX11" fmla="*/ 11470 w 15068"/>
              <a:gd name="connsiteY11" fmla="*/ 12162 h 15227"/>
              <a:gd name="connsiteX12" fmla="*/ 10339 w 15068"/>
              <a:gd name="connsiteY12" fmla="*/ 15227 h 15227"/>
              <a:gd name="connsiteX13" fmla="*/ 7982 w 15068"/>
              <a:gd name="connsiteY13" fmla="*/ 12640 h 15227"/>
              <a:gd name="connsiteX14" fmla="*/ 6650 w 15068"/>
              <a:gd name="connsiteY14" fmla="*/ 14874 h 15227"/>
              <a:gd name="connsiteX15" fmla="*/ 5165 w 15068"/>
              <a:gd name="connsiteY15" fmla="*/ 14123 h 15227"/>
              <a:gd name="connsiteX16" fmla="*/ 2861 w 15068"/>
              <a:gd name="connsiteY16" fmla="*/ 14123 h 15227"/>
              <a:gd name="connsiteX17" fmla="*/ 2212 w 15068"/>
              <a:gd name="connsiteY17" fmla="*/ 13265 h 15227"/>
              <a:gd name="connsiteX18" fmla="*/ 1954 w 15068"/>
              <a:gd name="connsiteY18" fmla="*/ 12117 h 15227"/>
              <a:gd name="connsiteX19" fmla="*/ 0 w 15068"/>
              <a:gd name="connsiteY19" fmla="*/ 11343 h 15227"/>
              <a:gd name="connsiteX20" fmla="*/ 1172 w 15068"/>
              <a:gd name="connsiteY20" fmla="*/ 9480 h 15227"/>
              <a:gd name="connsiteX21" fmla="*/ 312 w 15068"/>
              <a:gd name="connsiteY21" fmla="*/ 6320 h 15227"/>
              <a:gd name="connsiteX22" fmla="*/ 914 w 15068"/>
              <a:gd name="connsiteY22" fmla="*/ 4373 h 15227"/>
              <a:gd name="connsiteX23" fmla="*/ 1129 w 15068"/>
              <a:gd name="connsiteY23" fmla="*/ 3165 h 15227"/>
              <a:gd name="connsiteX24" fmla="*/ 1520 w 15068"/>
              <a:gd name="connsiteY24" fmla="*/ 1780 h 15227"/>
              <a:gd name="connsiteX25" fmla="*/ 3689 w 15068"/>
              <a:gd name="connsiteY25" fmla="*/ 1651 h 15227"/>
              <a:gd name="connsiteX26" fmla="*/ 5802 w 15068"/>
              <a:gd name="connsiteY26" fmla="*/ 0 h 15227"/>
              <a:gd name="connsiteX27" fmla="*/ 8339 w 15068"/>
              <a:gd name="connsiteY27" fmla="*/ 815 h 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68" h="15227">
                <a:moveTo>
                  <a:pt x="8339" y="815"/>
                </a:moveTo>
                <a:lnTo>
                  <a:pt x="10630" y="712"/>
                </a:lnTo>
                <a:cubicBezTo>
                  <a:pt x="10508" y="2487"/>
                  <a:pt x="11727" y="1255"/>
                  <a:pt x="11605" y="3030"/>
                </a:cubicBezTo>
                <a:lnTo>
                  <a:pt x="14399" y="3111"/>
                </a:lnTo>
                <a:cubicBezTo>
                  <a:pt x="14317" y="3747"/>
                  <a:pt x="14234" y="4384"/>
                  <a:pt x="14152" y="5020"/>
                </a:cubicBezTo>
                <a:lnTo>
                  <a:pt x="14701" y="6158"/>
                </a:lnTo>
                <a:cubicBezTo>
                  <a:pt x="14820" y="6832"/>
                  <a:pt x="14938" y="7506"/>
                  <a:pt x="15057" y="8180"/>
                </a:cubicBezTo>
                <a:cubicBezTo>
                  <a:pt x="15046" y="8644"/>
                  <a:pt x="15036" y="9107"/>
                  <a:pt x="15025" y="9571"/>
                </a:cubicBezTo>
                <a:cubicBezTo>
                  <a:pt x="14876" y="9559"/>
                  <a:pt x="15174" y="9862"/>
                  <a:pt x="15025" y="9850"/>
                </a:cubicBezTo>
                <a:lnTo>
                  <a:pt x="14287" y="10647"/>
                </a:lnTo>
                <a:cubicBezTo>
                  <a:pt x="14306" y="11415"/>
                  <a:pt x="14324" y="12184"/>
                  <a:pt x="14343" y="12952"/>
                </a:cubicBezTo>
                <a:lnTo>
                  <a:pt x="11470" y="12162"/>
                </a:lnTo>
                <a:lnTo>
                  <a:pt x="10339" y="15227"/>
                </a:lnTo>
                <a:lnTo>
                  <a:pt x="7982" y="12640"/>
                </a:lnTo>
                <a:lnTo>
                  <a:pt x="6650" y="14874"/>
                </a:lnTo>
                <a:cubicBezTo>
                  <a:pt x="6393" y="12883"/>
                  <a:pt x="5422" y="16114"/>
                  <a:pt x="5165" y="14123"/>
                </a:cubicBezTo>
                <a:cubicBezTo>
                  <a:pt x="4278" y="14492"/>
                  <a:pt x="3748" y="13754"/>
                  <a:pt x="2861" y="14123"/>
                </a:cubicBezTo>
                <a:lnTo>
                  <a:pt x="2212" y="13265"/>
                </a:lnTo>
                <a:lnTo>
                  <a:pt x="1954" y="12117"/>
                </a:lnTo>
                <a:lnTo>
                  <a:pt x="0" y="11343"/>
                </a:lnTo>
                <a:lnTo>
                  <a:pt x="1172" y="9480"/>
                </a:lnTo>
                <a:lnTo>
                  <a:pt x="312" y="6320"/>
                </a:lnTo>
                <a:lnTo>
                  <a:pt x="914" y="4373"/>
                </a:lnTo>
                <a:cubicBezTo>
                  <a:pt x="986" y="3970"/>
                  <a:pt x="1057" y="3568"/>
                  <a:pt x="1129" y="3165"/>
                </a:cubicBezTo>
                <a:cubicBezTo>
                  <a:pt x="1259" y="3125"/>
                  <a:pt x="1390" y="1820"/>
                  <a:pt x="1520" y="1780"/>
                </a:cubicBezTo>
                <a:lnTo>
                  <a:pt x="3689" y="1651"/>
                </a:lnTo>
                <a:lnTo>
                  <a:pt x="5802" y="0"/>
                </a:lnTo>
                <a:lnTo>
                  <a:pt x="8339" y="81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latin typeface="NikoshBAN"/>
                <a:cs typeface="Nikosh" pitchFamily="2" charset="0"/>
              </a:rPr>
              <a:t>যোগাযোগ</a:t>
            </a:r>
            <a:endParaRPr lang="en-US" sz="4000" dirty="0">
              <a:latin typeface="NikoshB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9200" y="3056425"/>
            <a:ext cx="2449166" cy="2582375"/>
            <a:chOff x="1219200" y="3056425"/>
            <a:chExt cx="2449166" cy="2582375"/>
          </a:xfrm>
        </p:grpSpPr>
        <p:sp>
          <p:nvSpPr>
            <p:cNvPr id="6" name="Flowchart: Document 5"/>
            <p:cNvSpPr/>
            <p:nvPr/>
          </p:nvSpPr>
          <p:spPr>
            <a:xfrm>
              <a:off x="1219200" y="4038600"/>
              <a:ext cx="1981200" cy="1600200"/>
            </a:xfrm>
            <a:prstGeom prst="flowChartDocumen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 smtClean="0">
                  <a:solidFill>
                    <a:schemeClr val="tx2">
                      <a:lumMod val="50000"/>
                    </a:schemeClr>
                  </a:solidFill>
                  <a:latin typeface="NikoshBAN"/>
                  <a:cs typeface="Nikosh" pitchFamily="2" charset="0"/>
                </a:rPr>
                <a:t>একমুখী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  <a:latin typeface="NikoshBAN"/>
                <a:cs typeface="Nikosh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5" idx="17"/>
            </p:cNvCxnSpPr>
            <p:nvPr/>
          </p:nvCxnSpPr>
          <p:spPr>
            <a:xfrm flipH="1">
              <a:off x="2209806" y="3056425"/>
              <a:ext cx="1458560" cy="902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636958" y="3027716"/>
            <a:ext cx="2135442" cy="2531255"/>
            <a:chOff x="5636958" y="3027716"/>
            <a:chExt cx="2135442" cy="2531255"/>
          </a:xfrm>
        </p:grpSpPr>
        <p:sp>
          <p:nvSpPr>
            <p:cNvPr id="7" name="Flowchart: Document 6"/>
            <p:cNvSpPr/>
            <p:nvPr/>
          </p:nvSpPr>
          <p:spPr>
            <a:xfrm>
              <a:off x="5791200" y="3958771"/>
              <a:ext cx="1981200" cy="160020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 smtClean="0">
                  <a:latin typeface="NikoshBAN"/>
                  <a:cs typeface="Nikosh" pitchFamily="2" charset="0"/>
                </a:rPr>
                <a:t>দ্বিমুখী</a:t>
              </a:r>
              <a:endParaRPr lang="en-US" sz="4000" dirty="0">
                <a:latin typeface="NikoshBAN"/>
                <a:cs typeface="Nikosh" pitchFamily="2" charset="0"/>
              </a:endParaRPr>
            </a:p>
          </p:txBody>
        </p:sp>
        <p:cxnSp>
          <p:nvCxnSpPr>
            <p:cNvPr id="13" name="Straight Arrow Connector 12"/>
            <p:cNvCxnSpPr>
              <a:stCxn id="5" idx="10"/>
              <a:endCxn id="7" idx="0"/>
            </p:cNvCxnSpPr>
            <p:nvPr/>
          </p:nvCxnSpPr>
          <p:spPr>
            <a:xfrm>
              <a:off x="5636958" y="3027716"/>
              <a:ext cx="1144842" cy="9310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2354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371</Words>
  <Application>Microsoft Office PowerPoint</Application>
  <PresentationFormat>On-screen Show (4:3)</PresentationFormat>
  <Paragraphs>83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আজকের আলোচ্য বিষয়…</vt:lpstr>
      <vt:lpstr>শিখনফল</vt:lpstr>
      <vt:lpstr>বাংলাদেশের মুক্তিযুদ্ধে আইসিটি-র ভূমিকা </vt:lpstr>
      <vt:lpstr>Slide 7</vt:lpstr>
      <vt:lpstr>যোগাযোগ …</vt:lpstr>
      <vt:lpstr>যোগাযোগের প্রকারভেদ…</vt:lpstr>
      <vt:lpstr>একমুখী যোগাযোগ বা ব্রডকাস্ট</vt:lpstr>
      <vt:lpstr>দলগত কাজ</vt:lpstr>
      <vt:lpstr>দ্বিমুখী যোগাযোগ</vt:lpstr>
      <vt:lpstr>একইসাথে একমূখী ও দ্বিমুখী যোগাযোগ</vt:lpstr>
      <vt:lpstr>মূল্যায়ণ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ACE</cp:lastModifiedBy>
  <cp:revision>142</cp:revision>
  <dcterms:created xsi:type="dcterms:W3CDTF">2015-03-28T17:25:34Z</dcterms:created>
  <dcterms:modified xsi:type="dcterms:W3CDTF">2020-03-13T14:51:26Z</dcterms:modified>
</cp:coreProperties>
</file>