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89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0E8ED-8D41-42ED-A5F8-083F3FD41D72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41C65-7B96-4600-BDBE-1FC6F7AC1B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41C65-7B96-4600-BDBE-1FC6F7AC1B9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Magnetic Disk 8"/>
          <p:cNvSpPr/>
          <p:nvPr/>
        </p:nvSpPr>
        <p:spPr>
          <a:xfrm>
            <a:off x="457200" y="1371600"/>
            <a:ext cx="2209800" cy="3886200"/>
          </a:xfrm>
          <a:prstGeom prst="flowChartMagneticDisk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57200" y="1371600"/>
            <a:ext cx="2209800" cy="1295400"/>
          </a:xfrm>
          <a:prstGeom prst="ellipse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7200" y="4114800"/>
            <a:ext cx="2209800" cy="1447800"/>
          </a:xfrm>
          <a:prstGeom prst="ellipse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" y="2590800"/>
            <a:ext cx="2514600" cy="2438400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>
            <a:off x="4876800" y="2133600"/>
            <a:ext cx="384047" cy="2743200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267200" y="990600"/>
            <a:ext cx="685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1905000" y="3581400"/>
            <a:ext cx="4800600" cy="76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419600" y="6019800"/>
            <a:ext cx="762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57600" y="7620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বৃত্ত</a:t>
            </a:r>
            <a:endParaRPr lang="en-US" sz="40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10200" y="1828800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= </a:t>
            </a:r>
            <a:r>
              <a:rPr lang="bn-BD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bn-BD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62600" y="28194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বক্রতলের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96000" y="32766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দৈর্ঘ্য×প্রস্হ =</a:t>
            </a:r>
            <a:endParaRPr lang="bn-BD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19800" y="36576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2</a:t>
            </a:r>
            <a:r>
              <a:rPr lang="el-GR" sz="3200" smtClean="0"/>
              <a:t>π</a:t>
            </a:r>
            <a:r>
              <a:rPr lang="en-US" sz="3200" smtClean="0"/>
              <a:t>r×h=2</a:t>
            </a:r>
            <a:r>
              <a:rPr lang="el-GR" sz="3200" smtClean="0"/>
              <a:t>π</a:t>
            </a:r>
            <a:r>
              <a:rPr lang="en-US" sz="3200" smtClean="0"/>
              <a:t>rh</a:t>
            </a:r>
            <a:endParaRPr lang="en-US" sz="3200"/>
          </a:p>
        </p:txBody>
      </p:sp>
      <p:sp>
        <p:nvSpPr>
          <p:cNvPr id="32" name="TextBox 31"/>
          <p:cNvSpPr txBox="1"/>
          <p:nvPr/>
        </p:nvSpPr>
        <p:spPr>
          <a:xfrm>
            <a:off x="5105400" y="2971800"/>
            <a:ext cx="68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প্রস্থ h</a:t>
            </a:r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7400" y="152400"/>
            <a:ext cx="48006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mtClean="0">
                <a:latin typeface="NikoshBAN" pitchFamily="2" charset="0"/>
                <a:cs typeface="NikoshBAN" pitchFamily="2" charset="0"/>
              </a:rPr>
              <a:t>বেলনের  বক্রতলের ক্ষেত্রফল নির্ণয়ের সুত্র</a:t>
            </a:r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64662E-6 L 3.33333E-6 -0.06105 C 3.33333E-6 -0.08857 0.14427 -0.12211 0.2625 -0.12211 L 0.525 -0.12211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" y="-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86772E-6 L -3.33333E-6 0.06383 C -3.33333E-6 0.09228 0.14341 0.12766 0.26042 0.12766 L 0.52084 0.12766 " pathEditMode="relative" rAng="0" ptsTypes="FfFF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79278E-7 L 0.57917 -0.0166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2" grpId="1" animBg="1"/>
      <p:bldP spid="14" grpId="0" animBg="1"/>
      <p:bldP spid="21" grpId="0"/>
      <p:bldP spid="28" grpId="0"/>
      <p:bldP spid="29" grpId="0"/>
      <p:bldP spid="30" grpId="0"/>
      <p:bldP spid="31" grpId="0"/>
      <p:bldP spid="32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838200"/>
            <a:ext cx="2057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Magnetic Disk 2"/>
          <p:cNvSpPr/>
          <p:nvPr/>
        </p:nvSpPr>
        <p:spPr>
          <a:xfrm>
            <a:off x="609600" y="1905000"/>
            <a:ext cx="2209800" cy="3657600"/>
          </a:xfrm>
          <a:prstGeom prst="flowChartMagneticDisk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09600" y="1905000"/>
            <a:ext cx="2209800" cy="121920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09600" y="4267200"/>
            <a:ext cx="2209800" cy="129540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456406" y="3657600"/>
            <a:ext cx="2439194" cy="79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5" idx="6"/>
          </p:cNvCxnSpPr>
          <p:nvPr/>
        </p:nvCxnSpPr>
        <p:spPr>
          <a:xfrm>
            <a:off x="1676400" y="4876800"/>
            <a:ext cx="1143000" cy="381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676400" y="3429000"/>
            <a:ext cx="19050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1790700" y="5295900"/>
            <a:ext cx="8382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733800" y="3124200"/>
            <a:ext cx="3048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mtClean="0">
                <a:latin typeface="NikoshBAN" pitchFamily="2" charset="0"/>
                <a:cs typeface="NikoshBAN" pitchFamily="2" charset="0"/>
              </a:rPr>
              <a:t>উচ্চতা=১০সে.মি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5715000"/>
            <a:ext cx="36576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mtClean="0">
                <a:latin typeface="NikoshBAN" pitchFamily="2" charset="0"/>
                <a:cs typeface="NikoshBAN" pitchFamily="2" charset="0"/>
              </a:rPr>
              <a:t>ভুমির ব্যাসার্ধ=৫ সে.মি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62400" y="3962400"/>
            <a:ext cx="51816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mtClean="0">
                <a:latin typeface="NikoshBAN" pitchFamily="2" charset="0"/>
                <a:cs typeface="NikoshBAN" pitchFamily="2" charset="0"/>
              </a:rPr>
              <a:t>বেলনের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mtClean="0">
                <a:latin typeface="NikoshBAN" pitchFamily="2" charset="0"/>
                <a:cs typeface="NikoshBAN" pitchFamily="2" charset="0"/>
              </a:rPr>
              <a:t>বক্রতলের ক্ষেত্রফল নির্ণয় কর</a:t>
            </a:r>
            <a:endParaRPr lang="en-US" sz="4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91400" y="838200"/>
            <a:ext cx="13716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latin typeface="NikoshBAN" pitchFamily="2" charset="0"/>
                <a:cs typeface="NikoshBAN" pitchFamily="2" charset="0"/>
              </a:rPr>
              <a:t>সময়ঃ ৩মিনিট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BBDCAE2-C733-4F96-A2F0-718C0CF699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52400"/>
            <a:ext cx="1828799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gnetic Disk 1"/>
          <p:cNvSpPr/>
          <p:nvPr/>
        </p:nvSpPr>
        <p:spPr>
          <a:xfrm>
            <a:off x="685800" y="304800"/>
            <a:ext cx="1981200" cy="3352800"/>
          </a:xfrm>
          <a:prstGeom prst="flowChartMagneticDisk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0" y="2362200"/>
            <a:ext cx="3429000" cy="2133600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172200" y="914400"/>
            <a:ext cx="2209800" cy="1066800"/>
          </a:xfrm>
          <a:prstGeom prst="ellipse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867400" y="4648200"/>
            <a:ext cx="2362200" cy="1143000"/>
          </a:xfrm>
          <a:prstGeom prst="ellipse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57346" name="Equation" r:id="rId3" imgW="114120" imgH="21564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191000" y="990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বৃত্তের ক্ষেত্রফল</a:t>
            </a:r>
            <a:endParaRPr lang="en-US" sz="24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95600" y="3124200"/>
            <a:ext cx="3581400" cy="76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648200" y="4953000"/>
            <a:ext cx="12954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34000" y="25908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itchFamily="2" charset="0"/>
                <a:cs typeface="NikoshBAN" pitchFamily="2" charset="0"/>
              </a:rPr>
              <a:t>বক্রতলের ক্ষেত্রফল=2</a:t>
            </a:r>
            <a:r>
              <a:rPr lang="el-GR" sz="3600" smtClean="0">
                <a:latin typeface="Constantia"/>
                <a:cs typeface="NikoshBAN" pitchFamily="2" charset="0"/>
              </a:rPr>
              <a:t>π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rh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57347" name="Equation" r:id="rId4" imgW="114120" imgH="215640" progId="Equation.3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52400" y="3810000"/>
            <a:ext cx="4419600" cy="2062103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atin typeface="NikoshBAN" pitchFamily="2" charset="0"/>
                <a:cs typeface="NikoshBAN" pitchFamily="2" charset="0"/>
              </a:rPr>
              <a:t>বেলনের সমগ্রতলেরক্ষেত্রফল =বক্রপৃষ্ঠের ক্ষেত্রফল+২×বৃত্তের ক্ষেত্রফল=2</a:t>
            </a:r>
            <a:r>
              <a:rPr lang="el-GR" sz="3200" smtClean="0">
                <a:latin typeface="Constantia"/>
                <a:cs typeface="NikoshBAN" pitchFamily="2" charset="0"/>
              </a:rPr>
              <a:t>π</a:t>
            </a:r>
            <a:r>
              <a:rPr lang="en-US" sz="3200" smtClean="0">
                <a:latin typeface="Constantia"/>
                <a:cs typeface="NikoshBAN" pitchFamily="2" charset="0"/>
              </a:rPr>
              <a:t>rh ×2</a:t>
            </a:r>
            <a:r>
              <a:rPr lang="el-GR" sz="3200" smtClean="0">
                <a:latin typeface="Constantia"/>
                <a:cs typeface="NikoshBAN" pitchFamily="2" charset="0"/>
              </a:rPr>
              <a:t>π</a:t>
            </a:r>
            <a:r>
              <a:rPr lang="en-US" sz="3200" smtClean="0">
                <a:latin typeface="Constantia"/>
                <a:cs typeface="NikoshBAN" pitchFamily="2" charset="0"/>
              </a:rPr>
              <a:t>r±=2</a:t>
            </a:r>
            <a:r>
              <a:rPr lang="el-GR" sz="3200" smtClean="0">
                <a:latin typeface="Constantia"/>
                <a:cs typeface="NikoshBAN" pitchFamily="2" charset="0"/>
              </a:rPr>
              <a:t>π</a:t>
            </a:r>
            <a:r>
              <a:rPr lang="en-US" sz="3200" smtClean="0">
                <a:latin typeface="Constantia"/>
                <a:cs typeface="NikoshBAN" pitchFamily="2" charset="0"/>
              </a:rPr>
              <a:t>r(r+h)</a:t>
            </a:r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05600" y="1143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smtClean="0">
                <a:latin typeface="Constantia"/>
              </a:rPr>
              <a:t>π</a:t>
            </a:r>
            <a:r>
              <a:rPr lang="en-US" sz="3600" smtClean="0">
                <a:latin typeface="Constantia"/>
              </a:rPr>
              <a:t>r²</a:t>
            </a:r>
            <a:endParaRPr lang="en-US" sz="360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57348" name="Equation" r:id="rId5" imgW="114120" imgH="215640" progId="Equation.3">
              <p:embed/>
            </p:oleObj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400800" y="4876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smtClean="0">
                <a:latin typeface="Constantia"/>
              </a:rPr>
              <a:t>π</a:t>
            </a:r>
            <a:r>
              <a:rPr lang="en-US" sz="3600" smtClean="0">
                <a:latin typeface="Constantia"/>
              </a:rPr>
              <a:t>r²</a:t>
            </a:r>
            <a:endParaRPr lang="en-US" sz="3600"/>
          </a:p>
        </p:txBody>
      </p:sp>
      <p:sp>
        <p:nvSpPr>
          <p:cNvPr id="16" name="TextBox 15"/>
          <p:cNvSpPr txBox="1"/>
          <p:nvPr/>
        </p:nvSpPr>
        <p:spPr>
          <a:xfrm>
            <a:off x="3124200" y="304800"/>
            <a:ext cx="44958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smtClean="0">
                <a:latin typeface="NikoshBAN" pitchFamily="2" charset="0"/>
                <a:cs typeface="NikoshBAN" pitchFamily="2" charset="0"/>
              </a:rPr>
              <a:t>বেলনের সমগ্রতলের ক্ষেত্রফল নির্ণয়ের সুত্র</a:t>
            </a:r>
            <a:endParaRPr lang="en-US" sz="240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724400" y="1371600"/>
            <a:ext cx="13716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 animBg="1"/>
      <p:bldP spid="23" grpId="0"/>
      <p:bldP spid="25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685800"/>
            <a:ext cx="25908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4114800"/>
            <a:ext cx="807720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atin typeface="NikoshBAN" pitchFamily="2" charset="0"/>
                <a:cs typeface="NikoshBAN" pitchFamily="2" charset="0"/>
              </a:rPr>
              <a:t>রহিম বাড়িতে যে গ্যাসের সিলিন্ডার ব্যবহার করে তার ভুমির ব্যাসার্ধ ৮ সে.মি, উচ্চতা২৪ সে.মি।</a:t>
            </a:r>
          </a:p>
          <a:p>
            <a:r>
              <a:rPr lang="en-US" sz="3200" smtClean="0">
                <a:latin typeface="NikoshBAN" pitchFamily="2" charset="0"/>
                <a:cs typeface="NikoshBAN" pitchFamily="2" charset="0"/>
              </a:rPr>
              <a:t>গ্যাসের সিলিন্ডারটির সমগ্রতলের ক্ষেত্রফল নির্ণয় কর ।</a:t>
            </a:r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994129-Illustration-of-a-LPG-cylinder--Stock-Illustration-g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14400"/>
            <a:ext cx="1676400" cy="281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1400" y="685800"/>
            <a:ext cx="14478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atin typeface="NikoshBAN" pitchFamily="2" charset="0"/>
                <a:cs typeface="NikoshBAN" pitchFamily="2" charset="0"/>
              </a:rPr>
              <a:t>সময়ঃ ৪মিনিট</a:t>
            </a:r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562338" y="1066800"/>
            <a:ext cx="1930975" cy="2729212"/>
          </a:xfrm>
          <a:prstGeom prst="can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581400" y="2057400"/>
            <a:ext cx="5320352" cy="28623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বেলনের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আয়তন</a:t>
            </a:r>
            <a:endParaRPr lang="en-US" sz="36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উচ্চতা</a:t>
            </a: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উচ্চতা</a:t>
            </a:r>
            <a:endPara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=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πr</a:t>
            </a:r>
            <a:r>
              <a:rPr lang="en-US" sz="360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</a:t>
            </a:r>
            <a:endPara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=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πr</a:t>
            </a:r>
            <a:r>
              <a:rPr lang="en-US" sz="360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4191000"/>
            <a:ext cx="3276600" cy="1754326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তলের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=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 r</a:t>
            </a:r>
            <a:r>
              <a:rPr lang="en-US" sz="3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>
            <a:stCxn id="2" idx="3"/>
          </p:cNvCxnSpPr>
          <p:nvPr/>
        </p:nvCxnSpPr>
        <p:spPr>
          <a:xfrm rot="5400000">
            <a:off x="718819" y="4601193"/>
            <a:ext cx="1614188" cy="3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eft Brace 6"/>
          <p:cNvSpPr/>
          <p:nvPr/>
        </p:nvSpPr>
        <p:spPr>
          <a:xfrm rot="10800000">
            <a:off x="2596489" y="1390213"/>
            <a:ext cx="445610" cy="2177337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0" y="21336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h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304800"/>
            <a:ext cx="41148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atin typeface="NikoshBAN" pitchFamily="2" charset="0"/>
                <a:cs typeface="NikoshBAN" pitchFamily="2" charset="0"/>
              </a:rPr>
              <a:t>বেলনের আয়তন নির্ণয়ের সূত্র</a:t>
            </a:r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gnetic Disk 1"/>
          <p:cNvSpPr/>
          <p:nvPr/>
        </p:nvSpPr>
        <p:spPr>
          <a:xfrm>
            <a:off x="990600" y="1752600"/>
            <a:ext cx="838200" cy="3505200"/>
          </a:xfrm>
          <a:prstGeom prst="flowChartMagneticDisk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81000" y="1676400"/>
            <a:ext cx="1981200" cy="3886200"/>
            <a:chOff x="457200" y="1447800"/>
            <a:chExt cx="1981200" cy="3886200"/>
          </a:xfrm>
          <a:solidFill>
            <a:srgbClr val="92D050"/>
          </a:solidFill>
        </p:grpSpPr>
        <p:sp>
          <p:nvSpPr>
            <p:cNvPr id="3" name="Flowchart: Magnetic Disk 2"/>
            <p:cNvSpPr/>
            <p:nvPr/>
          </p:nvSpPr>
          <p:spPr>
            <a:xfrm>
              <a:off x="457200" y="1447800"/>
              <a:ext cx="1981200" cy="3886200"/>
            </a:xfrm>
            <a:prstGeom prst="flowChartMagneticDisk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990600" y="1676400"/>
              <a:ext cx="914400" cy="762000"/>
            </a:xfrm>
            <a:prstGeom prst="ellipse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14400" y="533400"/>
            <a:ext cx="1676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mtClean="0">
                <a:latin typeface="NikoshBAN" pitchFamily="2" charset="0"/>
                <a:cs typeface="NikoshBAN" pitchFamily="2" charset="0"/>
              </a:rPr>
              <a:t>দলীয়কাজ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4724400"/>
            <a:ext cx="57150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atin typeface="NikoshBAN" pitchFamily="2" charset="0"/>
                <a:cs typeface="NikoshBAN" pitchFamily="2" charset="0"/>
              </a:rPr>
              <a:t>একটি পাইপের বাইরের ব্যাস 16 সে.মি এবং ভিতরের ব্যাস ১২ সে.মি,উচ্চতা ৬ মিটার পাইপে ব্যবহ্রত লোহার আয়তন নির্ণয় কর।</a:t>
            </a:r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657600" y="1295400"/>
            <a:ext cx="2133600" cy="158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191000" y="1219200"/>
            <a:ext cx="1066800" cy="158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4191000" y="1676400"/>
            <a:ext cx="762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572000" y="2057400"/>
            <a:ext cx="24384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391400" y="1905000"/>
            <a:ext cx="17526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smtClean="0">
                <a:latin typeface="NikoshBAN" pitchFamily="2" charset="0"/>
                <a:cs typeface="NikoshBAN" pitchFamily="2" charset="0"/>
              </a:rPr>
              <a:t>বাইরের ব্যাস</a:t>
            </a:r>
            <a:endParaRPr lang="en-US" sz="240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5400000" flipH="1" flipV="1">
            <a:off x="4495800" y="914400"/>
            <a:ext cx="457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724400" y="685800"/>
            <a:ext cx="2286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239000" y="457200"/>
            <a:ext cx="15240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smtClean="0">
                <a:latin typeface="NikoshBAN" pitchFamily="2" charset="0"/>
                <a:cs typeface="NikoshBAN" pitchFamily="2" charset="0"/>
              </a:rPr>
              <a:t>ভিতরের ব্যাস</a:t>
            </a:r>
            <a:endParaRPr lang="en-US" sz="24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15200" y="0"/>
            <a:ext cx="16764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latin typeface="NikoshBAN" pitchFamily="2" charset="0"/>
                <a:cs typeface="NikoshBAN" pitchFamily="2" charset="0"/>
              </a:rPr>
              <a:t>সময়ঃ ৭মিনিট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53284E-7 L 2.77556E-17 -0.06938 C 2.77556E-17 -0.1006 0.10087 -0.13876 0.18333 -0.13876 L 0.36667 -0.13876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8" grpId="0" animBg="1"/>
      <p:bldP spid="3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914400"/>
            <a:ext cx="198120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752600"/>
            <a:ext cx="83820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mtClean="0">
                <a:latin typeface="NikoshBAN" pitchFamily="2" charset="0"/>
                <a:cs typeface="NikoshBAN" pitchFamily="2" charset="0"/>
              </a:rPr>
              <a:t>১)বেলনের বক্রপৃষ্ঠের ক্ষেত্রফল কোনটি?</a:t>
            </a:r>
          </a:p>
          <a:p>
            <a:r>
              <a:rPr lang="en-US" sz="360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l-GR" sz="3600" smtClean="0">
                <a:latin typeface="Constantia"/>
                <a:cs typeface="NikoshBAN" pitchFamily="2" charset="0"/>
              </a:rPr>
              <a:t>π</a:t>
            </a:r>
            <a:r>
              <a:rPr lang="en-US" sz="3600" smtClean="0">
                <a:latin typeface="Constantia"/>
                <a:cs typeface="NikoshBAN" pitchFamily="2" charset="0"/>
              </a:rPr>
              <a:t>r±  খ)  </a:t>
            </a:r>
            <a:r>
              <a:rPr lang="el-GR" sz="3600" smtClean="0">
                <a:latin typeface="Constantia"/>
                <a:cs typeface="NikoshBAN" pitchFamily="2" charset="0"/>
              </a:rPr>
              <a:t>π</a:t>
            </a:r>
            <a:r>
              <a:rPr lang="en-US" sz="3600" smtClean="0">
                <a:latin typeface="Constantia"/>
                <a:cs typeface="NikoshBAN" pitchFamily="2" charset="0"/>
              </a:rPr>
              <a:t>r²h    গ) 2</a:t>
            </a:r>
            <a:r>
              <a:rPr lang="el-GR" sz="3600" smtClean="0">
                <a:latin typeface="Constantia"/>
                <a:cs typeface="NikoshBAN" pitchFamily="2" charset="0"/>
              </a:rPr>
              <a:t>π</a:t>
            </a:r>
            <a:r>
              <a:rPr lang="en-US" sz="3600" smtClean="0">
                <a:latin typeface="Constantia"/>
                <a:cs typeface="NikoshBAN" pitchFamily="2" charset="0"/>
              </a:rPr>
              <a:t>rh ঘ) 2</a:t>
            </a:r>
            <a:r>
              <a:rPr lang="el-GR" sz="3600" smtClean="0">
                <a:latin typeface="Constantia"/>
                <a:cs typeface="NikoshBAN" pitchFamily="2" charset="0"/>
              </a:rPr>
              <a:t>π</a:t>
            </a:r>
            <a:r>
              <a:rPr lang="en-US" sz="3600" smtClean="0">
                <a:latin typeface="Constantia"/>
                <a:cs typeface="NikoshBAN" pitchFamily="2" charset="0"/>
              </a:rPr>
              <a:t>r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048000"/>
            <a:ext cx="84582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mtClean="0">
                <a:latin typeface="NikoshBAN" pitchFamily="2" charset="0"/>
                <a:cs typeface="NikoshBAN" pitchFamily="2" charset="0"/>
              </a:rPr>
              <a:t>২) বেলনের সম্পুর্ন পৃষ্ঠের ক্ষেত্রফলের সূত্র কোনটি?</a:t>
            </a:r>
          </a:p>
          <a:p>
            <a:r>
              <a:rPr lang="en-US" sz="360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el-GR" sz="3600" smtClean="0">
                <a:latin typeface="Constantia"/>
                <a:cs typeface="NikoshBAN" pitchFamily="2" charset="0"/>
              </a:rPr>
              <a:t>π</a:t>
            </a:r>
            <a:r>
              <a:rPr lang="en-US" sz="3600" smtClean="0">
                <a:latin typeface="Constantia"/>
                <a:cs typeface="NikoshBAN" pitchFamily="2" charset="0"/>
              </a:rPr>
              <a:t>r±hখ)2</a:t>
            </a:r>
            <a:r>
              <a:rPr lang="el-GR" sz="3600" smtClean="0">
                <a:latin typeface="Constantia"/>
                <a:cs typeface="NikoshBAN" pitchFamily="2" charset="0"/>
              </a:rPr>
              <a:t>π</a:t>
            </a:r>
            <a:r>
              <a:rPr lang="en-US" sz="3600" smtClean="0">
                <a:latin typeface="Constantia"/>
                <a:cs typeface="NikoshBAN" pitchFamily="2" charset="0"/>
              </a:rPr>
              <a:t>r গ)</a:t>
            </a:r>
            <a:r>
              <a:rPr lang="el-GR" sz="3600" smtClean="0">
                <a:latin typeface="Constantia"/>
                <a:cs typeface="NikoshBAN" pitchFamily="2" charset="0"/>
              </a:rPr>
              <a:t>π</a:t>
            </a:r>
            <a:r>
              <a:rPr lang="en-US" sz="3600" smtClean="0">
                <a:latin typeface="Constantia"/>
                <a:cs typeface="NikoshBAN" pitchFamily="2" charset="0"/>
              </a:rPr>
              <a:t>r² ঘ)2</a:t>
            </a:r>
            <a:r>
              <a:rPr lang="el-GR" sz="3600" smtClean="0">
                <a:latin typeface="Constantia"/>
                <a:cs typeface="NikoshBAN" pitchFamily="2" charset="0"/>
              </a:rPr>
              <a:t>π</a:t>
            </a:r>
            <a:r>
              <a:rPr lang="en-US" sz="3600" smtClean="0">
                <a:latin typeface="Constantia"/>
                <a:cs typeface="NikoshBAN" pitchFamily="2" charset="0"/>
              </a:rPr>
              <a:t>r(r+h)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419600"/>
            <a:ext cx="84582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atin typeface="NikoshBAN" pitchFamily="2" charset="0"/>
                <a:cs typeface="NikoshBAN" pitchFamily="2" charset="0"/>
              </a:rPr>
              <a:t>৩) নীচের কোন ক্ষেত্রের বৃহত্তম বাহুর চতুর্দিকে ঘোরালে একটি বেলন সৃষ্টি হবে ?</a:t>
            </a:r>
          </a:p>
          <a:p>
            <a:r>
              <a:rPr lang="en-US" sz="3200" smtClean="0">
                <a:latin typeface="NikoshBAN" pitchFamily="2" charset="0"/>
                <a:cs typeface="NikoshBAN" pitchFamily="2" charset="0"/>
              </a:rPr>
              <a:t>ক) রম্বসক্ষেত্র  খ)আয়তক্ষেত্র  গ)সামন্তরিকক্ষেত্র  ঘ)ট্রাপিজিয়ামক্ষেত্র</a:t>
            </a:r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6200" y="4876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3886200" y="2514600"/>
            <a:ext cx="3810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3962400" y="3657600"/>
            <a:ext cx="533400" cy="381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2438400" y="5486400"/>
            <a:ext cx="304800" cy="3810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3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838200"/>
            <a:ext cx="259080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828800"/>
            <a:ext cx="5638800" cy="2590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e 3"/>
          <p:cNvSpPr/>
          <p:nvPr/>
        </p:nvSpPr>
        <p:spPr>
          <a:xfrm>
            <a:off x="6858000" y="1828800"/>
            <a:ext cx="152400" cy="2590800"/>
          </a:xfrm>
          <a:prstGeom prst="rightBrac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19200" y="4648200"/>
            <a:ext cx="5410200" cy="158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" y="5181600"/>
            <a:ext cx="72390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mtClean="0">
                <a:latin typeface="NikoshBAN" pitchFamily="2" charset="0"/>
                <a:cs typeface="NikoshBAN" pitchFamily="2" charset="0"/>
              </a:rPr>
              <a:t>উপরের কাগজ দ্বারা সৃষ্ট বেলনের সম্পুর্নপৃষ্টের ক্ষেত্রফল নির্ণয় কর</a:t>
            </a:r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3200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NikoshBAN" pitchFamily="2" charset="0"/>
                <a:cs typeface="NikoshBAN" pitchFamily="2" charset="0"/>
              </a:rPr>
              <a:t>১৩সে.মি</a:t>
            </a:r>
            <a:endParaRPr lang="en-US" sz="24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45720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NikoshBAN" pitchFamily="2" charset="0"/>
                <a:cs typeface="NikoshBAN" pitchFamily="2" charset="0"/>
              </a:rPr>
              <a:t>৩১সে.মি</a:t>
            </a:r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152400" y="152400"/>
            <a:ext cx="8991600" cy="6629400"/>
          </a:xfrm>
          <a:prstGeom prst="bevel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Vrind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Vrind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Vrind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Vrind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Vrinda"/>
            </a:endParaRPr>
          </a:p>
          <a:p>
            <a:pPr lvl="0" algn="ctr">
              <a:defRPr/>
            </a:pPr>
            <a:endParaRPr lang="bn-BD" sz="8800" kern="0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8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Vrind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Vrind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kern="0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ধন্যবাদ সবাইকে</a:t>
            </a:r>
            <a:endParaRPr kumimoji="0" lang="en-US" sz="9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600" kern="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600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kern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END</a:t>
            </a:r>
            <a:endParaRPr lang="en-US" sz="9600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000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000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roseros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90600"/>
            <a:ext cx="8382001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ylinder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70832"/>
            <a:ext cx="8153400" cy="60792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2819400"/>
            <a:ext cx="5943600" cy="26468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60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457200"/>
            <a:ext cx="22860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00200"/>
            <a:ext cx="3505200" cy="45243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r>
              <a:rPr lang="en-US" sz="3200" smtClean="0">
                <a:latin typeface="NikoshBAN" pitchFamily="2" charset="0"/>
                <a:cs typeface="NikoshBAN" pitchFamily="2" charset="0"/>
              </a:rPr>
              <a:t>মোঃজালাল উদ্দীন</a:t>
            </a:r>
          </a:p>
          <a:p>
            <a:r>
              <a:rPr lang="en-US" sz="3200" smtClean="0">
                <a:latin typeface="NikoshBAN" pitchFamily="2" charset="0"/>
                <a:cs typeface="NikoshBAN" pitchFamily="2" charset="0"/>
              </a:rPr>
              <a:t>সহকারী শিক্ষক(গণিত)</a:t>
            </a:r>
          </a:p>
          <a:p>
            <a:r>
              <a:rPr lang="en-US" sz="3200" smtClean="0">
                <a:latin typeface="NikoshBAN" pitchFamily="2" charset="0"/>
                <a:cs typeface="NikoshBAN" pitchFamily="2" charset="0"/>
              </a:rPr>
              <a:t>আইডিন নং-১০৩৪</a:t>
            </a:r>
          </a:p>
          <a:p>
            <a:r>
              <a:rPr lang="en-US" sz="3200" smtClean="0">
                <a:latin typeface="NikoshBAN" pitchFamily="2" charset="0"/>
                <a:cs typeface="NikoshBAN" pitchFamily="2" charset="0"/>
              </a:rPr>
              <a:t>ব্যাচ নং-৩৪</a:t>
            </a:r>
          </a:p>
          <a:p>
            <a:r>
              <a:rPr lang="en-US" sz="3200" smtClean="0">
                <a:latin typeface="NikoshBAN" pitchFamily="2" charset="0"/>
                <a:cs typeface="NikoshBAN" pitchFamily="2" charset="0"/>
              </a:rPr>
              <a:t>T.T.C- যশোর।</a:t>
            </a:r>
          </a:p>
          <a:p>
            <a:r>
              <a:rPr lang="en-US" sz="3200" smtClean="0">
                <a:latin typeface="NikoshBAN" pitchFamily="2" charset="0"/>
                <a:cs typeface="NikoshBAN" pitchFamily="2" charset="0"/>
              </a:rPr>
              <a:t>Email-jalal.uddin.mkv@gmail.com</a:t>
            </a:r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1600200"/>
            <a:ext cx="3733800" cy="45243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mtClean="0"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r>
              <a:rPr lang="en-US" sz="3600" smtClean="0">
                <a:latin typeface="NikoshBAN" pitchFamily="2" charset="0"/>
                <a:cs typeface="NikoshBAN" pitchFamily="2" charset="0"/>
              </a:rPr>
              <a:t>শ্রেণীঃ দশম</a:t>
            </a:r>
          </a:p>
          <a:p>
            <a:r>
              <a:rPr lang="en-US" sz="3600" smtClean="0"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r>
              <a:rPr lang="en-US" sz="3600" smtClean="0">
                <a:latin typeface="NikoshBAN" pitchFamily="2" charset="0"/>
                <a:cs typeface="NikoshBAN" pitchFamily="2" charset="0"/>
              </a:rPr>
              <a:t>অধ্যায়ঃ ১৬.৪</a:t>
            </a:r>
          </a:p>
          <a:p>
            <a:r>
              <a:rPr lang="en-US" sz="3600" smtClean="0">
                <a:latin typeface="NikoshBAN" pitchFamily="2" charset="0"/>
                <a:cs typeface="NikoshBAN" pitchFamily="2" charset="0"/>
              </a:rPr>
              <a:t>বিশেষ পাঠঃ পরিমিতি</a:t>
            </a:r>
          </a:p>
          <a:p>
            <a:r>
              <a:rPr lang="en-US" sz="3600" smtClean="0">
                <a:latin typeface="NikoshBAN" pitchFamily="2" charset="0"/>
                <a:cs typeface="NikoshBAN" pitchFamily="2" charset="0"/>
              </a:rPr>
              <a:t>সময়ঃ ৫০ মিনিট</a:t>
            </a:r>
          </a:p>
          <a:p>
            <a:r>
              <a:rPr lang="en-US" sz="3600" smtClean="0">
                <a:latin typeface="NikoshBAN" pitchFamily="2" charset="0"/>
                <a:cs typeface="NikoshBAN" pitchFamily="2" charset="0"/>
              </a:rPr>
              <a:t>তাং- ১১/০৩/২০২০</a:t>
            </a:r>
          </a:p>
          <a:p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52400"/>
            <a:ext cx="3962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mtClean="0">
                <a:latin typeface="NikoshBAN" pitchFamily="2" charset="0"/>
                <a:cs typeface="NikoshBAN" pitchFamily="2" charset="0"/>
              </a:rPr>
              <a:t>নীচের ছবিগুলো লক্ষ্য করি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2994129-Illustration-of-a-LPG-cylinder--Stock-Illustration-g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3505200"/>
            <a:ext cx="2819400" cy="30786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6" name="Picture 5" descr="cylinder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17918" y="3303918"/>
            <a:ext cx="3145764" cy="3657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7" name="Picture 6" descr="cylinder 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838200"/>
            <a:ext cx="3505200" cy="24669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8" name="Picture 7" descr="project-5.jpg"/>
          <p:cNvPicPr>
            <a:picLocks noChangeAspect="1"/>
          </p:cNvPicPr>
          <p:nvPr/>
        </p:nvPicPr>
        <p:blipFill>
          <a:blip r:embed="rId5" cstate="print"/>
          <a:srcRect b="10983"/>
          <a:stretch>
            <a:fillRect/>
          </a:stretch>
        </p:blipFill>
        <p:spPr>
          <a:xfrm>
            <a:off x="4953000" y="838200"/>
            <a:ext cx="3733800" cy="2438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971800"/>
            <a:ext cx="6096000" cy="1200329"/>
          </a:xfrm>
          <a:prstGeom prst="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smtClean="0">
                <a:latin typeface="NikoshBAN" pitchFamily="2" charset="0"/>
                <a:cs typeface="NikoshBAN" pitchFamily="2" charset="0"/>
              </a:rPr>
              <a:t>বেলন বা সিলিন্ডার</a:t>
            </a:r>
            <a:endParaRPr lang="en-US" sz="7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1371600"/>
            <a:ext cx="3048000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54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00"/>
            <a:ext cx="8686800" cy="483209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smtClean="0">
                <a:latin typeface="NikoshBAN" pitchFamily="2" charset="0"/>
                <a:cs typeface="NikoshBAN" pitchFamily="2" charset="0"/>
              </a:rPr>
              <a:t>                     শিখনফল</a:t>
            </a:r>
          </a:p>
          <a:p>
            <a:r>
              <a:rPr lang="en-US" sz="440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pPr marL="914400" indent="-914400"/>
            <a:r>
              <a:rPr lang="en-US" sz="4400" smtClean="0">
                <a:latin typeface="NikoshBAN" pitchFamily="2" charset="0"/>
                <a:cs typeface="NikoshBAN" pitchFamily="2" charset="0"/>
              </a:rPr>
              <a:t>১)চিত্র সহ বেলন কি তা বলতে পারবে।</a:t>
            </a:r>
          </a:p>
          <a:p>
            <a:pPr marL="914400" indent="-914400"/>
            <a:r>
              <a:rPr lang="en-US" sz="4400" smtClean="0">
                <a:latin typeface="NikoshBAN" pitchFamily="2" charset="0"/>
                <a:cs typeface="NikoshBAN" pitchFamily="2" charset="0"/>
              </a:rPr>
              <a:t>২)বেলনের বিভিন্ন অংশ সনাক্ত করে সূত্র প্রদান করতে পারবে।</a:t>
            </a:r>
          </a:p>
          <a:p>
            <a:pPr marL="914400" indent="-914400"/>
            <a:r>
              <a:rPr lang="en-US" sz="4400" smtClean="0">
                <a:latin typeface="NikoshBAN" pitchFamily="2" charset="0"/>
                <a:cs typeface="NikoshBAN" pitchFamily="2" charset="0"/>
              </a:rPr>
              <a:t>৩)বেলন সম্পর্কিত বিভিন্ন সূত্র প্রয়োগ করে গাণিতিক সমস্যাবলী সমাধান করতে পারবে।</a:t>
            </a:r>
            <a:endParaRPr lang="en-US" sz="44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990600"/>
            <a:ext cx="4038600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mtClean="0">
                <a:latin typeface="NikoshBAN" pitchFamily="2" charset="0"/>
                <a:cs typeface="NikoshBAN" pitchFamily="2" charset="0"/>
              </a:rPr>
              <a:t>আমরা একটি ভিডিও দেখি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56322" name="Packager Shell Object" showAsIcon="1" r:id="rId4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066800"/>
            <a:ext cx="4724400" cy="10156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smtClean="0">
                <a:latin typeface="NikoshBAN" pitchFamily="2" charset="0"/>
                <a:cs typeface="NikoshBAN" pitchFamily="2" charset="0"/>
              </a:rPr>
              <a:t>বেলন কাকে বলে?</a:t>
            </a:r>
            <a:endParaRPr lang="en-US" sz="60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514600"/>
            <a:ext cx="7543800" cy="193899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smtClean="0">
                <a:latin typeface="NikoshBAN" pitchFamily="2" charset="0"/>
                <a:cs typeface="NikoshBAN" pitchFamily="2" charset="0"/>
              </a:rPr>
              <a:t>কোন আয়তক্ষেত্রের যেকোনো বাহুকে আয়ক্ষেত্রটির ঐ বাহুর চতুর্দিকে ঘোরালে যে ঘন বস্তুর সৃষ্টি হয়, তাকে বেলন বা সিলিন্ডার বলে ।</a:t>
            </a:r>
            <a:endParaRPr lang="en-US" sz="40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gnetic Disk 1"/>
          <p:cNvSpPr/>
          <p:nvPr/>
        </p:nvSpPr>
        <p:spPr>
          <a:xfrm>
            <a:off x="1219200" y="1676400"/>
            <a:ext cx="1981200" cy="3657600"/>
          </a:xfrm>
          <a:prstGeom prst="flowChartMagneticDisk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952500" y="3543300"/>
            <a:ext cx="236220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133600" y="2362200"/>
            <a:ext cx="106680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219200" y="4191000"/>
            <a:ext cx="1981200" cy="1143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endCxn id="8" idx="6"/>
          </p:cNvCxnSpPr>
          <p:nvPr/>
        </p:nvCxnSpPr>
        <p:spPr>
          <a:xfrm>
            <a:off x="2133600" y="4724400"/>
            <a:ext cx="1066800" cy="381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Brace 11"/>
          <p:cNvSpPr/>
          <p:nvPr/>
        </p:nvSpPr>
        <p:spPr>
          <a:xfrm>
            <a:off x="3352800" y="2438400"/>
            <a:ext cx="384048" cy="2362200"/>
          </a:xfrm>
          <a:prstGeom prst="righ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581400" y="3352800"/>
            <a:ext cx="990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171700" y="5143500"/>
            <a:ext cx="838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590800" y="5562600"/>
            <a:ext cx="1828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648200" y="3124200"/>
            <a:ext cx="14478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mtClean="0">
                <a:latin typeface="NikoshBAN" pitchFamily="2" charset="0"/>
                <a:cs typeface="NikoshBAN" pitchFamily="2" charset="0"/>
              </a:rPr>
              <a:t>উচ্চতা h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0" y="5334000"/>
            <a:ext cx="25908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mtClean="0">
                <a:latin typeface="NikoshBAN" pitchFamily="2" charset="0"/>
                <a:cs typeface="NikoshBAN" pitchFamily="2" charset="0"/>
              </a:rPr>
              <a:t>ভূমির ব্যসার্ধ  r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600" y="838200"/>
            <a:ext cx="41148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atin typeface="NikoshBAN" pitchFamily="2" charset="0"/>
                <a:cs typeface="NikoshBAN" pitchFamily="2" charset="0"/>
              </a:rPr>
              <a:t>একটি বেলনের  চিত্র লক্ষ্য করি</a:t>
            </a:r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2" grpId="0" animBg="1"/>
      <p:bldP spid="26" grpId="0" animBg="1"/>
      <p:bldP spid="29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1298</TotalTime>
  <Words>357</Words>
  <Application>Microsoft Office PowerPoint</Application>
  <PresentationFormat>On-screen Show (4:3)</PresentationFormat>
  <Paragraphs>107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Trek</vt:lpstr>
      <vt:lpstr>Package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83</cp:revision>
  <dcterms:created xsi:type="dcterms:W3CDTF">2006-08-16T00:00:00Z</dcterms:created>
  <dcterms:modified xsi:type="dcterms:W3CDTF">2020-03-14T05:43:48Z</dcterms:modified>
</cp:coreProperties>
</file>