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9" r:id="rId4"/>
    <p:sldId id="265" r:id="rId5"/>
    <p:sldId id="285" r:id="rId6"/>
    <p:sldId id="284" r:id="rId7"/>
    <p:sldId id="283" r:id="rId8"/>
    <p:sldId id="282" r:id="rId9"/>
    <p:sldId id="280" r:id="rId10"/>
    <p:sldId id="276" r:id="rId11"/>
    <p:sldId id="277" r:id="rId12"/>
    <p:sldId id="286" r:id="rId13"/>
    <p:sldId id="287" r:id="rId14"/>
    <p:sldId id="278" r:id="rId15"/>
    <p:sldId id="279" r:id="rId16"/>
    <p:sldId id="272" r:id="rId17"/>
    <p:sldId id="260" r:id="rId18"/>
    <p:sldId id="261" r:id="rId19"/>
    <p:sldId id="273" r:id="rId20"/>
    <p:sldId id="274" r:id="rId21"/>
    <p:sldId id="288" r:id="rId22"/>
    <p:sldId id="266" r:id="rId23"/>
    <p:sldId id="275" r:id="rId24"/>
    <p:sldId id="270" r:id="rId25"/>
    <p:sldId id="289" r:id="rId26"/>
    <p:sldId id="267" r:id="rId27"/>
    <p:sldId id="271" r:id="rId28"/>
    <p:sldId id="26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5ED1D80-1AD3-4209-9762-E7C7C7D96D01}"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
        <p:nvSpPr>
          <p:cNvPr id="7" name="Rectangle 6"/>
          <p:cNvSpPr/>
          <p:nvPr userDrawn="1"/>
        </p:nvSpPr>
        <p:spPr>
          <a:xfrm>
            <a:off x="152400" y="76200"/>
            <a:ext cx="8839200" cy="6645275"/>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8739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35619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358780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432870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90629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69979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48994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02380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958834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53146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42962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3/13/2020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2397526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6.xml"/><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6.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209800" y="228600"/>
            <a:ext cx="4800600" cy="1447800"/>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a:normAutofit/>
          </a:bodyPr>
          <a:lstStyle/>
          <a:p>
            <a:r>
              <a:rPr lang="ar-SA" sz="4800" b="1" dirty="0">
                <a:solidFill>
                  <a:srgbClr val="FF0000"/>
                </a:solidFill>
                <a:latin typeface="Times New Roman" pitchFamily="18" charset="0"/>
                <a:cs typeface="Times New Roman" pitchFamily="18" charset="0"/>
              </a:rPr>
              <a:t>أهلا سهلا مرحبا</a:t>
            </a:r>
            <a:r>
              <a:rPr lang="bn-BD" sz="4000" dirty="0" smtClean="0">
                <a:latin typeface="NikoshBAN" pitchFamily="2" charset="0"/>
                <a:cs typeface="NikoshBAN" pitchFamily="2" charset="0"/>
              </a:rPr>
              <a:t> </a:t>
            </a:r>
            <a:endParaRPr lang="en-US" sz="1800" dirty="0">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828800"/>
            <a:ext cx="8534400" cy="48768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8197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447800"/>
            <a:ext cx="6762729" cy="4181475"/>
          </a:xfrm>
          <a:prstGeom prst="round2DiagRect">
            <a:avLst/>
          </a:prstGeom>
        </p:spPr>
      </p:pic>
      <p:sp>
        <p:nvSpPr>
          <p:cNvPr id="4" name="TextBox 3"/>
          <p:cNvSpPr txBox="1"/>
          <p:nvPr/>
        </p:nvSpPr>
        <p:spPr>
          <a:xfrm>
            <a:off x="1371600" y="5798403"/>
            <a:ext cx="6324600" cy="830997"/>
          </a:xfrm>
          <a:prstGeom prst="rect">
            <a:avLst/>
          </a:prstGeom>
          <a:solidFill>
            <a:schemeClr val="accent4">
              <a:lumMod val="60000"/>
              <a:lumOff val="40000"/>
            </a:schemeClr>
          </a:solidFill>
        </p:spPr>
        <p:txBody>
          <a:bodyPr wrap="square" rtlCol="0">
            <a:spAutoFit/>
          </a:bodyPr>
          <a:lstStyle/>
          <a:p>
            <a:pPr algn="ctr"/>
            <a:r>
              <a:rPr lang="bn-BD" sz="4800" b="1" dirty="0" smtClean="0">
                <a:latin typeface="NikoshBAN" panose="02000000000000000000" pitchFamily="2" charset="0"/>
                <a:cs typeface="NikoshBAN" panose="02000000000000000000" pitchFamily="2" charset="0"/>
              </a:rPr>
              <a:t> </a:t>
            </a:r>
            <a:r>
              <a:rPr lang="bn-BD" sz="4800" b="1"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নক্ষত্র পূজার মাধ্যমে</a:t>
            </a:r>
            <a:endParaRPr lang="en-US" sz="4800" b="1" dirty="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5" name="Rounded Rectangle 4"/>
          <p:cNvSpPr/>
          <p:nvPr/>
        </p:nvSpPr>
        <p:spPr>
          <a:xfrm>
            <a:off x="2971800" y="457200"/>
            <a:ext cx="3657600" cy="8382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b="1" dirty="0" smtClean="0">
                <a:solidFill>
                  <a:schemeClr val="tx1"/>
                </a:solidFill>
                <a:latin typeface="NikoshBAN" panose="02000000000000000000" pitchFamily="2" charset="0"/>
                <a:cs typeface="NikoshBAN" panose="02000000000000000000" pitchFamily="2" charset="0"/>
              </a:rPr>
              <a:t>যাদুর ধরন</a:t>
            </a:r>
            <a:endParaRPr lang="en-US" sz="60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727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122343"/>
            <a:ext cx="5666095" cy="412271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 name="TextBox 3"/>
          <p:cNvSpPr txBox="1"/>
          <p:nvPr/>
        </p:nvSpPr>
        <p:spPr>
          <a:xfrm>
            <a:off x="381000" y="5558135"/>
            <a:ext cx="8382000" cy="461665"/>
          </a:xfrm>
          <a:prstGeom prst="rect">
            <a:avLst/>
          </a:prstGeom>
          <a:solidFill>
            <a:srgbClr val="FFFF0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bn-BD" sz="2400" b="1" dirty="0" smtClean="0">
                <a:solidFill>
                  <a:srgbClr val="7030A0"/>
                </a:solidFill>
                <a:latin typeface="NikoshBAN" panose="02000000000000000000" pitchFamily="2" charset="0"/>
                <a:cs typeface="NikoshBAN" panose="02000000000000000000" pitchFamily="2" charset="0"/>
              </a:rPr>
              <a:t>অপিত্রতা থাকার ও পাপাচারে লিপ্ত থেকে শয়তানের সন্তুষ্টি ও নৈকট্য অর্জনের মাধ্যমে।</a:t>
            </a:r>
            <a:endParaRPr lang="en-US" sz="2400" b="1" dirty="0">
              <a:solidFill>
                <a:srgbClr val="7030A0"/>
              </a:solidFill>
              <a:latin typeface="NikoshBAN" panose="02000000000000000000" pitchFamily="2" charset="0"/>
              <a:cs typeface="NikoshBAN" panose="02000000000000000000" pitchFamily="2" charset="0"/>
            </a:endParaRPr>
          </a:p>
        </p:txBody>
      </p:sp>
      <p:sp>
        <p:nvSpPr>
          <p:cNvPr id="5" name="Rounded Rectangle 4"/>
          <p:cNvSpPr/>
          <p:nvPr/>
        </p:nvSpPr>
        <p:spPr>
          <a:xfrm>
            <a:off x="2475220" y="130629"/>
            <a:ext cx="3505200" cy="8382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b="1" dirty="0" smtClean="0">
                <a:latin typeface="NikoshBAN" panose="02000000000000000000" pitchFamily="2" charset="0"/>
                <a:cs typeface="NikoshBAN" panose="02000000000000000000" pitchFamily="2" charset="0"/>
              </a:rPr>
              <a:t>যাদুর ধরন</a:t>
            </a:r>
            <a:endParaRPr lang="en-US" sz="6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9880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449759"/>
            <a:ext cx="4800600" cy="923330"/>
          </a:xfrm>
          <a:prstGeom prst="rect">
            <a:avLst/>
          </a:prstGeom>
          <a:solidFill>
            <a:schemeClr val="accent2">
              <a:lumMod val="75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en-US" sz="5400" b="1" dirty="0" err="1" smtClean="0">
                <a:solidFill>
                  <a:srgbClr val="00B0F0"/>
                </a:solidFill>
                <a:latin typeface="NikoshBAN" panose="02000000000000000000" pitchFamily="2" charset="0"/>
                <a:cs typeface="NikoshBAN" panose="02000000000000000000" pitchFamily="2" charset="0"/>
              </a:rPr>
              <a:t>যাদুর</a:t>
            </a:r>
            <a:r>
              <a:rPr lang="en-US" sz="5400" b="1" dirty="0" smtClean="0">
                <a:solidFill>
                  <a:srgbClr val="00B0F0"/>
                </a:solidFill>
                <a:latin typeface="NikoshBAN" panose="02000000000000000000" pitchFamily="2" charset="0"/>
                <a:cs typeface="NikoshBAN" panose="02000000000000000000" pitchFamily="2" charset="0"/>
              </a:rPr>
              <a:t> </a:t>
            </a:r>
            <a:r>
              <a:rPr lang="en-US" sz="5400" b="1" dirty="0" err="1">
                <a:solidFill>
                  <a:srgbClr val="00B0F0"/>
                </a:solidFill>
                <a:latin typeface="NikoshBAN" panose="02000000000000000000" pitchFamily="2" charset="0"/>
                <a:cs typeface="NikoshBAN" panose="02000000000000000000" pitchFamily="2" charset="0"/>
              </a:rPr>
              <a:t>প্রকারভেদ</a:t>
            </a:r>
            <a:r>
              <a:rPr lang="en-US" sz="5400" b="1" dirty="0">
                <a:solidFill>
                  <a:srgbClr val="00B0F0"/>
                </a:solidFill>
                <a:latin typeface="NikoshBAN" panose="02000000000000000000" pitchFamily="2" charset="0"/>
                <a:cs typeface="NikoshBAN" panose="02000000000000000000" pitchFamily="2" charset="0"/>
              </a:rPr>
              <a:t>। </a:t>
            </a:r>
            <a:endParaRPr lang="bn-BD" sz="5400" b="1" dirty="0">
              <a:solidFill>
                <a:srgbClr val="00B0F0"/>
              </a:solidFill>
              <a:latin typeface="NikoshBAN" panose="02000000000000000000" pitchFamily="2" charset="0"/>
              <a:cs typeface="NikoshBAN" panose="02000000000000000000" pitchFamily="2" charset="0"/>
            </a:endParaRPr>
          </a:p>
        </p:txBody>
      </p:sp>
      <p:sp>
        <p:nvSpPr>
          <p:cNvPr id="4" name="TextBox 3"/>
          <p:cNvSpPr txBox="1"/>
          <p:nvPr/>
        </p:nvSpPr>
        <p:spPr>
          <a:xfrm>
            <a:off x="381000" y="1603950"/>
            <a:ext cx="8382000" cy="4339650"/>
          </a:xfrm>
          <a:prstGeom prst="rect">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2400" b="1" dirty="0" err="1" smtClean="0">
                <a:solidFill>
                  <a:srgbClr val="FF0000"/>
                </a:solidFill>
                <a:latin typeface="NikoshBAN" pitchFamily="2" charset="0"/>
                <a:cs typeface="NikoshBAN" pitchFamily="2" charset="0"/>
              </a:rPr>
              <a:t>ইমাম</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ফখরুদ্দিন</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রাজি</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তাফসিরে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কাবিরের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মধ্যে</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যাদুকে</a:t>
            </a:r>
            <a:r>
              <a:rPr lang="en-US" sz="2400" b="1" dirty="0" smtClean="0">
                <a:solidFill>
                  <a:srgbClr val="FF0000"/>
                </a:solidFill>
                <a:latin typeface="NikoshBAN" pitchFamily="2" charset="0"/>
                <a:cs typeface="NikoshBAN" pitchFamily="2" charset="0"/>
              </a:rPr>
              <a:t> ৮ </a:t>
            </a:r>
            <a:r>
              <a:rPr lang="en-US" sz="2400" b="1" dirty="0" err="1" smtClean="0">
                <a:solidFill>
                  <a:srgbClr val="FF0000"/>
                </a:solidFill>
                <a:latin typeface="NikoshBAN" pitchFamily="2" charset="0"/>
                <a:cs typeface="NikoshBAN" pitchFamily="2" charset="0"/>
              </a:rPr>
              <a:t>ভাগে</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বিভক্ত</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করেছেন</a:t>
            </a:r>
            <a:r>
              <a:rPr lang="en-US" sz="2400" b="1" dirty="0" smtClean="0">
                <a:solidFill>
                  <a:srgbClr val="FF0000"/>
                </a:solidFill>
                <a:latin typeface="NikoshBAN" pitchFamily="2" charset="0"/>
                <a:cs typeface="NikoshBAN" pitchFamily="2" charset="0"/>
              </a:rPr>
              <a:t>।</a:t>
            </a:r>
          </a:p>
          <a:p>
            <a:pPr algn="just"/>
            <a:r>
              <a:rPr lang="en-US" sz="2800" b="1" dirty="0" smtClean="0">
                <a:solidFill>
                  <a:srgbClr val="FF0000"/>
                </a:solidFill>
                <a:latin typeface="NikoshBAN" pitchFamily="2" charset="0"/>
                <a:cs typeface="NikoshBAN" pitchFamily="2" charset="0"/>
              </a:rPr>
              <a:t>১। </a:t>
            </a:r>
            <a:r>
              <a:rPr lang="en-US" sz="2800" b="1" dirty="0" err="1" smtClean="0">
                <a:solidFill>
                  <a:srgbClr val="FF0000"/>
                </a:solidFill>
                <a:latin typeface="NikoshBAN" pitchFamily="2" charset="0"/>
                <a:cs typeface="NikoshBAN" pitchFamily="2" charset="0"/>
              </a:rPr>
              <a:t>নক্ষত্র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পূজারীদের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যাদু</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তারা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সূর্যের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চতুর্পাশ্বে</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ঘূর্ণায়মান</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সাতটি</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নক্ষত্রকে</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পুজা</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করত</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তাদের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বিশ্বাস</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ছিল</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যে</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উক্ত</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সাতটি</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নক্ষত্রই</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মহা</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বিশ্বের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নিয়ন্ত্রক</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উহারাই</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মঙ্গল</a:t>
            </a:r>
            <a:r>
              <a:rPr lang="en-US" sz="2800" b="1" dirty="0" smtClean="0">
                <a:solidFill>
                  <a:srgbClr val="FF0000"/>
                </a:solidFill>
                <a:latin typeface="NikoshBAN" pitchFamily="2" charset="0"/>
                <a:cs typeface="NikoshBAN" pitchFamily="2" charset="0"/>
              </a:rPr>
              <a:t> – </a:t>
            </a:r>
            <a:r>
              <a:rPr lang="en-US" sz="2800" b="1" dirty="0" err="1" smtClean="0">
                <a:solidFill>
                  <a:srgbClr val="FF0000"/>
                </a:solidFill>
                <a:latin typeface="NikoshBAN" pitchFamily="2" charset="0"/>
                <a:cs typeface="NikoshBAN" pitchFamily="2" charset="0"/>
              </a:rPr>
              <a:t>অমঙ্গল</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ঘটিয়ে</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থাকে</a:t>
            </a:r>
            <a:r>
              <a:rPr lang="en-US" sz="2800" b="1" dirty="0" smtClean="0">
                <a:solidFill>
                  <a:srgbClr val="FF0000"/>
                </a:solidFill>
                <a:latin typeface="NikoshBAN" pitchFamily="2" charset="0"/>
                <a:cs typeface="NikoshBAN" pitchFamily="2" charset="0"/>
              </a:rPr>
              <a:t>। </a:t>
            </a:r>
          </a:p>
          <a:p>
            <a:pPr algn="just"/>
            <a:r>
              <a:rPr lang="en-US" sz="2800" b="1" dirty="0" smtClean="0">
                <a:solidFill>
                  <a:srgbClr val="FF0000"/>
                </a:solidFill>
                <a:latin typeface="NikoshBAN" pitchFamily="2" charset="0"/>
                <a:cs typeface="NikoshBAN" pitchFamily="2" charset="0"/>
              </a:rPr>
              <a:t>২। এ </a:t>
            </a:r>
            <a:r>
              <a:rPr lang="en-US" sz="2800" b="1" dirty="0" err="1" smtClean="0">
                <a:solidFill>
                  <a:srgbClr val="FF0000"/>
                </a:solidFill>
                <a:latin typeface="NikoshBAN" pitchFamily="2" charset="0"/>
                <a:cs typeface="NikoshBAN" pitchFamily="2" charset="0"/>
              </a:rPr>
              <a:t>প্রকার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যাদু</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হলো</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যারা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স্বীয়</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আত্মার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দৃঢ়তার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সাহায্যে</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অপরের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অন্তরকে</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প্রভাবান্বিত</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করে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থাকে</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অর্থা</a:t>
            </a:r>
            <a:r>
              <a:rPr lang="en-US" sz="2800" b="1" dirty="0" smtClean="0">
                <a:solidFill>
                  <a:srgbClr val="FF0000"/>
                </a:solidFill>
                <a:latin typeface="NikoshBAN" pitchFamily="2" charset="0"/>
                <a:cs typeface="NikoshBAN" pitchFamily="2" charset="0"/>
              </a:rPr>
              <a:t>ৎ </a:t>
            </a:r>
            <a:r>
              <a:rPr lang="en-US" sz="2800" b="1" dirty="0" err="1" smtClean="0">
                <a:solidFill>
                  <a:srgbClr val="FF0000"/>
                </a:solidFill>
                <a:latin typeface="NikoshBAN" pitchFamily="2" charset="0"/>
                <a:cs typeface="NikoshBAN" pitchFamily="2" charset="0"/>
              </a:rPr>
              <a:t>মানুষের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মনে</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প্রতিক্রিয়া</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সৃষ্টি</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করার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কার্যে</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কোন</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কোন</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যাদুকরের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আত্মা</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জড়</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উপকরণের</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সাহায্য</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গ্রহণ</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করতে</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বাধ্য</a:t>
            </a:r>
            <a:r>
              <a:rPr lang="en-US" sz="2800" b="1" dirty="0" smtClean="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হয়</a:t>
            </a:r>
            <a:r>
              <a:rPr lang="en-US" sz="2800" b="1" dirty="0" smtClean="0">
                <a:solidFill>
                  <a:srgbClr val="FF0000"/>
                </a:solidFill>
                <a:latin typeface="NikoshBAN" pitchFamily="2" charset="0"/>
                <a:cs typeface="NikoshBAN" pitchFamily="2" charset="0"/>
              </a:rPr>
              <a:t>।  </a:t>
            </a:r>
          </a:p>
          <a:p>
            <a:pPr algn="just"/>
            <a:r>
              <a:rPr lang="en-US" sz="2800" dirty="0" smtClean="0">
                <a:solidFill>
                  <a:srgbClr val="FF0000"/>
                </a:solidFill>
                <a:latin typeface="NikoshBAN" pitchFamily="2" charset="0"/>
                <a:cs typeface="NikoshBAN" pitchFamily="2" charset="0"/>
              </a:rPr>
              <a:t>৩। </a:t>
            </a:r>
            <a:r>
              <a:rPr lang="en-US" sz="2800" dirty="0" err="1" smtClean="0">
                <a:solidFill>
                  <a:srgbClr val="FF0000"/>
                </a:solidFill>
                <a:latin typeface="NikoshBAN" pitchFamily="2" charset="0"/>
                <a:cs typeface="NikoshBAN" pitchFamily="2" charset="0"/>
              </a:rPr>
              <a:t>যাদু</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হলো</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পৃথিবীতে</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বসবাসকারী</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আত্মার</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সাহায্যে</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সম্পাদিত</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কার্যাবলি</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অর্থা</a:t>
            </a:r>
            <a:r>
              <a:rPr lang="en-US" sz="2800" dirty="0" smtClean="0">
                <a:solidFill>
                  <a:srgbClr val="FF0000"/>
                </a:solidFill>
                <a:latin typeface="NikoshBAN" pitchFamily="2" charset="0"/>
                <a:cs typeface="NikoshBAN" pitchFamily="2" charset="0"/>
              </a:rPr>
              <a:t>ৎ </a:t>
            </a:r>
            <a:r>
              <a:rPr lang="en-US" sz="2800" dirty="0" err="1" smtClean="0">
                <a:solidFill>
                  <a:srgbClr val="FF0000"/>
                </a:solidFill>
                <a:latin typeface="NikoshBAN" pitchFamily="2" charset="0"/>
                <a:cs typeface="NikoshBAN" pitchFamily="2" charset="0"/>
              </a:rPr>
              <a:t>জ্বিন</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শয়তানকে</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বশে</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আনার</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মাধ্যমে</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যে</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যাদুকে</a:t>
            </a:r>
            <a:r>
              <a:rPr lang="en-US" sz="2800" dirty="0" smtClean="0">
                <a:solidFill>
                  <a:srgbClr val="FF0000"/>
                </a:solidFill>
                <a:latin typeface="NikoshBAN" pitchFamily="2" charset="0"/>
                <a:cs typeface="NikoshBAN" pitchFamily="2" charset="0"/>
              </a:rPr>
              <a:t> </a:t>
            </a:r>
            <a:r>
              <a:rPr lang="ar-SA" sz="2800" dirty="0" smtClean="0">
                <a:solidFill>
                  <a:srgbClr val="FF0000"/>
                </a:solidFill>
                <a:latin typeface="NikoshBAN" pitchFamily="2" charset="0"/>
                <a:cs typeface="NikoshBAN" pitchFamily="2" charset="0"/>
              </a:rPr>
              <a:t>عَمَلُ الْتَسْخِيْرُ</a:t>
            </a:r>
            <a:r>
              <a:rPr lang="en-US" sz="2800" dirty="0" err="1" smtClean="0">
                <a:solidFill>
                  <a:srgbClr val="FF0000"/>
                </a:solidFill>
                <a:latin typeface="NikoshBAN" pitchFamily="2" charset="0"/>
                <a:cs typeface="NikoshBAN" pitchFamily="2" charset="0"/>
              </a:rPr>
              <a:t>বলা</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হয়</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অর্থা</a:t>
            </a:r>
            <a:r>
              <a:rPr lang="en-US" sz="2800" dirty="0" smtClean="0">
                <a:solidFill>
                  <a:srgbClr val="FF0000"/>
                </a:solidFill>
                <a:latin typeface="NikoshBAN" pitchFamily="2" charset="0"/>
                <a:cs typeface="NikoshBAN" pitchFamily="2" charset="0"/>
              </a:rPr>
              <a:t>ৎ </a:t>
            </a:r>
            <a:r>
              <a:rPr lang="en-US" sz="2800" dirty="0" err="1" smtClean="0">
                <a:solidFill>
                  <a:srgbClr val="FF0000"/>
                </a:solidFill>
                <a:latin typeface="NikoshBAN" pitchFamily="2" charset="0"/>
                <a:cs typeface="NikoshBAN" pitchFamily="2" charset="0"/>
              </a:rPr>
              <a:t>বশীকরণ</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প্রক্রিয়ার</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যাদু</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যাকে</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হিপনোটিজম</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বলা</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হয়</a:t>
            </a:r>
            <a:r>
              <a:rPr lang="en-US" sz="2800" dirty="0" smtClean="0">
                <a:solidFill>
                  <a:srgbClr val="FF0000"/>
                </a:solidFill>
                <a:latin typeface="NikoshBAN" pitchFamily="2" charset="0"/>
                <a:cs typeface="NikoshBAN" pitchFamily="2" charset="0"/>
              </a:rPr>
              <a:t>। </a:t>
            </a:r>
          </a:p>
        </p:txBody>
      </p:sp>
    </p:spTree>
    <p:extLst>
      <p:ext uri="{BB962C8B-B14F-4D97-AF65-F5344CB8AC3E}">
        <p14:creationId xmlns:p14="http://schemas.microsoft.com/office/powerpoint/2010/main" val="304616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0"/>
            <a:ext cx="8229600" cy="6124754"/>
          </a:xfrm>
          <a:prstGeom prst="rect">
            <a:avLst/>
          </a:prstGeom>
          <a:solidFill>
            <a:schemeClr val="accent1">
              <a:lumMod val="20000"/>
              <a:lumOff val="80000"/>
            </a:schemeClr>
          </a:solidFill>
        </p:spPr>
        <p:txBody>
          <a:bodyPr wrap="square">
            <a:spAutoFit/>
          </a:bodyPr>
          <a:lstStyle/>
          <a:p>
            <a:pPr algn="just"/>
            <a:r>
              <a:rPr lang="en-US" sz="2800" b="1" dirty="0">
                <a:solidFill>
                  <a:schemeClr val="accent5">
                    <a:lumMod val="75000"/>
                  </a:schemeClr>
                </a:solidFill>
                <a:latin typeface="NikoshBAN" pitchFamily="2" charset="0"/>
                <a:cs typeface="NikoshBAN" pitchFamily="2" charset="0"/>
              </a:rPr>
              <a:t>৪। </a:t>
            </a:r>
            <a:r>
              <a:rPr lang="en-US" sz="2800" b="1" dirty="0">
                <a:solidFill>
                  <a:srgbClr val="002060"/>
                </a:solidFill>
                <a:latin typeface="NikoshBAN" pitchFamily="2" charset="0"/>
                <a:cs typeface="NikoshBAN" pitchFamily="2" charset="0"/>
              </a:rPr>
              <a:t>এ </a:t>
            </a:r>
            <a:r>
              <a:rPr lang="en-US" sz="2800" b="1" dirty="0" err="1">
                <a:solidFill>
                  <a:srgbClr val="002060"/>
                </a:solidFill>
                <a:latin typeface="NikoshBAN" pitchFamily="2" charset="0"/>
                <a:cs typeface="NikoshBAN" pitchFamily="2" charset="0"/>
              </a:rPr>
              <a:t>প্রকার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যাদু</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হলো</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দৃষ্টি</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বিভ্রান্তমূলক</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যাদু</a:t>
            </a:r>
            <a:r>
              <a:rPr lang="en-US" sz="2800" b="1" dirty="0">
                <a:solidFill>
                  <a:srgbClr val="002060"/>
                </a:solidFill>
                <a:latin typeface="NikoshBAN" pitchFamily="2" charset="0"/>
                <a:cs typeface="NikoshBAN" pitchFamily="2" charset="0"/>
              </a:rPr>
              <a:t>। এ </a:t>
            </a:r>
            <a:r>
              <a:rPr lang="en-US" sz="2800" b="1" dirty="0" err="1">
                <a:solidFill>
                  <a:srgbClr val="002060"/>
                </a:solidFill>
                <a:latin typeface="NikoshBAN" pitchFamily="2" charset="0"/>
                <a:cs typeface="NikoshBAN" pitchFamily="2" charset="0"/>
              </a:rPr>
              <a:t>প্রকারের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যাদুতে</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যাদুকর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দর্শকদের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চক্ষুকে</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ফাঁকি</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দিয়ে</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তাদের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দৃষ্টির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সামনে</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একটি</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ঘটনাকে</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আরেকটি</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ঘটনারুপে</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প্রতীয়মান</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করে</a:t>
            </a:r>
            <a:r>
              <a:rPr lang="en-US" sz="2800" b="1" dirty="0">
                <a:solidFill>
                  <a:srgbClr val="002060"/>
                </a:solidFill>
                <a:latin typeface="NikoshBAN" pitchFamily="2" charset="0"/>
                <a:cs typeface="NikoshBAN" pitchFamily="2" charset="0"/>
              </a:rPr>
              <a:t>।  </a:t>
            </a:r>
          </a:p>
          <a:p>
            <a:pPr algn="just"/>
            <a:r>
              <a:rPr lang="en-US" sz="2800" b="1" dirty="0">
                <a:solidFill>
                  <a:srgbClr val="002060"/>
                </a:solidFill>
                <a:latin typeface="NikoshBAN" pitchFamily="2" charset="0"/>
                <a:cs typeface="NikoshBAN" pitchFamily="2" charset="0"/>
              </a:rPr>
              <a:t>৫। </a:t>
            </a:r>
            <a:r>
              <a:rPr lang="en-US" sz="2800" b="1" dirty="0" err="1">
                <a:solidFill>
                  <a:srgbClr val="002060"/>
                </a:solidFill>
                <a:latin typeface="NikoshBAN" pitchFamily="2" charset="0"/>
                <a:cs typeface="NikoshBAN" pitchFamily="2" charset="0"/>
              </a:rPr>
              <a:t>যাদু</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হলো</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জ্যামিতিক</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নিয়মে</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বিন্যস্ত</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একাধিক</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বস্তুর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মাধ্যমে</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প্রকাশিত</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বিস্ময়কর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ঘটনা</a:t>
            </a:r>
            <a:r>
              <a:rPr lang="en-US" sz="2800" b="1" dirty="0">
                <a:solidFill>
                  <a:srgbClr val="002060"/>
                </a:solidFill>
                <a:latin typeface="NikoshBAN" pitchFamily="2" charset="0"/>
                <a:cs typeface="NikoshBAN" pitchFamily="2" charset="0"/>
              </a:rPr>
              <a:t>। </a:t>
            </a:r>
            <a:r>
              <a:rPr lang="bn-IN" sz="2800" b="1" dirty="0" smtClean="0">
                <a:solidFill>
                  <a:srgbClr val="002060"/>
                </a:solidFill>
                <a:latin typeface="NikoshBAN" pitchFamily="2" charset="0"/>
                <a:cs typeface="NikoshBAN" pitchFamily="2" charset="0"/>
              </a:rPr>
              <a:t>যেমন কতগুলো জড় বস্তুর সমন্বয়ে একটি অশ্বারোহি মূর্তি নির্মাণ করা। </a:t>
            </a:r>
            <a:endParaRPr lang="en-US" sz="2800" b="1" dirty="0">
              <a:solidFill>
                <a:srgbClr val="002060"/>
              </a:solidFill>
              <a:latin typeface="NikoshBAN" pitchFamily="2" charset="0"/>
              <a:cs typeface="NikoshBAN" pitchFamily="2" charset="0"/>
            </a:endParaRPr>
          </a:p>
          <a:p>
            <a:pPr algn="just"/>
            <a:r>
              <a:rPr lang="en-US" sz="2800" b="1" dirty="0">
                <a:solidFill>
                  <a:srgbClr val="002060"/>
                </a:solidFill>
                <a:latin typeface="NikoshBAN" pitchFamily="2" charset="0"/>
                <a:cs typeface="NikoshBAN" pitchFamily="2" charset="0"/>
              </a:rPr>
              <a:t>৬। এ </a:t>
            </a:r>
            <a:r>
              <a:rPr lang="en-US" sz="2800" b="1" dirty="0" err="1">
                <a:solidFill>
                  <a:srgbClr val="002060"/>
                </a:solidFill>
                <a:latin typeface="NikoshBAN" pitchFamily="2" charset="0"/>
                <a:cs typeface="NikoshBAN" pitchFamily="2" charset="0"/>
              </a:rPr>
              <a:t>যাদু</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হলো</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বিভিন্ন</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দ্রব্যগুণের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সাহায্যে</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প্রদর্শিত</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অলৌকিক</a:t>
            </a:r>
            <a:r>
              <a:rPr lang="en-US" sz="2800" b="1" dirty="0">
                <a:solidFill>
                  <a:srgbClr val="002060"/>
                </a:solidFill>
                <a:latin typeface="NikoshBAN" pitchFamily="2" charset="0"/>
                <a:cs typeface="NikoshBAN" pitchFamily="2" charset="0"/>
              </a:rPr>
              <a:t> ও </a:t>
            </a:r>
            <a:r>
              <a:rPr lang="en-US" sz="2800" b="1" dirty="0" err="1">
                <a:solidFill>
                  <a:srgbClr val="002060"/>
                </a:solidFill>
                <a:latin typeface="NikoshBAN" pitchFamily="2" charset="0"/>
                <a:cs typeface="NikoshBAN" pitchFamily="2" charset="0"/>
              </a:rPr>
              <a:t>বিস্ময়কর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ঘটনা</a:t>
            </a:r>
            <a:r>
              <a:rPr lang="en-US" sz="2800" b="1" dirty="0" smtClean="0">
                <a:solidFill>
                  <a:srgbClr val="002060"/>
                </a:solidFill>
                <a:latin typeface="NikoshBAN" pitchFamily="2" charset="0"/>
                <a:cs typeface="NikoshBAN" pitchFamily="2" charset="0"/>
              </a:rPr>
              <a:t>।</a:t>
            </a:r>
            <a:r>
              <a:rPr lang="bn-IN" sz="2800" b="1" dirty="0" smtClean="0">
                <a:solidFill>
                  <a:srgbClr val="002060"/>
                </a:solidFill>
                <a:latin typeface="NikoshBAN" pitchFamily="2" charset="0"/>
                <a:cs typeface="NikoshBAN" pitchFamily="2" charset="0"/>
              </a:rPr>
              <a:t> এ কথা অস্বীকার করার উপায় নাই যে, আল্লাহ তায়ালা বিভিন্ন দ্রব্যের মধ্যেবিভিন্ন রুপ, বৈশিষ্ট্য ও গুণাগুণ সৃষ্টি করেছেন। </a:t>
            </a:r>
            <a:endParaRPr lang="en-US" sz="2800" b="1" dirty="0">
              <a:solidFill>
                <a:srgbClr val="002060"/>
              </a:solidFill>
              <a:latin typeface="NikoshBAN" pitchFamily="2" charset="0"/>
              <a:cs typeface="NikoshBAN" pitchFamily="2" charset="0"/>
            </a:endParaRPr>
          </a:p>
          <a:p>
            <a:pPr algn="just"/>
            <a:r>
              <a:rPr lang="en-US" sz="2800" b="1" dirty="0">
                <a:solidFill>
                  <a:srgbClr val="002060"/>
                </a:solidFill>
                <a:latin typeface="NikoshBAN" pitchFamily="2" charset="0"/>
                <a:cs typeface="NikoshBAN" pitchFamily="2" charset="0"/>
              </a:rPr>
              <a:t>৭। এ </a:t>
            </a:r>
            <a:r>
              <a:rPr lang="en-US" sz="2800" b="1" dirty="0" err="1">
                <a:solidFill>
                  <a:srgbClr val="002060"/>
                </a:solidFill>
                <a:latin typeface="NikoshBAN" pitchFamily="2" charset="0"/>
                <a:cs typeface="NikoshBAN" pitchFamily="2" charset="0"/>
              </a:rPr>
              <a:t>প্রকার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যাদু</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হলো</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মিথ্যা</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দাবির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মধ্যে</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মানুষের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মনে</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অমুলক</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ভীতি</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সৃষ্টি</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করার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প্রক্রিয়া</a:t>
            </a:r>
            <a:r>
              <a:rPr lang="en-US" sz="2800" b="1" dirty="0">
                <a:solidFill>
                  <a:srgbClr val="002060"/>
                </a:solidFill>
                <a:latin typeface="NikoshBAN" pitchFamily="2" charset="0"/>
                <a:cs typeface="NikoshBAN" pitchFamily="2" charset="0"/>
              </a:rPr>
              <a:t>। </a:t>
            </a:r>
            <a:r>
              <a:rPr lang="bn-IN" sz="2800" b="1" dirty="0" smtClean="0">
                <a:solidFill>
                  <a:srgbClr val="002060"/>
                </a:solidFill>
                <a:latin typeface="NikoshBAN" pitchFamily="2" charset="0"/>
                <a:cs typeface="NikoshBAN" pitchFamily="2" charset="0"/>
              </a:rPr>
              <a:t>এ প্রকারের যাদুর ভিত্তি হচ্ছে মিথ্যা। যাদুকরের দাবি সে ইসমে আজম জানে। </a:t>
            </a:r>
            <a:endParaRPr lang="en-US" sz="2800" b="1" dirty="0">
              <a:solidFill>
                <a:srgbClr val="002060"/>
              </a:solidFill>
              <a:latin typeface="NikoshBAN" pitchFamily="2" charset="0"/>
              <a:cs typeface="NikoshBAN" pitchFamily="2" charset="0"/>
            </a:endParaRPr>
          </a:p>
          <a:p>
            <a:pPr algn="just"/>
            <a:r>
              <a:rPr lang="en-US" sz="2800" b="1" dirty="0">
                <a:solidFill>
                  <a:srgbClr val="002060"/>
                </a:solidFill>
                <a:latin typeface="NikoshBAN" pitchFamily="2" charset="0"/>
                <a:cs typeface="NikoshBAN" pitchFamily="2" charset="0"/>
              </a:rPr>
              <a:t>৮। এ </a:t>
            </a:r>
            <a:r>
              <a:rPr lang="en-US" sz="2800" b="1" dirty="0" err="1">
                <a:solidFill>
                  <a:srgbClr val="002060"/>
                </a:solidFill>
                <a:latin typeface="NikoshBAN" pitchFamily="2" charset="0"/>
                <a:cs typeface="NikoshBAN" pitchFamily="2" charset="0"/>
              </a:rPr>
              <a:t>যাদু</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হলো</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সূক্ষ-পন্থায়</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চোগলখোরী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একের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বিরোদ্ধে</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অপরকে</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উত্তেজিত</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দেয়ার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প্রক্রিয়া</a:t>
            </a:r>
            <a:r>
              <a:rPr lang="en-US" sz="2800" b="1" dirty="0">
                <a:solidFill>
                  <a:srgbClr val="002060"/>
                </a:solidFill>
                <a:latin typeface="NikoshBAN" pitchFamily="2" charset="0"/>
                <a:cs typeface="NikoshBAN" pitchFamily="2" charset="0"/>
              </a:rPr>
              <a:t> এ </a:t>
            </a:r>
            <a:r>
              <a:rPr lang="en-US" sz="2800" b="1" dirty="0" err="1">
                <a:solidFill>
                  <a:srgbClr val="002060"/>
                </a:solidFill>
                <a:latin typeface="NikoshBAN" pitchFamily="2" charset="0"/>
                <a:cs typeface="NikoshBAN" pitchFamily="2" charset="0"/>
              </a:rPr>
              <a:t>প্রকারের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যাদু</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মানুষের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মধ্যে</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বহুল</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প্রচলিত</a:t>
            </a:r>
            <a:r>
              <a:rPr lang="en-US" sz="2800" b="1" dirty="0">
                <a:solidFill>
                  <a:srgbClr val="002060"/>
                </a:solidFill>
                <a:latin typeface="NikoshBAN" pitchFamily="2" charset="0"/>
                <a:cs typeface="NikoshBAN" pitchFamily="2" charset="0"/>
              </a:rPr>
              <a:t>।  </a:t>
            </a:r>
          </a:p>
        </p:txBody>
      </p:sp>
    </p:spTree>
    <p:extLst>
      <p:ext uri="{BB962C8B-B14F-4D97-AF65-F5344CB8AC3E}">
        <p14:creationId xmlns:p14="http://schemas.microsoft.com/office/powerpoint/2010/main" val="384882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771471"/>
            <a:ext cx="8001000" cy="1200329"/>
          </a:xfrm>
          <a:prstGeom prst="rect">
            <a:avLst/>
          </a:prstGeom>
          <a:solidFill>
            <a:schemeClr val="bg2">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bn-BD" sz="72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ইসলামে যাদু সম্পূর্ণ নিষিদ্ধ </a:t>
            </a:r>
            <a:endParaRPr lang="en-US" sz="72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4" name="TextBox 3"/>
          <p:cNvSpPr txBox="1"/>
          <p:nvPr/>
        </p:nvSpPr>
        <p:spPr>
          <a:xfrm>
            <a:off x="2819400" y="3505200"/>
            <a:ext cx="2590800" cy="1200329"/>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ar-SA" sz="7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حرام</a:t>
            </a:r>
            <a:r>
              <a:rPr lang="ar-SA"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5" name="Rounded Rectangle 4"/>
          <p:cNvSpPr/>
          <p:nvPr/>
        </p:nvSpPr>
        <p:spPr>
          <a:xfrm>
            <a:off x="762000" y="304800"/>
            <a:ext cx="8001000" cy="1066800"/>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800" b="1" dirty="0" smtClean="0">
                <a:latin typeface="NikoshBAN" panose="02000000000000000000" pitchFamily="2" charset="0"/>
                <a:cs typeface="NikoshBAN" panose="02000000000000000000" pitchFamily="2" charset="0"/>
              </a:rPr>
              <a:t>ইসলামে যাদুর বিধান</a:t>
            </a:r>
            <a:endParaRPr lang="en-US" sz="8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1961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8143" y="2971800"/>
            <a:ext cx="3508218" cy="3296093"/>
          </a:xfrm>
          <a:prstGeom prst="round2Diag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1257" y="2971800"/>
            <a:ext cx="3276600" cy="3429000"/>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6" name="TextBox 5"/>
          <p:cNvSpPr txBox="1"/>
          <p:nvPr/>
        </p:nvSpPr>
        <p:spPr>
          <a:xfrm>
            <a:off x="304800" y="1806714"/>
            <a:ext cx="8610600" cy="707886"/>
          </a:xfrm>
          <a:prstGeom prst="rect">
            <a:avLst/>
          </a:prstGeom>
          <a:solidFill>
            <a:schemeClr val="accent3">
              <a:lumMod val="75000"/>
            </a:schemeClr>
          </a:solidFill>
        </p:spPr>
        <p:txBody>
          <a:bodyPr wrap="square" rtlCol="0">
            <a:spAutoFit/>
          </a:bodyPr>
          <a:lstStyle/>
          <a:p>
            <a:r>
              <a:rPr lang="bn-BD" sz="40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ইসলামে যাদু শিক্ষা করা ও শিক্ষা দেয়া উভয়ই নিষিদ্ধ</a:t>
            </a:r>
            <a:endParaRPr lang="en-US" sz="40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7" name="Rounded Rectangle 6"/>
          <p:cNvSpPr/>
          <p:nvPr/>
        </p:nvSpPr>
        <p:spPr>
          <a:xfrm>
            <a:off x="2286000" y="239486"/>
            <a:ext cx="4191000" cy="1066800"/>
          </a:xfrm>
          <a:prstGeom prst="roundRect">
            <a:avLst/>
          </a:prstGeom>
          <a:solidFill>
            <a:schemeClr val="accent4">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anose="02000000000000000000" pitchFamily="2" charset="0"/>
                <a:cs typeface="NikoshBAN" panose="02000000000000000000" pitchFamily="2" charset="0"/>
              </a:rPr>
              <a:t>ইসলামে যাদুর বিধান</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2021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152400"/>
            <a:ext cx="7848600" cy="1295400"/>
          </a:xfrm>
          <a:prstGeom prst="rect">
            <a:avLst/>
          </a:prstGeom>
          <a:solidFill>
            <a:schemeClr val="bg2">
              <a:lumMod val="75000"/>
            </a:schemeClr>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sz="5400" b="1" smtClean="0">
                <a:solidFill>
                  <a:srgbClr val="FF0000"/>
                </a:solidFill>
                <a:latin typeface="NikoshBAN" panose="02000000000000000000" pitchFamily="2" charset="0"/>
                <a:cs typeface="NikoshBAN" panose="02000000000000000000" pitchFamily="2" charset="0"/>
              </a:rPr>
              <a:t>যাদু সম্পর্কে আল-কুরআনের বানী</a:t>
            </a:r>
            <a:endParaRPr lang="en-US" sz="5400" b="1" dirty="0">
              <a:solidFill>
                <a:srgbClr val="FF0000"/>
              </a:solidFill>
              <a:latin typeface="NikoshBAN" panose="02000000000000000000" pitchFamily="2" charset="0"/>
              <a:cs typeface="NikoshBAN" panose="02000000000000000000" pitchFamily="2" charset="0"/>
            </a:endParaRPr>
          </a:p>
        </p:txBody>
      </p:sp>
      <p:sp>
        <p:nvSpPr>
          <p:cNvPr id="2" name="Rectangle 1"/>
          <p:cNvSpPr/>
          <p:nvPr/>
        </p:nvSpPr>
        <p:spPr>
          <a:xfrm>
            <a:off x="685800" y="1905000"/>
            <a:ext cx="7848600" cy="4031873"/>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rtl="1"/>
            <a:r>
              <a:rPr lang="ar-SA" sz="3200" b="1" dirty="0">
                <a:latin typeface="NikoshBAN" pitchFamily="2" charset="0"/>
                <a:cs typeface="+mj-cs"/>
              </a:rPr>
              <a:t>وَاتَّبَعُواْ مَا تَتْلُواْ الشَّيَاطِينُ عَلَى مُلْكِ سُلَيْمَانَ وَمَا كَفَرَ سُلَيْمَانُ وَلَـكِنَّ الشَّيْاطِينَ كَفَرُواْ يُعَلِّمُونَ النَّاسَ السِّحْرَ وَمَا أُنزِلَ عَلَى الْمَلَكَيْنِ بِبَابِلَ هَارُوتَ وَمَارُوتَ وَمَا يُعَلِّمَانِ مِنْ أَحَدٍ حَتَّى يَقُولاَ إِنَّمَا نَحْنُ فِتْنَةٌ فَلاَ تَكْفُرْ فَيَتَعَلَّمُونَ مِنْهُمَا مَا يُفَرِّقُونَ بِهِ بَيْنَ الْمَرْءِ وَزَوْجِهِ وَمَا هُم بِضَآرِّينَ بِهِ مِنْ أَحَدٍ إِلاَّ بِإِذْنِ اللّهِ وَيَتَعَلَّمُونَ مَا يَضُرُّهُمْ وَلاَ يَنفَعُهُمْ وَلَقَدْ عَلِمُواْ لَمَنِ اشْتَرَاهُ مَا لَهُ فِي الآخِرَةِ مِنْ خَلاَقٍ وَلَبِئْسَ مَا شَرَوْاْ بِهِ أَنفُسَهُمْ لَوْ كَانُواْ يَعْلَمُونَ</a:t>
            </a:r>
            <a:endParaRPr lang="bn-IN" sz="3200" b="1" dirty="0">
              <a:latin typeface="NikoshBAN" pitchFamily="2" charset="0"/>
              <a:cs typeface="+mj-cs"/>
            </a:endParaRPr>
          </a:p>
        </p:txBody>
      </p:sp>
    </p:spTree>
    <p:extLst>
      <p:ext uri="{BB962C8B-B14F-4D97-AF65-F5344CB8AC3E}">
        <p14:creationId xmlns:p14="http://schemas.microsoft.com/office/powerpoint/2010/main" val="202242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762000"/>
            <a:ext cx="8686800" cy="5791200"/>
          </a:xfrm>
          <a:prstGeom prst="rect">
            <a:avLst/>
          </a:prstGeom>
          <a:solidFill>
            <a:schemeClr val="bg2">
              <a:lumMod val="75000"/>
            </a:schemeClr>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bn-BD" sz="2800" dirty="0" smtClean="0">
                <a:latin typeface="NikoshBAN" pitchFamily="2" charset="0"/>
                <a:cs typeface="NikoshBAN" pitchFamily="2" charset="0"/>
              </a:rPr>
              <a:t>আর তারা অনুস্বরণ করল (ঐ সব তন্ত্রমন্ত্রের) যা সুলায়মানের রাজত্বকালে শয়তানরা চর্চা করেছিল। বস্তুতঃ সুলায়মান কুফুরী করেননি; বরং শয়তানরাই  কুফুরী করেছিল</a:t>
            </a:r>
            <a:r>
              <a:rPr lang="hi-IN" sz="2800" dirty="0" smtClean="0">
                <a:latin typeface="NikoshBAN" pitchFamily="2" charset="0"/>
                <a:cs typeface="NikoshBAN" pitchFamily="2" charset="0"/>
              </a:rPr>
              <a:t>। </a:t>
            </a:r>
            <a:r>
              <a:rPr lang="bn-IN" sz="2800" dirty="0" smtClean="0">
                <a:latin typeface="NikoshBAN" pitchFamily="2" charset="0"/>
                <a:cs typeface="NikoshBAN" pitchFamily="2" charset="0"/>
              </a:rPr>
              <a:t>তারা মানুষকে জাদু শেখাত এবং যা বাবেল শহরে দু</a:t>
            </a:r>
            <a:r>
              <a:rPr lang="bn-BD" sz="2800" dirty="0" smtClean="0">
                <a:latin typeface="NikoshBAN" pitchFamily="2" charset="0"/>
                <a:cs typeface="NikoshBAN" pitchFamily="2" charset="0"/>
              </a:rPr>
              <a:t>’ফেরেশতা হারুত ও মারুতের প্রতি অবতীর্ণ করা হয়েছিল তা শেখাত</a:t>
            </a:r>
            <a:r>
              <a:rPr lang="hi-IN" sz="2800" dirty="0" smtClean="0">
                <a:latin typeface="NikoshBAN" pitchFamily="2" charset="0"/>
                <a:cs typeface="NikoshBAN" pitchFamily="2" charset="0"/>
              </a:rPr>
              <a:t>। </a:t>
            </a:r>
            <a:r>
              <a:rPr lang="bn-BD" sz="2800" dirty="0" smtClean="0">
                <a:latin typeface="NikoshBAN" pitchFamily="2" charset="0"/>
                <a:cs typeface="NikoshBAN" pitchFamily="2" charset="0"/>
              </a:rPr>
              <a:t>অথচ তারা কাকেও (জাদু) শিক্ষা দিত না যতক্ষণ না তারা বলত, অবশ্যই আমরা (আল্লাহর পক্ষ থেকে তোমাদের নিকট) পরীক্ষা স্বরুপ,</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কাজেই কুফুরী করো না। তারপরও তারা দুই ফেরেশতার নিকট হতে শিখত (এমন জাদু ) যার দ্বারা স্বামী-স্ত্রীর মাঝে বিচ্ছেদ ঘটাত। অবশ্য তারা আল্লাহর হুকুম ব্যতীত উহা দ্বারা কারো ক্ষতি করতে পারত না। অনন্তর তারা এমন কিছু শিখত যা তাদের নিজেদেরই ক্ষতিসাধন করত,তাদের কোন উপকারে আসত না এবং তারা জানত যে,যে ব্যক্তি এর বিনিময় গ্রহন করে,</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পরকালে তার জন্য কোন অংশ নেই। আর যার বিনিময়ে তারা</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নিজের সত্তাকে বিকিয়ে দিয়েছে,তা কতইনা নিকৃষ্ট, যদি তারা জানত</a:t>
            </a:r>
            <a:r>
              <a:rPr lang="bn-IN" sz="2800" dirty="0" smtClean="0">
                <a:latin typeface="NikoshBAN" pitchFamily="2" charset="0"/>
                <a:cs typeface="NikoshBAN" pitchFamily="2" charset="0"/>
              </a:rPr>
              <a:t>। </a:t>
            </a:r>
          </a:p>
          <a:p>
            <a:pPr marL="0" indent="0" algn="just">
              <a:buNone/>
            </a:pPr>
            <a:r>
              <a:rPr lang="bn-IN" sz="2400" dirty="0" smtClean="0">
                <a:latin typeface="NikoshBAN" pitchFamily="2" charset="0"/>
                <a:cs typeface="NikoshBAN" pitchFamily="2" charset="0"/>
              </a:rPr>
              <a:t>(সূরা বাকারা-আয়াত ১০২) </a:t>
            </a:r>
            <a:r>
              <a:rPr lang="bn-BD" sz="2400" dirty="0" smtClean="0">
                <a:latin typeface="NikoshBAN" pitchFamily="2" charset="0"/>
                <a:cs typeface="NikoshBAN" pitchFamily="2" charset="0"/>
              </a:rPr>
              <a:t> </a:t>
            </a:r>
            <a:r>
              <a:rPr lang="bn-BD" sz="2400" dirty="0" smtClean="0"/>
              <a:t>  </a:t>
            </a:r>
            <a:endParaRPr lang="en-US" sz="2400" dirty="0"/>
          </a:p>
        </p:txBody>
      </p:sp>
      <p:sp>
        <p:nvSpPr>
          <p:cNvPr id="5" name="TextBox 4"/>
          <p:cNvSpPr txBox="1"/>
          <p:nvPr/>
        </p:nvSpPr>
        <p:spPr>
          <a:xfrm>
            <a:off x="2133600" y="28664"/>
            <a:ext cx="4038600" cy="646331"/>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IN" sz="3600" b="1" dirty="0" smtClean="0">
                <a:solidFill>
                  <a:srgbClr val="00B050"/>
                </a:solidFill>
                <a:latin typeface="NikoshBAN" pitchFamily="2" charset="0"/>
                <a:cs typeface="NikoshBAN" pitchFamily="2" charset="0"/>
              </a:rPr>
              <a:t>আয়াতের অনুবাদ </a:t>
            </a:r>
            <a:endParaRPr lang="en-US" sz="3600" b="1"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34439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28600" y="1219200"/>
            <a:ext cx="8534400" cy="487680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3200" dirty="0" err="1" smtClean="0">
                <a:latin typeface="NikoshBAN" pitchFamily="2" charset="0"/>
                <a:cs typeface="NikoshBAN" pitchFamily="2" charset="0"/>
              </a:rPr>
              <a:t>একদা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করীম</a:t>
            </a:r>
            <a:r>
              <a:rPr lang="en-US" sz="3200" dirty="0" smtClean="0">
                <a:latin typeface="NikoshBAN" pitchFamily="2" charset="0"/>
                <a:cs typeface="NikoshBAN" pitchFamily="2" charset="0"/>
              </a:rPr>
              <a:t> (স) </a:t>
            </a:r>
            <a:r>
              <a:rPr lang="en-US" sz="3200" dirty="0" err="1" smtClean="0">
                <a:latin typeface="NikoshBAN" pitchFamily="2" charset="0"/>
                <a:cs typeface="NikoshBAN" pitchFamily="2" charset="0"/>
              </a:rPr>
              <a:t>পবিত্র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কুরআনে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বর্ণিত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হওয়ার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ব্যাপারে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আলোচনা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উল্লেখযোগ্য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নবীদের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একজন</a:t>
            </a:r>
            <a:r>
              <a:rPr lang="en-US" sz="3200" dirty="0" smtClean="0">
                <a:latin typeface="NikoshBAN" pitchFamily="2" charset="0"/>
                <a:cs typeface="NikoshBAN" pitchFamily="2" charset="0"/>
              </a:rPr>
              <a:t>। এ </a:t>
            </a:r>
            <a:r>
              <a:rPr lang="en-US" sz="3200" dirty="0" err="1" smtClean="0">
                <a:latin typeface="NikoshBAN" pitchFamily="2" charset="0"/>
                <a:cs typeface="NikoshBAN" pitchFamily="2" charset="0"/>
              </a:rPr>
              <a:t>কথা</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ইহুদি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বলল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বড়ই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আশ্চর্যের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ব্যাপার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মুহাম্মদ</a:t>
            </a:r>
            <a:r>
              <a:rPr lang="en-US" sz="3200" dirty="0" smtClean="0">
                <a:latin typeface="NikoshBAN" pitchFamily="2" charset="0"/>
                <a:cs typeface="NikoshBAN" pitchFamily="2" charset="0"/>
              </a:rPr>
              <a:t> (স) </a:t>
            </a:r>
            <a:r>
              <a:rPr lang="en-US" sz="3200" dirty="0" err="1" smtClean="0">
                <a:latin typeface="NikoshBAN" pitchFamily="2" charset="0"/>
                <a:cs typeface="NikoshBAN" pitchFamily="2" charset="0"/>
              </a:rPr>
              <a:t>বিশ্বাস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দাউদ</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অথচ</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একজন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যাদুকর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ব্যতীত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কিছুই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অর্থা</a:t>
            </a:r>
            <a:r>
              <a:rPr lang="en-US" sz="3200" dirty="0" smtClean="0">
                <a:latin typeface="NikoshBAN" pitchFamily="2" charset="0"/>
                <a:cs typeface="NikoshBAN" pitchFamily="2" charset="0"/>
              </a:rPr>
              <a:t>ৎ </a:t>
            </a:r>
            <a:r>
              <a:rPr lang="en-US" sz="3200" dirty="0" err="1" smtClean="0">
                <a:latin typeface="NikoshBAN" pitchFamily="2" charset="0"/>
                <a:cs typeface="NikoshBAN" pitchFamily="2" charset="0"/>
              </a:rPr>
              <a:t>ইহুদিদের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ধারণা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বিদ্যা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রাজত্ব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করেছেন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ইহুদি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আলেমদের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এমন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জঘন্য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মন্তব্যের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জবাবে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আল্লাহ</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আয়াত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নাযিল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করেন</a:t>
            </a:r>
            <a:r>
              <a:rPr lang="en-US"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
        <p:nvSpPr>
          <p:cNvPr id="4" name="TextBox 3"/>
          <p:cNvSpPr txBox="1"/>
          <p:nvPr/>
        </p:nvSpPr>
        <p:spPr>
          <a:xfrm>
            <a:off x="533400" y="206514"/>
            <a:ext cx="8077200" cy="707886"/>
          </a:xfrm>
          <a:prstGeom prst="rect">
            <a:avLst/>
          </a:prstGeom>
          <a:solidFill>
            <a:schemeClr val="accent3">
              <a:lumMod val="20000"/>
              <a:lumOff val="80000"/>
            </a:schemeClr>
          </a:solidFill>
          <a:ln>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en-US" sz="4000" b="1" dirty="0" err="1">
                <a:solidFill>
                  <a:srgbClr val="00B050"/>
                </a:solidFill>
                <a:latin typeface="NikoshBAN" pitchFamily="2" charset="0"/>
                <a:cs typeface="NikoshBAN" pitchFamily="2" charset="0"/>
              </a:rPr>
              <a:t>আয়াতের</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শানে</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নূযুল</a:t>
            </a:r>
            <a:r>
              <a:rPr lang="en-US" sz="4000" b="1" dirty="0">
                <a:solidFill>
                  <a:srgbClr val="00B050"/>
                </a:solidFill>
                <a:latin typeface="NikoshBAN" pitchFamily="2" charset="0"/>
                <a:cs typeface="NikoshBAN" pitchFamily="2" charset="0"/>
              </a:rPr>
              <a:t>/</a:t>
            </a:r>
            <a:r>
              <a:rPr lang="en-US" sz="4000" b="1" dirty="0" err="1">
                <a:solidFill>
                  <a:srgbClr val="00B050"/>
                </a:solidFill>
                <a:latin typeface="NikoshBAN" pitchFamily="2" charset="0"/>
                <a:cs typeface="NikoshBAN" pitchFamily="2" charset="0"/>
              </a:rPr>
              <a:t>আয়াত</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অবতীর্ণের</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পটভূমি</a:t>
            </a:r>
            <a:r>
              <a:rPr lang="bn-IN"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11071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47800" y="228600"/>
            <a:ext cx="6096000" cy="1143000"/>
          </a:xfrm>
          <a:solidFill>
            <a:schemeClr val="accent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b="1" dirty="0" err="1" smtClean="0">
                <a:solidFill>
                  <a:srgbClr val="FF0000"/>
                </a:solidFill>
                <a:latin typeface="NikoshBAN" panose="02000000000000000000" pitchFamily="2" charset="0"/>
                <a:cs typeface="NikoshBAN" panose="02000000000000000000" pitchFamily="2" charset="0"/>
              </a:rPr>
              <a:t>যাদু</a:t>
            </a:r>
            <a:r>
              <a:rPr lang="en-US" b="1" dirty="0" smtClean="0">
                <a:solidFill>
                  <a:srgbClr val="FF0000"/>
                </a:solidFill>
                <a:latin typeface="NikoshBAN" panose="02000000000000000000" pitchFamily="2" charset="0"/>
                <a:cs typeface="NikoshBAN" panose="02000000000000000000" pitchFamily="2" charset="0"/>
              </a:rPr>
              <a:t> </a:t>
            </a:r>
            <a:r>
              <a:rPr lang="en-US" b="1" dirty="0" err="1" smtClean="0">
                <a:solidFill>
                  <a:srgbClr val="FF0000"/>
                </a:solidFill>
                <a:latin typeface="NikoshBAN" panose="02000000000000000000" pitchFamily="2" charset="0"/>
                <a:cs typeface="NikoshBAN" panose="02000000000000000000" pitchFamily="2" charset="0"/>
              </a:rPr>
              <a:t>সম্পর্কে</a:t>
            </a:r>
            <a:r>
              <a:rPr lang="en-US" b="1" dirty="0" smtClean="0">
                <a:solidFill>
                  <a:srgbClr val="FF0000"/>
                </a:solidFill>
                <a:latin typeface="NikoshBAN" panose="02000000000000000000" pitchFamily="2" charset="0"/>
                <a:cs typeface="NikoshBAN" panose="02000000000000000000" pitchFamily="2" charset="0"/>
              </a:rPr>
              <a:t> </a:t>
            </a:r>
            <a:r>
              <a:rPr lang="en-US" b="1" dirty="0" err="1" smtClean="0">
                <a:solidFill>
                  <a:srgbClr val="FF0000"/>
                </a:solidFill>
                <a:latin typeface="NikoshBAN" panose="02000000000000000000" pitchFamily="2" charset="0"/>
                <a:cs typeface="NikoshBAN" panose="02000000000000000000" pitchFamily="2" charset="0"/>
              </a:rPr>
              <a:t>হাদীসের</a:t>
            </a:r>
            <a:r>
              <a:rPr lang="en-US" b="1" dirty="0" smtClean="0">
                <a:solidFill>
                  <a:srgbClr val="FF0000"/>
                </a:solidFill>
                <a:latin typeface="NikoshBAN" panose="02000000000000000000" pitchFamily="2" charset="0"/>
                <a:cs typeface="NikoshBAN" panose="02000000000000000000" pitchFamily="2" charset="0"/>
              </a:rPr>
              <a:t> </a:t>
            </a:r>
            <a:r>
              <a:rPr lang="en-US" b="1" dirty="0" err="1" smtClean="0">
                <a:solidFill>
                  <a:srgbClr val="FF0000"/>
                </a:solidFill>
                <a:latin typeface="NikoshBAN" panose="02000000000000000000" pitchFamily="2" charset="0"/>
                <a:cs typeface="NikoshBAN" panose="02000000000000000000" pitchFamily="2" charset="0"/>
              </a:rPr>
              <a:t>বা</a:t>
            </a:r>
            <a:r>
              <a:rPr lang="bn-IN" b="1" dirty="0" smtClean="0">
                <a:solidFill>
                  <a:srgbClr val="FF0000"/>
                </a:solidFill>
                <a:latin typeface="NikoshBAN" panose="02000000000000000000" pitchFamily="2" charset="0"/>
                <a:cs typeface="NikoshBAN" panose="02000000000000000000" pitchFamily="2" charset="0"/>
              </a:rPr>
              <a:t>ণী </a:t>
            </a:r>
            <a:endParaRPr lang="en-US" b="1" dirty="0">
              <a:solidFill>
                <a:srgbClr val="FF0000"/>
              </a:solidFill>
              <a:latin typeface="NikoshBAN" panose="02000000000000000000" pitchFamily="2" charset="0"/>
              <a:cs typeface="NikoshBAN" panose="02000000000000000000" pitchFamily="2" charset="0"/>
            </a:endParaRPr>
          </a:p>
        </p:txBody>
      </p:sp>
      <p:sp>
        <p:nvSpPr>
          <p:cNvPr id="5" name="Content Placeholder 2"/>
          <p:cNvSpPr>
            <a:spLocks noGrp="1"/>
          </p:cNvSpPr>
          <p:nvPr>
            <p:ph idx="1"/>
          </p:nvPr>
        </p:nvSpPr>
        <p:spPr>
          <a:xfrm>
            <a:off x="228600" y="1752600"/>
            <a:ext cx="8610600" cy="4114800"/>
          </a:xfr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marL="0" indent="0" algn="r" rtl="1">
              <a:buNone/>
            </a:pPr>
            <a:r>
              <a:rPr lang="ar-SA" sz="2800" b="1" dirty="0" smtClean="0">
                <a:solidFill>
                  <a:srgbClr val="002060"/>
                </a:solidFill>
                <a:latin typeface="Times New Roman" pitchFamily="18" charset="0"/>
                <a:cs typeface="Times New Roman" pitchFamily="18" charset="0"/>
              </a:rPr>
              <a:t>عَنْ اَبِىْ هُرَيْرَةَ رَضِىَ اللَّهُ عَنْهُ عَنِ النَّبِىِّ (ص) قَالَ:اِجْتَنِبُوْا الْمُوْبِقَاتِ. قَالُوْا يَا رَسُولَ اللّهِ-وَمَا هُنَّ قَالَ:الشِّرْكُ بِاللَّهِ-وَالسِّحْرُ-وَقَتْلُ النَّفْسِ الَّتِىْ حَرَّمَ اللَّهُ </a:t>
            </a:r>
            <a:r>
              <a:rPr lang="ks-Arab" sz="2800" b="1" dirty="0" smtClean="0">
                <a:solidFill>
                  <a:srgbClr val="002060"/>
                </a:solidFill>
                <a:latin typeface="Times New Roman" pitchFamily="18" charset="0"/>
                <a:cs typeface="Times New Roman" pitchFamily="18" charset="0"/>
              </a:rPr>
              <a:t>ٳ</a:t>
            </a:r>
            <a:r>
              <a:rPr lang="ar-SA" sz="2800" b="1" dirty="0" smtClean="0">
                <a:solidFill>
                  <a:srgbClr val="002060"/>
                </a:solidFill>
                <a:latin typeface="Times New Roman" pitchFamily="18" charset="0"/>
                <a:cs typeface="Times New Roman" pitchFamily="18" charset="0"/>
              </a:rPr>
              <a:t>ِلاَّ بِالْحَقِّ-وَأَكْلُ الرِّبَا-وَأَكْلُ مَالِ الْيَتِيْمِ-وَالتَّوَلَّى يَوْمَ الزَّحْفِ-وَقَذْفُ الْمُحْصَنَاتِ الْمُومِنَاتِ الْغَافِلاَتِ. البخاري-٦٨٥٧</a:t>
            </a:r>
            <a:endParaRPr lang="en-US" sz="2400" dirty="0" smtClean="0">
              <a:latin typeface="NikoshBAN" panose="02000000000000000000" pitchFamily="2" charset="0"/>
              <a:cs typeface="NikoshBAN" panose="02000000000000000000" pitchFamily="2" charset="0"/>
            </a:endParaRPr>
          </a:p>
          <a:p>
            <a:pPr marL="0" indent="0" rtl="1">
              <a:buNone/>
            </a:pPr>
            <a:r>
              <a:rPr lang="bn-IN" sz="2400" dirty="0" smtClean="0">
                <a:latin typeface="NikoshBAN" panose="02000000000000000000" pitchFamily="2" charset="0"/>
                <a:cs typeface="NikoshBAN" panose="02000000000000000000" pitchFamily="2" charset="0"/>
              </a:rPr>
              <a:t>হযরত আবু হুরায়রা (রা) হতে বর্ণিত, </a:t>
            </a:r>
            <a:r>
              <a:rPr lang="bn-BD" sz="2400" dirty="0" smtClean="0">
                <a:latin typeface="NikoshBAN" panose="02000000000000000000" pitchFamily="2" charset="0"/>
                <a:cs typeface="NikoshBAN" panose="02000000000000000000" pitchFamily="2" charset="0"/>
              </a:rPr>
              <a:t>রাসূলুল্লাহ </a:t>
            </a:r>
            <a:r>
              <a:rPr lang="bn-BD" sz="2400" dirty="0">
                <a:latin typeface="NikoshBAN" panose="02000000000000000000" pitchFamily="2" charset="0"/>
                <a:cs typeface="NikoshBAN" panose="02000000000000000000" pitchFamily="2" charset="0"/>
              </a:rPr>
              <a:t>সাল্লাল্লাহু আলাইহি </a:t>
            </a:r>
            <a:r>
              <a:rPr lang="bn-BD" sz="2400" dirty="0" smtClean="0">
                <a:latin typeface="NikoshBAN" panose="02000000000000000000" pitchFamily="2" charset="0"/>
                <a:cs typeface="NikoshBAN" panose="02000000000000000000" pitchFamily="2" charset="0"/>
              </a:rPr>
              <a:t>ওয়াসাল্লাম</a:t>
            </a:r>
            <a:r>
              <a:rPr lang="bn-IN" sz="2400" dirty="0" smtClean="0">
                <a:latin typeface="NikoshBAN" panose="02000000000000000000" pitchFamily="2" charset="0"/>
                <a:cs typeface="NikoshBAN" panose="02000000000000000000" pitchFamily="2" charset="0"/>
              </a:rPr>
              <a:t> হতে বর্ণনা করেন, </a:t>
            </a:r>
            <a:r>
              <a:rPr lang="bn-BD" sz="2400" dirty="0">
                <a:latin typeface="NikoshBAN" panose="02000000000000000000" pitchFamily="2" charset="0"/>
                <a:cs typeface="NikoshBAN" panose="02000000000000000000" pitchFamily="2" charset="0"/>
              </a:rPr>
              <a:t>রাসূলুল্লাহ সাল্লাল্লাহু আলাইহি ওয়াসাল্লাম</a:t>
            </a:r>
            <a:r>
              <a:rPr lang="bn-IN" sz="2400" dirty="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বলেছেন</a:t>
            </a:r>
            <a:r>
              <a:rPr lang="bn-IN" sz="2400" dirty="0">
                <a:latin typeface="NikoshBAN" panose="02000000000000000000" pitchFamily="2" charset="0"/>
                <a:cs typeface="NikoshBAN" panose="02000000000000000000" pitchFamily="2" charset="0"/>
              </a:rPr>
              <a:t>।</a:t>
            </a:r>
            <a:r>
              <a:rPr lang="bn-BD" sz="2400" dirty="0" smtClean="0">
                <a:latin typeface="NikoshBAN" panose="02000000000000000000" pitchFamily="2" charset="0"/>
                <a:cs typeface="NikoshBAN" panose="02000000000000000000" pitchFamily="2" charset="0"/>
              </a:rPr>
              <a:t> </a:t>
            </a:r>
            <a:r>
              <a:rPr lang="bn-BD" sz="2400" dirty="0">
                <a:latin typeface="NikoshBAN" panose="02000000000000000000" pitchFamily="2" charset="0"/>
                <a:cs typeface="NikoshBAN" panose="02000000000000000000" pitchFamily="2" charset="0"/>
              </a:rPr>
              <a:t>তোমরা </a:t>
            </a:r>
            <a:r>
              <a:rPr lang="bn-IN" sz="2400" dirty="0" smtClean="0">
                <a:latin typeface="NikoshBAN" panose="02000000000000000000" pitchFamily="2" charset="0"/>
                <a:cs typeface="NikoshBAN" panose="02000000000000000000" pitchFamily="2" charset="0"/>
              </a:rPr>
              <a:t>সাতটি </a:t>
            </a:r>
            <a:r>
              <a:rPr lang="bn-BD" sz="2400" dirty="0" smtClean="0">
                <a:latin typeface="NikoshBAN" panose="02000000000000000000" pitchFamily="2" charset="0"/>
                <a:cs typeface="NikoshBAN" panose="02000000000000000000" pitchFamily="2" charset="0"/>
              </a:rPr>
              <a:t>ধ্বংস</a:t>
            </a:r>
            <a:r>
              <a:rPr lang="bn-IN" sz="2400" dirty="0" smtClean="0">
                <a:latin typeface="NikoshBAN" panose="02000000000000000000" pitchFamily="2" charset="0"/>
                <a:cs typeface="NikoshBAN" panose="02000000000000000000" pitchFamily="2" charset="0"/>
              </a:rPr>
              <a:t>কারী বিষয় </a:t>
            </a:r>
            <a:r>
              <a:rPr lang="bn-BD" sz="2400" dirty="0" smtClean="0">
                <a:latin typeface="NikoshBAN" panose="02000000000000000000" pitchFamily="2" charset="0"/>
                <a:cs typeface="NikoshBAN" panose="02000000000000000000" pitchFamily="2" charset="0"/>
              </a:rPr>
              <a:t>কাজ </a:t>
            </a:r>
            <a:r>
              <a:rPr lang="bn-BD" sz="2400" dirty="0">
                <a:latin typeface="NikoshBAN" panose="02000000000000000000" pitchFamily="2" charset="0"/>
                <a:cs typeface="NikoshBAN" panose="02000000000000000000" pitchFamily="2" charset="0"/>
              </a:rPr>
              <a:t>থেকে বেঁচে থাক</a:t>
            </a:r>
            <a:r>
              <a:rPr lang="bn-BD"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 সাহাবিগণ জিজ্ঞেস করলেন, হে আল্লাহর রাসুল (স) সেগুলো কী? তিনি বলেন, আল্লাহর সাথে শিরক করা, যাদু, যথার্থ কারণ ছাড়া কাউকে হত্যা করা যা আল্লাহ হারাম করেছেন, সূদ খাওয়া, ইয়াতিমের সম্পদ ভক্ষণ করা, </a:t>
            </a:r>
            <a:r>
              <a:rPr lang="en-US" sz="2400" dirty="0" err="1" smtClean="0">
                <a:latin typeface="NikoshBAN" panose="02000000000000000000" pitchFamily="2" charset="0"/>
                <a:cs typeface="NikoshBAN" panose="02000000000000000000" pitchFamily="2" charset="0"/>
              </a:rPr>
              <a:t>যুদ্ধের</a:t>
            </a:r>
            <a:r>
              <a:rPr lang="bn-IN" sz="2400" dirty="0" smtClean="0">
                <a:latin typeface="NikoshBAN" panose="02000000000000000000" pitchFamily="2" charset="0"/>
                <a:cs typeface="NikoshBAN" panose="02000000000000000000" pitchFamily="2" charset="0"/>
              </a:rPr>
              <a:t> ময়দান থেকে পিঠ ফিরিয়ে নেয়া, সতী সাধ্বী নারীর প্রতি মিথ্যা অপবাদ দেয়া। বুখারী-৬৮৫৭</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7291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267200"/>
            <a:ext cx="8251372" cy="2514600"/>
          </a:xfrm>
          <a:prstGeom prst="rect">
            <a:avLst/>
          </a:prstGeom>
          <a:solidFill>
            <a:srgbClr val="00B050"/>
          </a:solidFill>
          <a:ln>
            <a:noFill/>
          </a:ln>
          <a:effectLst/>
          <a:scene3d>
            <a:camera prst="orthographicFront">
              <a:rot lat="0" lon="0" rev="0"/>
            </a:camera>
            <a:lightRig rig="glow" dir="t">
              <a:rot lat="0" lon="0" rev="14100000"/>
            </a:lightRig>
          </a:scene3d>
          <a:sp3d prstMaterial="softEdge">
            <a:bevelT w="127000" prst="artDeco"/>
          </a:sp3d>
        </p:spPr>
      </p:pic>
      <p:sp>
        <p:nvSpPr>
          <p:cNvPr id="8" name="TextBox 7"/>
          <p:cNvSpPr txBox="1"/>
          <p:nvPr/>
        </p:nvSpPr>
        <p:spPr>
          <a:xfrm>
            <a:off x="2590800" y="76200"/>
            <a:ext cx="4038600" cy="1200329"/>
          </a:xfrm>
          <a:prstGeom prst="rect">
            <a:avLst/>
          </a:prstGeom>
          <a:solidFill>
            <a:schemeClr val="accent1">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bn-BD" sz="72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পরিচিতি</a:t>
            </a:r>
            <a:endParaRPr lang="en-US" sz="3200" dirty="0">
              <a:effectLst>
                <a:outerShdw blurRad="38100" dist="38100" dir="2700000" algn="tl">
                  <a:srgbClr val="000000">
                    <a:alpha val="43137"/>
                  </a:srgbClr>
                </a:outerShdw>
              </a:effectLst>
              <a:latin typeface="NikoshBAN" pitchFamily="2" charset="0"/>
              <a:cs typeface="NikoshBAN" pitchFamily="2" charset="0"/>
            </a:endParaRPr>
          </a:p>
        </p:txBody>
      </p:sp>
      <p:sp>
        <p:nvSpPr>
          <p:cNvPr id="9" name="Title 3"/>
          <p:cNvSpPr txBox="1">
            <a:spLocks/>
          </p:cNvSpPr>
          <p:nvPr/>
        </p:nvSpPr>
        <p:spPr>
          <a:xfrm>
            <a:off x="457200" y="1374696"/>
            <a:ext cx="8229600" cy="2794337"/>
          </a:xfrm>
          <a:prstGeom prst="rect">
            <a:avLst/>
          </a:prstGeom>
          <a:solidFill>
            <a:schemeClr val="bg2">
              <a:lumMod val="9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b">
            <a:noAutofit/>
          </a:bodyPr>
          <a:lstStyle>
            <a:lvl1pPr marL="484632" algn="r" defTabSz="914400" rtl="0" eaLnBrk="1" latinLnBrk="0" hangingPunct="1">
              <a:spcBef>
                <a:spcPct val="0"/>
              </a:spcBef>
              <a:buNone/>
              <a:defRPr kumimoji="0" sz="44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l" rtl="1"/>
            <a:r>
              <a:rPr lang="bn-BD" sz="3200" b="1" dirty="0" smtClean="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মোঃ</a:t>
            </a:r>
            <a:r>
              <a:rPr lang="en-US" sz="3200" b="1" dirty="0" smtClean="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মোস্তাফিজুর</a:t>
            </a:r>
            <a:r>
              <a:rPr lang="en-US" sz="3200" b="1" dirty="0" smtClean="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রহমান</a:t>
            </a:r>
            <a:r>
              <a:rPr lang="bn-BD" sz="32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32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en-US" sz="3200" b="1" dirty="0" err="1" smtClean="0">
                <a:solidFill>
                  <a:schemeClr val="tx2">
                    <a:lumMod val="75000"/>
                  </a:schemeClr>
                </a:solidFill>
                <a:effectLst>
                  <a:outerShdw blurRad="38100" dist="38100" dir="2700000" algn="tl">
                    <a:srgbClr val="000000">
                      <a:alpha val="43137"/>
                    </a:srgbClr>
                  </a:outerShdw>
                </a:effectLst>
                <a:latin typeface="NikoshBAN" pitchFamily="2" charset="0"/>
                <a:cs typeface="NikoshBAN" pitchFamily="2" charset="0"/>
              </a:rPr>
              <a:t>সহকারি</a:t>
            </a:r>
            <a:r>
              <a:rPr lang="en-US" sz="3200" b="1" dirty="0" smtClean="0">
                <a:solidFill>
                  <a:schemeClr val="tx2">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chemeClr val="tx2">
                    <a:lumMod val="75000"/>
                  </a:schemeClr>
                </a:solidFill>
                <a:effectLst>
                  <a:outerShdw blurRad="38100" dist="38100" dir="2700000" algn="tl">
                    <a:srgbClr val="000000">
                      <a:alpha val="43137"/>
                    </a:srgbClr>
                  </a:outerShdw>
                </a:effectLst>
                <a:latin typeface="NikoshBAN" pitchFamily="2" charset="0"/>
                <a:cs typeface="NikoshBAN" pitchFamily="2" charset="0"/>
              </a:rPr>
              <a:t>শিক্ষক</a:t>
            </a:r>
            <a:r>
              <a:rPr lang="en-US" sz="3200" b="1" dirty="0" smtClean="0">
                <a:solidFill>
                  <a:schemeClr val="tx2">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bn-BD" sz="32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32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en-US" sz="32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মেহেরপুর</a:t>
            </a:r>
            <a:r>
              <a:rPr lang="en-US"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দারুল</a:t>
            </a:r>
            <a:r>
              <a:rPr lang="en-US"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উলুম</a:t>
            </a:r>
            <a:r>
              <a:rPr lang="en-US"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আহমদিয়া</a:t>
            </a:r>
            <a:r>
              <a:rPr lang="en-US"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মাদ্‌রাসা</a:t>
            </a:r>
            <a:r>
              <a:rPr lang="en-US"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p>
          <a:p>
            <a:pPr algn="l" rtl="1"/>
            <a:r>
              <a:rPr lang="en-US" sz="3200" b="1" dirty="0" err="1"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মেহেরপুর</a:t>
            </a:r>
            <a:r>
              <a:rPr lang="en-US" sz="3200" b="1" dirty="0"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 </a:t>
            </a:r>
            <a:r>
              <a:rPr lang="bn-BD" sz="3200" b="1" dirty="0"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smtClean="0">
                <a:solidFill>
                  <a:schemeClr val="accent4">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3200" b="1" dirty="0">
              <a:solidFill>
                <a:schemeClr val="accent4">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l" rtl="1"/>
            <a:r>
              <a:rPr lang="en-US"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mostafizurarko</a:t>
            </a:r>
            <a:r>
              <a:rPr lang="en-US" sz="2400" b="1" dirty="0" smtClean="0">
                <a:solidFill>
                  <a:srgbClr val="FF0000"/>
                </a:solidFill>
                <a:effectLst/>
                <a:latin typeface="Times New Roman" pitchFamily="18" charset="0"/>
                <a:cs typeface="Times New Roman" pitchFamily="18" charset="0"/>
              </a:rPr>
              <a:t>@gmail.com</a:t>
            </a:r>
            <a:endParaRPr lang="en-US" sz="2400" b="1" dirty="0" smtClean="0">
              <a:solidFill>
                <a:srgbClr val="FF0000"/>
              </a:solidFill>
              <a:effectLst/>
              <a:latin typeface="NikoshBAN" pitchFamily="2" charset="0"/>
              <a:cs typeface="NikoshBAN" pitchFamily="2" charset="0"/>
            </a:endParaRPr>
          </a:p>
          <a:p>
            <a:pPr algn="l" rtl="1"/>
            <a:r>
              <a:rPr lang="bn-IN" sz="2400" dirty="0" smtClean="0">
                <a:solidFill>
                  <a:schemeClr val="tx1"/>
                </a:solidFill>
                <a:effectLst/>
                <a:latin typeface="NikoshBAN" pitchFamily="2" charset="0"/>
                <a:cs typeface="NikoshBAN" pitchFamily="2" charset="0"/>
              </a:rPr>
              <a:t>মোবাইল নং- </a:t>
            </a:r>
            <a:r>
              <a:rPr lang="en-US" sz="2400" dirty="0" smtClean="0">
                <a:solidFill>
                  <a:schemeClr val="tx1"/>
                </a:solidFill>
                <a:effectLst/>
                <a:latin typeface="NikoshBAN" pitchFamily="2" charset="0"/>
                <a:cs typeface="NikoshBAN" pitchFamily="2" charset="0"/>
              </a:rPr>
              <a:t>01558-350497 </a:t>
            </a:r>
            <a:endParaRPr lang="en-US" sz="2400" b="1" dirty="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15217" t="5208" r="7165" b="8551"/>
          <a:stretch/>
        </p:blipFill>
        <p:spPr>
          <a:xfrm rot="5400000">
            <a:off x="6105002" y="1609814"/>
            <a:ext cx="2610895" cy="2324100"/>
          </a:xfrm>
          <a:prstGeom prst="rect">
            <a:avLst/>
          </a:prstGeom>
        </p:spPr>
      </p:pic>
    </p:spTree>
    <p:extLst>
      <p:ext uri="{BB962C8B-B14F-4D97-AF65-F5344CB8AC3E}">
        <p14:creationId xmlns:p14="http://schemas.microsoft.com/office/powerpoint/2010/main" val="45948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43200" y="381000"/>
            <a:ext cx="3581400" cy="990600"/>
          </a:xfrm>
          <a:solidFill>
            <a:srgbClr val="00B050"/>
          </a:solidFill>
          <a:ln>
            <a:solidFill>
              <a:schemeClr val="tx2"/>
            </a:solidFill>
          </a:ln>
          <a:effectLst>
            <a:outerShdw blurRad="63500" sx="102000" sy="102000" algn="ctr" rotWithShape="0">
              <a:prstClr val="black">
                <a:alpha val="40000"/>
              </a:prstClr>
            </a:outerShdw>
          </a:effectLst>
        </p:spPr>
        <p:txBody>
          <a:bodyPr>
            <a:noAutofit/>
          </a:bodyPr>
          <a:lstStyle/>
          <a:p>
            <a:pPr algn="ctr"/>
            <a:r>
              <a:rPr lang="bn-BD" b="1" dirty="0" smtClean="0">
                <a:latin typeface="NikoshBAN" panose="02000000000000000000" pitchFamily="2" charset="0"/>
                <a:cs typeface="NikoshBAN" panose="02000000000000000000" pitchFamily="2" charset="0"/>
              </a:rPr>
              <a:t>যাদুর</a:t>
            </a:r>
            <a:r>
              <a:rPr lang="bn-BD" dirty="0" smtClean="0">
                <a:latin typeface="NikoshBAN" panose="02000000000000000000" pitchFamily="2" charset="0"/>
                <a:cs typeface="NikoshBAN" panose="02000000000000000000" pitchFamily="2" charset="0"/>
              </a:rPr>
              <a:t> </a:t>
            </a:r>
            <a:r>
              <a:rPr lang="bn-BD" b="1" dirty="0" smtClean="0">
                <a:latin typeface="NikoshBAN" panose="02000000000000000000" pitchFamily="2" charset="0"/>
                <a:cs typeface="NikoshBAN" panose="02000000000000000000" pitchFamily="2" charset="0"/>
              </a:rPr>
              <a:t>কুফল</a:t>
            </a:r>
            <a:endParaRPr lang="en-US" b="1" dirty="0">
              <a:latin typeface="NikoshBAN" panose="02000000000000000000" pitchFamily="2" charset="0"/>
              <a:cs typeface="NikoshBAN" panose="02000000000000000000" pitchFamily="2" charset="0"/>
            </a:endParaRPr>
          </a:p>
        </p:txBody>
      </p:sp>
      <p:sp>
        <p:nvSpPr>
          <p:cNvPr id="5" name="Content Placeholder 2"/>
          <p:cNvSpPr>
            <a:spLocks noGrp="1"/>
          </p:cNvSpPr>
          <p:nvPr>
            <p:ph idx="1"/>
          </p:nvPr>
        </p:nvSpPr>
        <p:spPr>
          <a:xfrm>
            <a:off x="381000" y="1828800"/>
            <a:ext cx="8229600" cy="4267200"/>
          </a:xfrm>
          <a:solidFill>
            <a:schemeClr val="accent2">
              <a:lumMod val="40000"/>
              <a:lumOff val="60000"/>
            </a:schemeClr>
          </a:solidFill>
          <a:ln>
            <a:solidFill>
              <a:srgbClr val="FF0000"/>
            </a:solidFill>
          </a:ln>
          <a:effectLst>
            <a:innerShdw blurRad="63500" dist="50800" dir="10800000">
              <a:prstClr val="black">
                <a:alpha val="50000"/>
              </a:prstClr>
            </a:innerShdw>
          </a:effectLst>
        </p:spPr>
        <p:txBody>
          <a:bodyPr>
            <a:noAutofit/>
          </a:bodyPr>
          <a:lstStyle/>
          <a:p>
            <a:pPr marL="0" indent="0">
              <a:buNone/>
            </a:pPr>
            <a:r>
              <a:rPr lang="bn-IN" sz="3600" b="1" dirty="0" smtClean="0">
                <a:solidFill>
                  <a:schemeClr val="accent3">
                    <a:lumMod val="75000"/>
                  </a:schemeClr>
                </a:solidFill>
                <a:latin typeface="NikoshBAN" panose="02000000000000000000" pitchFamily="2" charset="0"/>
                <a:cs typeface="NikoshBAN" panose="02000000000000000000" pitchFamily="2" charset="0"/>
              </a:rPr>
              <a:t>1</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bn-BD" sz="3600" b="1" dirty="0" smtClean="0">
                <a:solidFill>
                  <a:schemeClr val="accent3">
                    <a:lumMod val="75000"/>
                  </a:schemeClr>
                </a:solidFill>
                <a:latin typeface="NikoshBAN" panose="02000000000000000000" pitchFamily="2" charset="0"/>
                <a:cs typeface="NikoshBAN" panose="02000000000000000000" pitchFamily="2" charset="0"/>
              </a:rPr>
              <a:t>যাদু</a:t>
            </a:r>
            <a:r>
              <a:rPr lang="bn-IN" sz="3600" b="1" dirty="0" smtClean="0">
                <a:solidFill>
                  <a:schemeClr val="accent3">
                    <a:lumMod val="75000"/>
                  </a:schemeClr>
                </a:solidFill>
                <a:latin typeface="NikoshBAN" panose="02000000000000000000" pitchFamily="2" charset="0"/>
                <a:cs typeface="NikoshBAN" panose="02000000000000000000" pitchFamily="2" charset="0"/>
              </a:rPr>
              <a:t> বিদ্যা প্রবর্তন করেছে জিন শয়তান। কাজেই এহেন জঘন্য বিদ্যা থেকে মুসলিম মাত্রই দূরে থাকা একান্ত কর্তব্য। </a:t>
            </a:r>
          </a:p>
          <a:p>
            <a:pPr marL="0" indent="0">
              <a:buNone/>
            </a:pPr>
            <a:r>
              <a:rPr lang="en-US" sz="3600" b="1" dirty="0" smtClean="0">
                <a:solidFill>
                  <a:schemeClr val="tx2">
                    <a:lumMod val="60000"/>
                    <a:lumOff val="40000"/>
                  </a:schemeClr>
                </a:solidFill>
                <a:latin typeface="NikoshBAN" panose="02000000000000000000" pitchFamily="2" charset="0"/>
                <a:cs typeface="NikoshBAN" panose="02000000000000000000" pitchFamily="2" charset="0"/>
              </a:rPr>
              <a:t>২। </a:t>
            </a:r>
            <a:r>
              <a:rPr lang="bn-BD" sz="3600" b="1" dirty="0" smtClean="0">
                <a:solidFill>
                  <a:schemeClr val="tx2">
                    <a:lumMod val="60000"/>
                    <a:lumOff val="40000"/>
                  </a:schemeClr>
                </a:solidFill>
                <a:latin typeface="NikoshBAN" panose="02000000000000000000" pitchFamily="2" charset="0"/>
                <a:cs typeface="NikoshBAN" panose="02000000000000000000" pitchFamily="2" charset="0"/>
              </a:rPr>
              <a:t>যাদু</a:t>
            </a:r>
            <a:r>
              <a:rPr lang="bn-IN" sz="3600" b="1" dirty="0" smtClean="0">
                <a:solidFill>
                  <a:schemeClr val="tx2">
                    <a:lumMod val="60000"/>
                    <a:lumOff val="40000"/>
                  </a:schemeClr>
                </a:solidFill>
                <a:latin typeface="NikoshBAN" panose="02000000000000000000" pitchFamily="2" charset="0"/>
                <a:cs typeface="NikoshBAN" panose="02000000000000000000" pitchFamily="2" charset="0"/>
              </a:rPr>
              <a:t> বিদ্যা মূলত কুফরি, কাজেই যাদুকর কাফের।</a:t>
            </a:r>
            <a:endParaRPr lang="bn-BD" sz="3600" b="1" dirty="0" smtClean="0">
              <a:solidFill>
                <a:schemeClr val="tx2">
                  <a:lumMod val="60000"/>
                  <a:lumOff val="40000"/>
                </a:schemeClr>
              </a:solidFill>
              <a:latin typeface="NikoshBAN" panose="02000000000000000000" pitchFamily="2" charset="0"/>
              <a:cs typeface="NikoshBAN" panose="02000000000000000000" pitchFamily="2" charset="0"/>
            </a:endParaRPr>
          </a:p>
          <a:p>
            <a:pPr marL="0" indent="0">
              <a:buNone/>
            </a:pPr>
            <a:r>
              <a:rPr lang="en-US" sz="3600" dirty="0" smtClean="0">
                <a:solidFill>
                  <a:schemeClr val="tx1"/>
                </a:solidFill>
                <a:latin typeface="NikoshBAN" panose="02000000000000000000" pitchFamily="2" charset="0"/>
                <a:cs typeface="NikoshBAN" panose="02000000000000000000" pitchFamily="2" charset="0"/>
              </a:rPr>
              <a:t>৩। </a:t>
            </a:r>
            <a:r>
              <a:rPr lang="bn-IN" sz="3600" dirty="0" smtClean="0">
                <a:solidFill>
                  <a:schemeClr val="tx1"/>
                </a:solidFill>
                <a:latin typeface="NikoshBAN" panose="02000000000000000000" pitchFamily="2" charset="0"/>
                <a:cs typeface="NikoshBAN" panose="02000000000000000000" pitchFamily="2" charset="0"/>
              </a:rPr>
              <a:t>কুরআন হাদীসের পরিভাষায় যাদু এমন অদ্ভুত কর্মকান্ড যাতে কুফর, শিরক, এবং পাপাচার অবলম্বন করে জিন ও শয়তানকে সন্তুষ্ট করা হয়, তাদের সাহায্য চাওয়া হয়, কাজেই এহেন বিদ্যা অর্জন থেকে দূরে থাকা ওয়াজিব।</a:t>
            </a:r>
            <a:r>
              <a:rPr lang="bn-BD" sz="3600" dirty="0" smtClean="0">
                <a:solidFill>
                  <a:schemeClr val="tx1"/>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50151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wipe(down)">
                                      <p:cBhvr>
                                        <p:cTn id="13" dur="500"/>
                                        <p:tgtEl>
                                          <p:spTgt spid="5">
                                            <p:bg/>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down)">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wipe(down)">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wipe(down)">
                                      <p:cBhvr>
                                        <p:cTn id="28"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8153400" cy="5509200"/>
          </a:xfrm>
          <a:prstGeom prst="rect">
            <a:avLst/>
          </a:prstGeom>
          <a:solidFill>
            <a:schemeClr val="bg2">
              <a:lumMod val="75000"/>
            </a:schemeClr>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en-US" sz="2800" b="1" dirty="0">
                <a:solidFill>
                  <a:schemeClr val="tx1">
                    <a:lumMod val="95000"/>
                    <a:lumOff val="5000"/>
                  </a:schemeClr>
                </a:solidFill>
                <a:latin typeface="NikoshBAN" panose="02000000000000000000" pitchFamily="2" charset="0"/>
                <a:cs typeface="NikoshBAN" panose="02000000000000000000" pitchFamily="2" charset="0"/>
              </a:rPr>
              <a:t>৪। </a:t>
            </a:r>
            <a:r>
              <a:rPr lang="bn-IN" sz="2800" b="1" dirty="0" smtClean="0">
                <a:solidFill>
                  <a:schemeClr val="tx1">
                    <a:lumMod val="95000"/>
                    <a:lumOff val="5000"/>
                  </a:schemeClr>
                </a:solidFill>
                <a:latin typeface="NikoshBAN" panose="02000000000000000000" pitchFamily="2" charset="0"/>
                <a:cs typeface="NikoshBAN" panose="02000000000000000000" pitchFamily="2" charset="0"/>
              </a:rPr>
              <a:t>মুজিজা প্রত্যক্ষ ভাবে আল্লাহ তায়ালার কাজ। অন্যদিকে যাদু প্রত্যক্ষ ভাবে জিন শয়তানের কাজ।</a:t>
            </a:r>
            <a:r>
              <a:rPr lang="bn-BD" sz="2800" b="1" dirty="0" smtClean="0">
                <a:solidFill>
                  <a:schemeClr val="tx1">
                    <a:lumMod val="95000"/>
                    <a:lumOff val="5000"/>
                  </a:schemeClr>
                </a:solidFill>
                <a:latin typeface="NikoshBAN" panose="02000000000000000000" pitchFamily="2" charset="0"/>
                <a:cs typeface="NikoshBAN" panose="02000000000000000000" pitchFamily="2" charset="0"/>
              </a:rPr>
              <a:t> </a:t>
            </a:r>
            <a:endParaRPr lang="bn-IN" sz="2800" b="1" dirty="0">
              <a:solidFill>
                <a:schemeClr val="tx1">
                  <a:lumMod val="95000"/>
                  <a:lumOff val="5000"/>
                </a:schemeClr>
              </a:solidFill>
              <a:latin typeface="NikoshBAN" panose="02000000000000000000" pitchFamily="2" charset="0"/>
              <a:cs typeface="NikoshBAN" panose="02000000000000000000" pitchFamily="2" charset="0"/>
            </a:endParaRPr>
          </a:p>
          <a:p>
            <a:pPr algn="just"/>
            <a:r>
              <a:rPr lang="en-US" sz="3200" b="1" dirty="0">
                <a:solidFill>
                  <a:schemeClr val="tx1">
                    <a:lumMod val="95000"/>
                    <a:lumOff val="5000"/>
                  </a:schemeClr>
                </a:solidFill>
                <a:latin typeface="NikoshBAN" panose="02000000000000000000" pitchFamily="2" charset="0"/>
                <a:cs typeface="NikoshBAN" panose="02000000000000000000" pitchFamily="2" charset="0"/>
              </a:rPr>
              <a:t>৫। </a:t>
            </a:r>
            <a:r>
              <a:rPr lang="bn-IN" sz="3200" b="1" dirty="0" smtClean="0">
                <a:solidFill>
                  <a:schemeClr val="tx1">
                    <a:lumMod val="95000"/>
                    <a:lumOff val="5000"/>
                  </a:schemeClr>
                </a:solidFill>
                <a:latin typeface="NikoshBAN" panose="02000000000000000000" pitchFamily="2" charset="0"/>
                <a:cs typeface="NikoshBAN" panose="02000000000000000000" pitchFamily="2" charset="0"/>
              </a:rPr>
              <a:t>মো’জেজা কারামত প্রকাশ পায় নবি, রসুল, ওলি, আওলিয়া, মুত্তাকি ও পরহেজগার, সৎ চরিত্রবান, আমলদার পবিত্র বান্দাদের পক্ষ থেকে। পক্ষান্তরে, যাদু প্রকাশ পায় পাপী, নোংরা, অপবিত্র, চরিত্রহীন, লম্পট, স্বার্থপর, অর্থলোভীদের পক্ষ থেকে।</a:t>
            </a:r>
            <a:endParaRPr lang="en-US" sz="3200" b="1" dirty="0">
              <a:solidFill>
                <a:schemeClr val="tx1">
                  <a:lumMod val="95000"/>
                  <a:lumOff val="5000"/>
                </a:schemeClr>
              </a:solidFill>
              <a:latin typeface="NikoshBAN" panose="02000000000000000000" pitchFamily="2" charset="0"/>
              <a:cs typeface="NikoshBAN" panose="02000000000000000000" pitchFamily="2" charset="0"/>
            </a:endParaRPr>
          </a:p>
          <a:p>
            <a:pPr algn="just"/>
            <a:r>
              <a:rPr lang="en-US" sz="2800" b="1" dirty="0">
                <a:solidFill>
                  <a:schemeClr val="tx1">
                    <a:lumMod val="95000"/>
                    <a:lumOff val="5000"/>
                  </a:schemeClr>
                </a:solidFill>
                <a:latin typeface="NikoshBAN" panose="02000000000000000000" pitchFamily="2" charset="0"/>
                <a:cs typeface="NikoshBAN" panose="02000000000000000000" pitchFamily="2" charset="0"/>
              </a:rPr>
              <a:t>৬। </a:t>
            </a:r>
            <a:r>
              <a:rPr lang="bn-IN" sz="2800" b="1" dirty="0" smtClean="0">
                <a:solidFill>
                  <a:schemeClr val="tx1">
                    <a:lumMod val="95000"/>
                    <a:lumOff val="5000"/>
                  </a:schemeClr>
                </a:solidFill>
                <a:latin typeface="NikoshBAN" panose="02000000000000000000" pitchFamily="2" charset="0"/>
                <a:cs typeface="NikoshBAN" panose="02000000000000000000" pitchFamily="2" charset="0"/>
              </a:rPr>
              <a:t>মো’জেজার উপর ইমান আনা ফরজ। যাদু বিশ্বাস করা হারাম।</a:t>
            </a:r>
          </a:p>
          <a:p>
            <a:pPr algn="just"/>
            <a:r>
              <a:rPr lang="bn-IN" sz="2800" b="1" dirty="0" smtClean="0">
                <a:solidFill>
                  <a:schemeClr val="tx1">
                    <a:lumMod val="95000"/>
                    <a:lumOff val="5000"/>
                  </a:schemeClr>
                </a:solidFill>
                <a:latin typeface="NikoshBAN" panose="02000000000000000000" pitchFamily="2" charset="0"/>
                <a:cs typeface="NikoshBAN" panose="02000000000000000000" pitchFamily="2" charset="0"/>
              </a:rPr>
              <a:t>৭। </a:t>
            </a:r>
            <a:r>
              <a:rPr lang="bn-IN" sz="2400" b="1" dirty="0" smtClean="0">
                <a:solidFill>
                  <a:schemeClr val="tx1">
                    <a:lumMod val="95000"/>
                    <a:lumOff val="5000"/>
                  </a:schemeClr>
                </a:solidFill>
                <a:latin typeface="NikoshBAN" panose="02000000000000000000" pitchFamily="2" charset="0"/>
                <a:cs typeface="NikoshBAN" panose="02000000000000000000" pitchFamily="2" charset="0"/>
              </a:rPr>
              <a:t>যাদুর দ্বারা যাদুকর নিজের স্বার্থ উদ্ধার করে। অর্থনৈতিক সাচ্ছন্দ্য অর্জন করে। </a:t>
            </a:r>
          </a:p>
          <a:p>
            <a:pPr algn="just"/>
            <a:r>
              <a:rPr lang="bn-IN" sz="2800" b="1" dirty="0" smtClean="0">
                <a:solidFill>
                  <a:schemeClr val="tx1">
                    <a:lumMod val="95000"/>
                    <a:lumOff val="5000"/>
                  </a:schemeClr>
                </a:solidFill>
                <a:latin typeface="NikoshBAN" panose="02000000000000000000" pitchFamily="2" charset="0"/>
                <a:cs typeface="NikoshBAN" panose="02000000000000000000" pitchFamily="2" charset="0"/>
              </a:rPr>
              <a:t>৮। যাদুর দ্বারা স্বামী স্ত্রীর মধ্যে বিচ্ছেদ ঘটায় সমাজে অন্যায়, অবিচার, খুন খারাবি হয়ে থাকে। </a:t>
            </a:r>
          </a:p>
          <a:p>
            <a:pPr algn="just"/>
            <a:r>
              <a:rPr lang="bn-IN" sz="2800" b="1" dirty="0" smtClean="0">
                <a:solidFill>
                  <a:schemeClr val="accent6">
                    <a:lumMod val="75000"/>
                  </a:schemeClr>
                </a:solidFill>
                <a:latin typeface="NikoshBAN" panose="02000000000000000000" pitchFamily="2" charset="0"/>
                <a:cs typeface="NikoshBAN" panose="02000000000000000000" pitchFamily="2" charset="0"/>
              </a:rPr>
              <a:t>৯। </a:t>
            </a:r>
            <a:r>
              <a:rPr lang="bn-IN" sz="2400" b="1" dirty="0" smtClean="0">
                <a:solidFill>
                  <a:schemeClr val="accent6">
                    <a:lumMod val="75000"/>
                  </a:schemeClr>
                </a:solidFill>
                <a:latin typeface="NikoshBAN" panose="02000000000000000000" pitchFamily="2" charset="0"/>
                <a:cs typeface="NikoshBAN" panose="02000000000000000000" pitchFamily="2" charset="0"/>
              </a:rPr>
              <a:t>যাদুকর হিংসা, বিদ্ধেষ, চরিতার্থ করে অপরের অনিষ্ট সাধন করে টাকার বিনিময়ে। </a:t>
            </a:r>
          </a:p>
          <a:p>
            <a:pPr algn="just"/>
            <a:r>
              <a:rPr lang="bn-IN" sz="2800" b="1" dirty="0" smtClean="0">
                <a:solidFill>
                  <a:srgbClr val="7030A0"/>
                </a:solidFill>
                <a:latin typeface="NikoshBAN" panose="02000000000000000000" pitchFamily="2" charset="0"/>
                <a:cs typeface="NikoshBAN" panose="02000000000000000000" pitchFamily="2" charset="0"/>
              </a:rPr>
              <a:t>১০। যে যাদু বিদ্যা গ্রহণ করলো, সে আখেরাতের প্রাপ্যতা হারালো। </a:t>
            </a:r>
            <a:r>
              <a:rPr lang="en-US" sz="2800" b="1" dirty="0" smtClean="0">
                <a:solidFill>
                  <a:srgbClr val="7030A0"/>
                </a:solidFill>
                <a:latin typeface="NikoshBAN" panose="02000000000000000000" pitchFamily="2" charset="0"/>
                <a:cs typeface="NikoshBAN" panose="02000000000000000000" pitchFamily="2" charset="0"/>
              </a:rPr>
              <a:t> </a:t>
            </a:r>
            <a:endParaRPr lang="en-US" sz="2800" b="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394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219200" y="381001"/>
            <a:ext cx="7086600" cy="1676400"/>
          </a:xfr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a:lstStyle/>
          <a:p>
            <a:r>
              <a:rPr lang="bn-BD" sz="8800" b="1" dirty="0" smtClean="0">
                <a:solidFill>
                  <a:schemeClr val="tx1"/>
                </a:solidFill>
                <a:latin typeface="NikoshBAN" pitchFamily="2" charset="0"/>
                <a:cs typeface="NikoshBAN" pitchFamily="2" charset="0"/>
              </a:rPr>
              <a:t>দল</a:t>
            </a:r>
            <a:r>
              <a:rPr lang="bn-IN" sz="8800" b="1" dirty="0" smtClean="0">
                <a:solidFill>
                  <a:schemeClr val="tx1"/>
                </a:solidFill>
                <a:latin typeface="NikoshBAN" pitchFamily="2" charset="0"/>
                <a:cs typeface="NikoshBAN" pitchFamily="2" charset="0"/>
              </a:rPr>
              <a:t>গত</a:t>
            </a:r>
            <a:r>
              <a:rPr lang="bn-BD" sz="8800" b="1" dirty="0" smtClean="0">
                <a:solidFill>
                  <a:schemeClr val="tx1"/>
                </a:solidFill>
                <a:latin typeface="NikoshBAN" pitchFamily="2" charset="0"/>
                <a:cs typeface="NikoshBAN" pitchFamily="2" charset="0"/>
              </a:rPr>
              <a:t> কাজ</a:t>
            </a:r>
            <a:r>
              <a:rPr lang="bn-BD" dirty="0" smtClean="0">
                <a:solidFill>
                  <a:schemeClr val="tx1"/>
                </a:solidFill>
                <a:latin typeface="NikoshBAN" pitchFamily="2" charset="0"/>
                <a:cs typeface="NikoshBAN" pitchFamily="2" charset="0"/>
              </a:rPr>
              <a:t> </a:t>
            </a:r>
            <a:endParaRPr lang="en-US" dirty="0">
              <a:solidFill>
                <a:schemeClr val="tx1"/>
              </a:solidFill>
              <a:latin typeface="NikoshBAN" pitchFamily="2" charset="0"/>
              <a:cs typeface="NikoshBAN" pitchFamily="2" charset="0"/>
            </a:endParaRPr>
          </a:p>
        </p:txBody>
      </p:sp>
      <p:sp>
        <p:nvSpPr>
          <p:cNvPr id="6" name="Content Placeholder 2"/>
          <p:cNvSpPr txBox="1">
            <a:spLocks/>
          </p:cNvSpPr>
          <p:nvPr/>
        </p:nvSpPr>
        <p:spPr>
          <a:xfrm>
            <a:off x="428625" y="3581401"/>
            <a:ext cx="8258175" cy="761999"/>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3600" b="1" dirty="0" err="1" smtClean="0">
                <a:solidFill>
                  <a:srgbClr val="00B050"/>
                </a:solidFill>
                <a:latin typeface="NikoshBAN" panose="02000000000000000000" pitchFamily="2" charset="0"/>
                <a:cs typeface="NikoshBAN" panose="02000000000000000000" pitchFamily="2" charset="0"/>
              </a:rPr>
              <a:t>যাদুর</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কুফল</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গুলো</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দলীয়</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আলোচনার</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মাধ্যমে</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তুলে</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ধর</a:t>
            </a:r>
            <a:endParaRPr lang="en-US" sz="3600" b="1"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435114"/>
            <a:ext cx="6096000" cy="707886"/>
          </a:xfrm>
          <a:prstGeom prst="rect">
            <a:avLst/>
          </a:prstGeom>
          <a:solidFill>
            <a:schemeClr val="accent5">
              <a:lumMod val="40000"/>
              <a:lumOff val="6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bn-IN" sz="4000" b="1" dirty="0" smtClean="0">
                <a:solidFill>
                  <a:srgbClr val="00B050"/>
                </a:solidFill>
                <a:latin typeface="NikoshBAN" pitchFamily="2" charset="0"/>
                <a:cs typeface="NikoshBAN" pitchFamily="2" charset="0"/>
              </a:rPr>
              <a:t>যাদু ও মুজিজার মধ্যে পার্থক্য </a:t>
            </a:r>
            <a:endParaRPr lang="en-US" sz="4000" b="1" dirty="0">
              <a:solidFill>
                <a:srgbClr val="00B050"/>
              </a:solidFill>
              <a:latin typeface="NikoshBAN" pitchFamily="2" charset="0"/>
              <a:cs typeface="NikoshBAN" pitchFamily="2" charset="0"/>
            </a:endParaRPr>
          </a:p>
        </p:txBody>
      </p:sp>
      <p:sp>
        <p:nvSpPr>
          <p:cNvPr id="7" name="Down Arrow 6"/>
          <p:cNvSpPr/>
          <p:nvPr/>
        </p:nvSpPr>
        <p:spPr>
          <a:xfrm>
            <a:off x="3581400" y="4971595"/>
            <a:ext cx="2047875" cy="11430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38200" y="1523999"/>
            <a:ext cx="7391400" cy="3416320"/>
          </a:xfrm>
          <a:prstGeom prst="rect">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just"/>
            <a:r>
              <a:rPr lang="bn-IN" sz="3600" b="1" dirty="0">
                <a:solidFill>
                  <a:srgbClr val="002060"/>
                </a:solidFill>
                <a:latin typeface="NikoshBAN" panose="02000000000000000000" pitchFamily="2" charset="0"/>
                <a:cs typeface="NikoshBAN" panose="02000000000000000000" pitchFamily="2" charset="0"/>
              </a:rPr>
              <a:t>নবি রসুলদের মুজিজা ও গুণীদের কারামত দ্বারা যেমন অস্বাভাবিক ও অলৌকিক ঘটনাবলি প্রকাশ পায়। যাদুর মাধ্যমেও বাহ্যত তেমনি প্রতিক্রিয়া লক্ষ্য করা যায়। ফলে মুর্খ লোকেরা বিভ্রান্তিতে পতিত হয়। তাই যাদুকরদেরও সম্মানিত ব্যক্তি মনে করে। নিম্নে উভয়ের মধ্যকার পার্থক্য আলোচনা করা হলো।</a:t>
            </a:r>
            <a:endParaRPr lang="en-US" sz="4400" b="1" dirty="0">
              <a:solidFill>
                <a:srgbClr val="002060"/>
              </a:solidFill>
            </a:endParaRPr>
          </a:p>
        </p:txBody>
      </p:sp>
    </p:spTree>
    <p:extLst>
      <p:ext uri="{BB962C8B-B14F-4D97-AF65-F5344CB8AC3E}">
        <p14:creationId xmlns:p14="http://schemas.microsoft.com/office/powerpoint/2010/main" val="287770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305800" cy="6247864"/>
          </a:xfrm>
          <a:prstGeom prst="rect">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just"/>
            <a:r>
              <a:rPr lang="bn-IN" sz="4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(এক)</a:t>
            </a:r>
            <a:r>
              <a:rPr lang="bn-IN" sz="3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400" b="1" dirty="0" smtClean="0">
                <a:latin typeface="NikoshBAN" pitchFamily="2" charset="0"/>
                <a:cs typeface="NikoshBAN" pitchFamily="2" charset="0"/>
              </a:rPr>
              <a:t>যাদু মানুষের ক্রিয়াকলাপের ফল বিভিন্ন কারণ ও উপরণের সমষ্টির অস্বাভাবিক ফলশ্রুতি এবং যাদু করের সাধনার বহিঃপ্রকাশ।</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পক্ষান্তরে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মো’জেজা</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আদৌ</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মানুষের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কর্মফল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নয়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সর্বশক্তিমান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আল্লাহ</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বিশ্ময়কর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কুদরতের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বহিঃপ্রকাশ</a:t>
            </a:r>
            <a:r>
              <a:rPr lang="en-US" sz="2400" b="1" dirty="0" smtClean="0">
                <a:latin typeface="NikoshBAN" pitchFamily="2" charset="0"/>
                <a:cs typeface="NikoshBAN" pitchFamily="2" charset="0"/>
              </a:rPr>
              <a:t>।</a:t>
            </a:r>
            <a:r>
              <a:rPr lang="bn-IN" sz="2400" b="1" dirty="0" smtClean="0">
                <a:latin typeface="NikoshBAN" pitchFamily="2" charset="0"/>
                <a:cs typeface="NikoshBAN" pitchFamily="2" charset="0"/>
              </a:rPr>
              <a:t> কোন নবির মুজিজায় তাঁর নিজের কোন শক্তির বহিঃপ্রকাশ হয় না বরং তাতে আল্লাহ পাকের ইচ্ছা ও মর্জিই কার্যকর হয়। আল্লাহ তায়ালা নবি ও রসুলদেরকে তাদের নবুওয়াত ও রেসালাতের প্রমাণ স্বরুপ মুজিজা দান করে থাকেন। যেমন হযরত ইব্রাহিম (আ) কে নমরুদের অগ্নিকুন্ড থেকে রক্ষা করেছেন। আগুনকে নির্দেশ দিয়েছেন “ হে আগুন তুমি ইব্রাহিমের জন্য শান্তি দায়ক ঠান্ডা হয়ে যাও।” আগুন আল্লাহ তায়ালার নির্দেশ পালন করেছে। বিশাল অগ্নি ফুল বাগিচায় পরিণত হয়ে যায়। মুজিজা স্বয়ং আল্লাহ তায়ালার কাজ। তাঁর প্রমাণ অসংখ্য। এ ব্যাপারে আল্লাহ বলেন- </a:t>
            </a:r>
            <a:r>
              <a:rPr lang="ar-SA" sz="2000" b="1" dirty="0" smtClean="0">
                <a:latin typeface="NikoshBAN" pitchFamily="2" charset="0"/>
                <a:cs typeface="NikoshBAN" pitchFamily="2" charset="0"/>
              </a:rPr>
              <a:t>وَ مَا رَمَيْتَ اِذَا رَمَيْتَ وَلَكِنْ اللَّهَ رَمَى</a:t>
            </a:r>
            <a:r>
              <a:rPr lang="en-US" sz="2000" b="1" dirty="0" smtClean="0">
                <a:latin typeface="NikoshBAN" pitchFamily="2" charset="0"/>
                <a:cs typeface="NikoshBAN" pitchFamily="2" charset="0"/>
              </a:rPr>
              <a:t> </a:t>
            </a:r>
          </a:p>
          <a:p>
            <a:pPr algn="just"/>
            <a:r>
              <a:rPr lang="bn-IN" sz="2400" b="1" dirty="0" smtClean="0">
                <a:latin typeface="NikoshBAN" pitchFamily="2" charset="0"/>
                <a:cs typeface="NikoshBAN" pitchFamily="2" charset="0"/>
              </a:rPr>
              <a:t>(হে নবি আপনি যে) এক মুষ্টি কংকর নিক্ষেপ করেছিলেন, তা প্রকৃত অর্থে আপনি নিক্ষেপ করেন নি, বরং আল্লাহ স্বয়ং নিক্ষেপ করেছেন।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অর্থা</a:t>
            </a:r>
            <a:r>
              <a:rPr lang="en-US" sz="2400" b="1" dirty="0" smtClean="0">
                <a:latin typeface="NikoshBAN" pitchFamily="2" charset="0"/>
                <a:cs typeface="NikoshBAN" pitchFamily="2" charset="0"/>
              </a:rPr>
              <a:t>ৎ </a:t>
            </a:r>
            <a:r>
              <a:rPr lang="en-US" sz="2400" b="1" dirty="0" err="1" smtClean="0">
                <a:latin typeface="NikoshBAN" pitchFamily="2" charset="0"/>
                <a:cs typeface="NikoshBAN" pitchFamily="2" charset="0"/>
              </a:rPr>
              <a:t>আপনি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শুধু</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নিক্ষেপ</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করেছেন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কিন্তু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কাফিরদের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চোখে</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চোখে</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পৌছানোর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দায়িত্বে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ছিলেন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স্বয়ং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আল্লাহ</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তায়ালা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এমনিভাবে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আল্লাহ</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তায়ালা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মুসা</a:t>
            </a:r>
            <a:r>
              <a:rPr lang="en-US" sz="2400" b="1" dirty="0" smtClean="0">
                <a:latin typeface="NikoshBAN" pitchFamily="2" charset="0"/>
                <a:cs typeface="NikoshBAN" pitchFamily="2" charset="0"/>
              </a:rPr>
              <a:t> (আ) ও </a:t>
            </a:r>
            <a:r>
              <a:rPr lang="en-US" sz="2400" b="1" dirty="0" err="1" smtClean="0">
                <a:latin typeface="NikoshBAN" pitchFamily="2" charset="0"/>
                <a:cs typeface="NikoshBAN" pitchFamily="2" charset="0"/>
              </a:rPr>
              <a:t>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সঙ্গী</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সাথীদেরকে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লোহিত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সাগরের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মধ্য</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রাস্তা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বাচিয়ে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অন্য</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ফেরাউন</a:t>
            </a:r>
            <a:r>
              <a:rPr lang="en-US" sz="2400" b="1" dirty="0" smtClean="0">
                <a:latin typeface="NikoshBAN" pitchFamily="2" charset="0"/>
                <a:cs typeface="NikoshBAN" pitchFamily="2" charset="0"/>
              </a:rPr>
              <a:t> ও </a:t>
            </a:r>
            <a:r>
              <a:rPr lang="en-US" sz="2400" b="1" dirty="0" err="1" smtClean="0">
                <a:latin typeface="NikoshBAN" pitchFamily="2" charset="0"/>
                <a:cs typeface="NikoshBAN" pitchFamily="2" charset="0"/>
              </a:rPr>
              <a:t>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সৈন্যদেরকে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সলিল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সমাধি</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শেষ</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দেন</a:t>
            </a:r>
            <a:r>
              <a:rPr lang="en-US" sz="2400" b="1" dirty="0" smtClean="0">
                <a:latin typeface="NikoshBAN" pitchFamily="2" charset="0"/>
                <a:cs typeface="NikoshBAN" pitchFamily="2" charset="0"/>
              </a:rPr>
              <a:t>। </a:t>
            </a:r>
            <a:r>
              <a:rPr lang="bn-IN" sz="2400" b="1" dirty="0" smtClean="0">
                <a:latin typeface="NikoshBAN" pitchFamily="2" charset="0"/>
                <a:cs typeface="NikoshBAN" pitchFamily="2" charset="0"/>
              </a:rPr>
              <a:t>  </a:t>
            </a:r>
            <a:r>
              <a:rPr lang="en-US" sz="2400" b="1" dirty="0" smtClean="0">
                <a:latin typeface="NikoshBAN" pitchFamily="2" charset="0"/>
                <a:cs typeface="NikoshBAN" pitchFamily="2" charset="0"/>
              </a:rPr>
              <a:t> </a:t>
            </a:r>
            <a:r>
              <a:rPr lang="bn-IN" sz="2400" b="1" dirty="0" smtClean="0">
                <a:latin typeface="NikoshBAN" pitchFamily="2" charset="0"/>
                <a:cs typeface="NikoshBAN" pitchFamily="2" charset="0"/>
              </a:rPr>
              <a:t> </a:t>
            </a:r>
            <a:endParaRPr lang="en-US" sz="2400" b="1" dirty="0">
              <a:latin typeface="NikoshBAN" pitchFamily="2" charset="0"/>
              <a:cs typeface="NikoshBAN"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43555"/>
            <a:ext cx="8077200" cy="1877437"/>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a:r>
              <a:rPr lang="bn-IN" sz="36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(দুই)</a:t>
            </a:r>
            <a:r>
              <a:rPr lang="bn-IN" sz="2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000" b="1" dirty="0" smtClean="0">
                <a:effectLst>
                  <a:outerShdw blurRad="38100" dist="38100" dir="2700000" algn="tl">
                    <a:srgbClr val="000000">
                      <a:alpha val="43137"/>
                    </a:srgbClr>
                  </a:outerShdw>
                </a:effectLst>
                <a:latin typeface="NikoshBAN" pitchFamily="2" charset="0"/>
                <a:cs typeface="NikoshBAN" pitchFamily="2" charset="0"/>
              </a:rPr>
              <a:t>এ ছাড়াও এক যাদুকর অন্য যাদুকরের মোকাবিলা করতে পারে কিন্তু নবির মো’জেজার মোকাবিলা কেউ করতে পারে না। তাই ফেরাউনের যাদুকরদের প্রেরিত সমস্ত যাদু যখন মুসা (আ) এর লাঠি সর্প হয়ে খেয়ে ফেলল। তখন ফেরাউনের যাদুকররা বুঝতে পেরেছিল যে, এটা যাদু নয় বরং এটা নবির মো’জেজা। তাই তারা বলেছিল, আমরা মুসা (আ) ও হারুন (আ) এর প্রভুর প্রতি বিশ্বাস স্থাপন করলাম। </a:t>
            </a:r>
          </a:p>
        </p:txBody>
      </p:sp>
      <p:sp>
        <p:nvSpPr>
          <p:cNvPr id="3" name="Rectangle 2"/>
          <p:cNvSpPr/>
          <p:nvPr/>
        </p:nvSpPr>
        <p:spPr>
          <a:xfrm>
            <a:off x="457200" y="2462986"/>
            <a:ext cx="8077200" cy="2185214"/>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a:r>
              <a:rPr lang="bn-IN" sz="36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(তিন)</a:t>
            </a:r>
            <a:r>
              <a:rPr lang="bn-IN" sz="2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000" b="1" dirty="0" smtClean="0">
                <a:effectLst>
                  <a:outerShdw blurRad="38100" dist="38100" dir="2700000" algn="tl">
                    <a:srgbClr val="000000">
                      <a:alpha val="43137"/>
                    </a:srgbClr>
                  </a:outerShdw>
                </a:effectLst>
                <a:latin typeface="NikoshBAN" pitchFamily="2" charset="0"/>
                <a:cs typeface="NikoshBAN" pitchFamily="2" charset="0"/>
              </a:rPr>
              <a:t>মো’জেজা হলো আল্লাহ  তায়ালার নবি রসুলদের নবুওয়াত-রিসালাত টিকিয়ে রাখার জন্য, সত্যতা যাচাই করার জন্য, অমুসলিম, কাফির মুশরিকদের চ্যালেঞ্জ মোকাবিলা করার জন্য হয়ে থাকে। অনু দিকে ব্যক্তি স্বার্থ, হিংসা, বিদ্বেষ, জুলুম, নির্যাতন, নেতৃত্ব, কর্তৃত্ব বহাল রাখার জন্য। মনের কুপ্রবৃত্তি পূরণ করার জন্য ইহকালিন ভোগ বিলাসের জন্য যাদু ব্যবহার করে থাকে। যাদুকরের জন্য আখেরাতে কোন প্রাপ্যতা থাকবে না। যেমন আল্লাহ তায়ালা বলেছেন-</a:t>
            </a:r>
            <a:r>
              <a:rPr lang="ar-SA" sz="2000" b="1" dirty="0" smtClean="0">
                <a:effectLst>
                  <a:outerShdw blurRad="38100" dist="38100" dir="2700000" algn="tl">
                    <a:srgbClr val="000000">
                      <a:alpha val="43137"/>
                    </a:srgbClr>
                  </a:outerShdw>
                </a:effectLst>
                <a:latin typeface="NikoshBAN" pitchFamily="2" charset="0"/>
                <a:cs typeface="NikoshBAN" pitchFamily="2" charset="0"/>
              </a:rPr>
              <a:t>مَا لَهُ فِى الْاَخِرَةِ مِنْ خَلَاقِ</a:t>
            </a:r>
            <a:r>
              <a:rPr lang="bn-IN" sz="2000" b="1" dirty="0" smtClean="0">
                <a:effectLst>
                  <a:outerShdw blurRad="38100" dist="38100" dir="2700000" algn="tl">
                    <a:srgbClr val="000000">
                      <a:alpha val="43137"/>
                    </a:srgbClr>
                  </a:outerShdw>
                </a:effectLst>
                <a:latin typeface="NikoshBAN" pitchFamily="2" charset="0"/>
                <a:cs typeface="NikoshBAN" pitchFamily="2" charset="0"/>
              </a:rPr>
              <a:t> অর্থাৎ পরকালে (যাদুকরের) তার কোন প্রাপ্যই নেই।</a:t>
            </a:r>
          </a:p>
        </p:txBody>
      </p:sp>
      <p:sp>
        <p:nvSpPr>
          <p:cNvPr id="5" name="Rectangle 4"/>
          <p:cNvSpPr/>
          <p:nvPr/>
        </p:nvSpPr>
        <p:spPr>
          <a:xfrm>
            <a:off x="457200" y="4800600"/>
            <a:ext cx="8077200" cy="156966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a:r>
              <a:rPr lang="bn-IN" sz="36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(চার)</a:t>
            </a:r>
            <a:r>
              <a:rPr lang="bn-IN" sz="2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000" b="1" dirty="0" smtClean="0">
                <a:effectLst>
                  <a:outerShdw blurRad="38100" dist="38100" dir="2700000" algn="tl">
                    <a:srgbClr val="000000">
                      <a:alpha val="43137"/>
                    </a:srgbClr>
                  </a:outerShdw>
                </a:effectLst>
                <a:latin typeface="NikoshBAN" pitchFamily="2" charset="0"/>
                <a:cs typeface="NikoshBAN" pitchFamily="2" charset="0"/>
              </a:rPr>
              <a:t>মো’জেজা ও কারামত এমন ব্যক্তিবর্গের দ্বারা প্রকাশ পায় যাদের আল্লাহভীতি, পবিত্রতা, চরিত্র, আমল সবার দৃষ্টির সামনে থাকে। পক্ষান্তরে, যাদু তারাই প্রদর্শন করে যারা নোংরা, অপবিত্র এবং আল্লাহ তায়ালার যিকির থেকে দূরে থাকে। ব্যক্তির আমল-আখলাখ, আল্লাহভীতি ইত্যাদির দিকে লক্ষ্য করে মো’জেজা ও যাদুর পার্থক্য বুঝতে হবে। </a:t>
            </a:r>
          </a:p>
        </p:txBody>
      </p:sp>
    </p:spTree>
    <p:extLst>
      <p:ext uri="{BB962C8B-B14F-4D97-AF65-F5344CB8AC3E}">
        <p14:creationId xmlns:p14="http://schemas.microsoft.com/office/powerpoint/2010/main" val="229974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152400"/>
            <a:ext cx="2819400" cy="1143000"/>
          </a:xfr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r>
              <a:rPr lang="bn-BD" sz="4000" b="1" dirty="0" smtClean="0">
                <a:solidFill>
                  <a:schemeClr val="accent1">
                    <a:lumMod val="75000"/>
                  </a:schemeClr>
                </a:solidFill>
                <a:latin typeface="NikoshBAN" pitchFamily="2" charset="0"/>
                <a:cs typeface="NikoshBAN" pitchFamily="2" charset="0"/>
              </a:rPr>
              <a:t>মুল্যায়ণ</a:t>
            </a:r>
            <a:r>
              <a:rPr lang="bn-BD" sz="4000" dirty="0" smtClean="0">
                <a:latin typeface="NikoshBAN" pitchFamily="2" charset="0"/>
                <a:cs typeface="NikoshBAN" pitchFamily="2" charset="0"/>
              </a:rPr>
              <a:t> </a:t>
            </a:r>
            <a:endParaRPr lang="en-US" sz="1400" dirty="0">
              <a:latin typeface="NikoshBAN" pitchFamily="2" charset="0"/>
              <a:cs typeface="NikoshBAN" pitchFamily="2" charset="0"/>
            </a:endParaRPr>
          </a:p>
        </p:txBody>
      </p:sp>
      <p:sp>
        <p:nvSpPr>
          <p:cNvPr id="3" name="Rectangle 2"/>
          <p:cNvSpPr/>
          <p:nvPr/>
        </p:nvSpPr>
        <p:spPr>
          <a:xfrm>
            <a:off x="1143000" y="1905000"/>
            <a:ext cx="6858000" cy="3970318"/>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a:spAutoFit/>
          </a:bodyPr>
          <a:lstStyle/>
          <a:p>
            <a:pPr>
              <a:spcBef>
                <a:spcPts val="0"/>
              </a:spcBef>
            </a:pPr>
            <a:r>
              <a:rPr lang="bn-BD" sz="3600" b="1" dirty="0">
                <a:latin typeface="NikoshBAN" panose="02000000000000000000" pitchFamily="2" charset="0"/>
                <a:cs typeface="NikoshBAN" panose="02000000000000000000" pitchFamily="2" charset="0"/>
              </a:rPr>
              <a:t>যাদু কী?</a:t>
            </a:r>
          </a:p>
          <a:p>
            <a:pPr>
              <a:spcBef>
                <a:spcPts val="0"/>
              </a:spcBef>
            </a:pPr>
            <a:r>
              <a:rPr lang="bn-BD" sz="3600" b="1" dirty="0">
                <a:solidFill>
                  <a:schemeClr val="accent2">
                    <a:lumMod val="75000"/>
                  </a:schemeClr>
                </a:solidFill>
                <a:latin typeface="NikoshBAN" panose="02000000000000000000" pitchFamily="2" charset="0"/>
                <a:cs typeface="NikoshBAN" panose="02000000000000000000" pitchFamily="2" charset="0"/>
              </a:rPr>
              <a:t>সর্বপ্রথম যাদু প্রর্বর্তিত হয় কাদের দ্বারা?</a:t>
            </a:r>
          </a:p>
          <a:p>
            <a:pPr>
              <a:spcBef>
                <a:spcPts val="0"/>
              </a:spcBef>
            </a:pPr>
            <a:r>
              <a:rPr lang="bn-BD" sz="3600" b="1" dirty="0">
                <a:solidFill>
                  <a:schemeClr val="accent3">
                    <a:lumMod val="50000"/>
                  </a:schemeClr>
                </a:solidFill>
                <a:latin typeface="NikoshBAN" panose="02000000000000000000" pitchFamily="2" charset="0"/>
                <a:cs typeface="NikoshBAN" panose="02000000000000000000" pitchFamily="2" charset="0"/>
              </a:rPr>
              <a:t>ইসলামে যাদুর বিধান কী?</a:t>
            </a:r>
          </a:p>
          <a:p>
            <a:pPr>
              <a:spcBef>
                <a:spcPts val="0"/>
              </a:spcBef>
            </a:pPr>
            <a:r>
              <a:rPr lang="bn-BD" sz="3600" b="1" dirty="0">
                <a:solidFill>
                  <a:srgbClr val="00B050"/>
                </a:solidFill>
                <a:latin typeface="NikoshBAN" panose="02000000000000000000" pitchFamily="2" charset="0"/>
                <a:cs typeface="NikoshBAN" panose="02000000000000000000" pitchFamily="2" charset="0"/>
              </a:rPr>
              <a:t>যাদুর ২/১টি কুফল বর্ণনা কর।</a:t>
            </a:r>
          </a:p>
          <a:p>
            <a:pPr>
              <a:spcBef>
                <a:spcPts val="0"/>
              </a:spcBef>
            </a:pPr>
            <a:r>
              <a:rPr lang="bn-BD" sz="3600" b="1" dirty="0">
                <a:solidFill>
                  <a:srgbClr val="FF0000"/>
                </a:solidFill>
                <a:latin typeface="NikoshBAN" panose="02000000000000000000" pitchFamily="2" charset="0"/>
                <a:cs typeface="NikoshBAN" panose="02000000000000000000" pitchFamily="2" charset="0"/>
              </a:rPr>
              <a:t>যাদু সম্পর্কিত ১ টি হাদীস বল।</a:t>
            </a:r>
          </a:p>
          <a:p>
            <a:pPr>
              <a:spcBef>
                <a:spcPts val="0"/>
              </a:spcBef>
            </a:pPr>
            <a:r>
              <a:rPr lang="bn-BD" sz="3600" b="1" dirty="0">
                <a:latin typeface="NikoshBAN" panose="02000000000000000000" pitchFamily="2" charset="0"/>
                <a:cs typeface="NikoshBAN" panose="02000000000000000000" pitchFamily="2" charset="0"/>
              </a:rPr>
              <a:t>মোজেজা কী?</a:t>
            </a:r>
          </a:p>
          <a:p>
            <a:pPr>
              <a:spcBef>
                <a:spcPts val="0"/>
              </a:spcBef>
            </a:pPr>
            <a:r>
              <a:rPr lang="bn-BD" sz="3600" b="1" dirty="0">
                <a:solidFill>
                  <a:srgbClr val="00B0F0"/>
                </a:solidFill>
                <a:latin typeface="NikoshBAN" panose="02000000000000000000" pitchFamily="2" charset="0"/>
                <a:cs typeface="NikoshBAN" panose="02000000000000000000" pitchFamily="2" charset="0"/>
              </a:rPr>
              <a:t>যাদু ও মোজেজার ২/১ টি পার্থক্য নির্ণয় কর।</a:t>
            </a:r>
            <a:endParaRPr lang="en-US" sz="3600" b="1"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514600"/>
            <a:ext cx="8229600" cy="1600200"/>
          </a:xfrm>
          <a:solidFill>
            <a:srgbClr val="00B050"/>
          </a:solidFill>
          <a:ln>
            <a:noFill/>
          </a:ln>
          <a:effectLst/>
          <a:scene3d>
            <a:camera prst="orthographicFront">
              <a:rot lat="0" lon="0" rev="0"/>
            </a:camera>
            <a:lightRig rig="glow" dir="t">
              <a:rot lat="0" lon="0" rev="14100000"/>
            </a:lightRig>
          </a:scene3d>
          <a:sp3d prstMaterial="softEdge">
            <a:bevelT w="127000" prst="artDeco"/>
          </a:sp3d>
        </p:spPr>
        <p:style>
          <a:lnRef idx="2">
            <a:schemeClr val="dk1"/>
          </a:lnRef>
          <a:fillRef idx="1">
            <a:schemeClr val="lt1"/>
          </a:fillRef>
          <a:effectRef idx="0">
            <a:schemeClr val="dk1"/>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bn-BD"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তোমার সমাজে বিরাজমান “যাদু চর্চা”-র কার</a:t>
            </a:r>
            <a:r>
              <a:rPr lang="bn-BD"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ণ</a:t>
            </a:r>
            <a:r>
              <a:rPr lang="bn-BD"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 ও তা নির্মূল করার উপায় উল্লেখ কর।</a:t>
            </a: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endParaRPr>
          </a:p>
        </p:txBody>
      </p:sp>
      <p:grpSp>
        <p:nvGrpSpPr>
          <p:cNvPr id="5" name="Group 4"/>
          <p:cNvGrpSpPr/>
          <p:nvPr/>
        </p:nvGrpSpPr>
        <p:grpSpPr>
          <a:xfrm>
            <a:off x="2266950" y="432315"/>
            <a:ext cx="4191000" cy="1446550"/>
            <a:chOff x="762000" y="432316"/>
            <a:chExt cx="4191000" cy="1446550"/>
          </a:xfrm>
          <a:scene3d>
            <a:camera prst="orthographicFront">
              <a:rot lat="0" lon="0" rev="0"/>
            </a:camera>
            <a:lightRig rig="balanced" dir="t">
              <a:rot lat="0" lon="0" rev="8700000"/>
            </a:lightRig>
          </a:scene3d>
        </p:grpSpPr>
        <p:sp>
          <p:nvSpPr>
            <p:cNvPr id="6" name="TextBox 5"/>
            <p:cNvSpPr txBox="1"/>
            <p:nvPr/>
          </p:nvSpPr>
          <p:spPr>
            <a:xfrm>
              <a:off x="781050" y="432316"/>
              <a:ext cx="4171950" cy="1446550"/>
            </a:xfrm>
            <a:prstGeom prst="rect">
              <a:avLst/>
            </a:prstGeom>
            <a:ln>
              <a:noFill/>
            </a:ln>
            <a:effectLst>
              <a:outerShdw blurRad="44450" dist="27940" dir="5400000" algn="ctr">
                <a:srgbClr val="000000">
                  <a:alpha val="32000"/>
                </a:srgbClr>
              </a:outerShdw>
            </a:effectLst>
            <a:sp3d>
              <a:bevelT w="190500" h="38100"/>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bn-IN" sz="8800" b="1" dirty="0" smtClean="0">
                  <a:ln>
                    <a:solidFill>
                      <a:schemeClr val="accent6">
                        <a:lumMod val="60000"/>
                        <a:lumOff val="40000"/>
                      </a:schemeClr>
                    </a:solidFill>
                  </a:ln>
                  <a:solidFill>
                    <a:schemeClr val="tx1"/>
                  </a:solidFill>
                  <a:effectLst>
                    <a:outerShdw blurRad="50800" dist="38100" algn="l" rotWithShape="0">
                      <a:prstClr val="black">
                        <a:alpha val="40000"/>
                      </a:prstClr>
                    </a:outerShdw>
                  </a:effectLst>
                  <a:latin typeface="NikoshBAN" pitchFamily="2" charset="0"/>
                  <a:cs typeface="NikoshBAN" pitchFamily="2" charset="0"/>
                </a:rPr>
                <a:t>বাড়ীর কাজ </a:t>
              </a:r>
              <a:endParaRPr lang="en-US" sz="8800" b="1" dirty="0">
                <a:ln>
                  <a:solidFill>
                    <a:schemeClr val="accent6">
                      <a:lumMod val="60000"/>
                      <a:lumOff val="40000"/>
                    </a:schemeClr>
                  </a:solidFill>
                </a:ln>
                <a:solidFill>
                  <a:schemeClr val="tx1"/>
                </a:solidFill>
                <a:effectLst>
                  <a:outerShdw blurRad="50800" dist="38100" algn="l" rotWithShape="0">
                    <a:prstClr val="black">
                      <a:alpha val="40000"/>
                    </a:prstClr>
                  </a:outerShdw>
                </a:effectLst>
                <a:latin typeface="NikoshBAN" pitchFamily="2" charset="0"/>
                <a:cs typeface="NikoshBAN" pitchFamily="2" charset="0"/>
              </a:endParaRPr>
            </a:p>
          </p:txBody>
        </p:sp>
        <p:sp>
          <p:nvSpPr>
            <p:cNvPr id="7" name="Snip Same Side Corner Rectangle 6"/>
            <p:cNvSpPr/>
            <p:nvPr/>
          </p:nvSpPr>
          <p:spPr>
            <a:xfrm>
              <a:off x="762000" y="457200"/>
              <a:ext cx="4191000" cy="1421666"/>
            </a:xfrm>
            <a:prstGeom prst="snip2SameRect">
              <a:avLst/>
            </a:prstGeom>
            <a:no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324563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1295400"/>
          </a:xfr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ar-SA" sz="8000" b="1" dirty="0">
                <a:solidFill>
                  <a:srgbClr val="C00000"/>
                </a:solidFill>
                <a:latin typeface="NikoshBAN" pitchFamily="2" charset="0"/>
                <a:cs typeface="NikoshBAN" pitchFamily="2" charset="0"/>
              </a:rPr>
              <a:t>شُكْرًا</a:t>
            </a:r>
            <a:endParaRPr lang="en-US" sz="8000" b="1" dirty="0">
              <a:solidFill>
                <a:srgbClr val="C00000"/>
              </a:solidFill>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955382"/>
            <a:ext cx="8153400" cy="4674018"/>
          </a:xfrm>
          <a:prstGeom prst="rect">
            <a:avLst/>
          </a:prstGeom>
          <a:solidFill>
            <a:srgbClr val="00B0F0"/>
          </a:solidFill>
          <a:ln>
            <a:noFill/>
          </a:ln>
          <a:effectLst/>
          <a:scene3d>
            <a:camera prst="orthographicFront">
              <a:rot lat="0" lon="0" rev="0"/>
            </a:camera>
            <a:lightRig rig="glow" dir="t">
              <a:rot lat="0" lon="0" rev="14100000"/>
            </a:lightRig>
          </a:scene3d>
          <a:sp3d prstMaterial="softEdge">
            <a:bevelT w="127000" prst="artDeco"/>
          </a:sp3d>
        </p:spPr>
      </p:pic>
    </p:spTree>
    <p:extLst>
      <p:ext uri="{BB962C8B-B14F-4D97-AF65-F5344CB8AC3E}">
        <p14:creationId xmlns:p14="http://schemas.microsoft.com/office/powerpoint/2010/main" val="72392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905000"/>
          </a:xfrm>
          <a:solidFill>
            <a:schemeClr val="accent2">
              <a:lumMod val="20000"/>
              <a:lumOff val="8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r>
              <a:rPr lang="bn-BD" sz="13800" b="1" dirty="0">
                <a:ln w="1905"/>
                <a:solidFill>
                  <a:schemeClr val="accent3">
                    <a:lumMod val="75000"/>
                  </a:schemeClr>
                </a:solidFill>
                <a:latin typeface="NikoshBAN" panose="02000000000000000000" pitchFamily="2" charset="0"/>
                <a:cs typeface="NikoshBAN" panose="02000000000000000000" pitchFamily="2" charset="0"/>
              </a:rPr>
              <a:t>পাঠ পরিচিতি</a:t>
            </a:r>
            <a:endParaRPr lang="en-US" sz="13800" b="1" dirty="0">
              <a:ln w="1905"/>
              <a:solidFill>
                <a:schemeClr val="accent3">
                  <a:lumMod val="75000"/>
                </a:schemeClr>
              </a:solidFill>
              <a:latin typeface="NikoshBAN" panose="02000000000000000000" pitchFamily="2" charset="0"/>
              <a:cs typeface="NikoshBAN" panose="02000000000000000000" pitchFamily="2" charset="0"/>
            </a:endParaRPr>
          </a:p>
        </p:txBody>
      </p:sp>
      <p:sp>
        <p:nvSpPr>
          <p:cNvPr id="6" name="TextBox 5"/>
          <p:cNvSpPr txBox="1"/>
          <p:nvPr/>
        </p:nvSpPr>
        <p:spPr>
          <a:xfrm>
            <a:off x="1143000" y="1929348"/>
            <a:ext cx="7010400" cy="3785652"/>
          </a:xfrm>
          <a:prstGeom prst="rect">
            <a:avLst/>
          </a:prstGeom>
          <a:solidFill>
            <a:schemeClr val="accent6">
              <a:lumMod val="20000"/>
              <a:lumOff val="80000"/>
            </a:schemeClr>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wrap="square" rtlCol="0">
            <a:spAutoFit/>
          </a:bodyPr>
          <a:lstStyle/>
          <a:p>
            <a:r>
              <a:rPr lang="en-US" sz="4800" b="1" dirty="0" err="1" smtClean="0">
                <a:solidFill>
                  <a:srgbClr val="C00000"/>
                </a:solidFill>
                <a:latin typeface="NikoshBAN" pitchFamily="2" charset="0"/>
                <a:cs typeface="NikoshBAN" pitchFamily="2" charset="0"/>
              </a:rPr>
              <a:t>বিষয়ঃ</a:t>
            </a:r>
            <a:r>
              <a:rPr lang="en-US" sz="4800" b="1" dirty="0" smtClean="0">
                <a:solidFill>
                  <a:srgbClr val="C00000"/>
                </a:solidFill>
                <a:latin typeface="NikoshBAN" pitchFamily="2" charset="0"/>
                <a:cs typeface="NikoshBAN" pitchFamily="2" charset="0"/>
              </a:rPr>
              <a:t> </a:t>
            </a:r>
            <a:r>
              <a:rPr lang="en-US" sz="4800" b="1" dirty="0" err="1" smtClean="0">
                <a:solidFill>
                  <a:srgbClr val="C00000"/>
                </a:solidFill>
                <a:latin typeface="NikoshBAN" pitchFamily="2" charset="0"/>
                <a:cs typeface="NikoshBAN" pitchFamily="2" charset="0"/>
              </a:rPr>
              <a:t>কুরআন</a:t>
            </a:r>
            <a:r>
              <a:rPr lang="en-US" sz="4800" b="1" dirty="0" smtClean="0">
                <a:solidFill>
                  <a:srgbClr val="C00000"/>
                </a:solidFill>
                <a:latin typeface="NikoshBAN" pitchFamily="2" charset="0"/>
                <a:cs typeface="NikoshBAN" pitchFamily="2" charset="0"/>
              </a:rPr>
              <a:t> </a:t>
            </a:r>
            <a:r>
              <a:rPr lang="en-US" sz="4800" b="1" dirty="0" err="1" smtClean="0">
                <a:solidFill>
                  <a:srgbClr val="C00000"/>
                </a:solidFill>
                <a:latin typeface="NikoshBAN" pitchFamily="2" charset="0"/>
                <a:cs typeface="NikoshBAN" pitchFamily="2" charset="0"/>
              </a:rPr>
              <a:t>মাজিদ</a:t>
            </a:r>
            <a:endParaRPr lang="en-US" sz="4800" b="1" dirty="0" smtClean="0">
              <a:solidFill>
                <a:srgbClr val="C00000"/>
              </a:solidFill>
              <a:latin typeface="NikoshBAN" pitchFamily="2" charset="0"/>
              <a:cs typeface="NikoshBAN" pitchFamily="2" charset="0"/>
            </a:endParaRPr>
          </a:p>
          <a:p>
            <a:r>
              <a:rPr lang="en-US" sz="4800" b="1" dirty="0" err="1" smtClean="0">
                <a:solidFill>
                  <a:srgbClr val="0070C0"/>
                </a:solidFill>
                <a:latin typeface="NikoshBAN" pitchFamily="2" charset="0"/>
                <a:cs typeface="NikoshBAN" pitchFamily="2" charset="0"/>
              </a:rPr>
              <a:t>শ্রেণি-নবম</a:t>
            </a:r>
            <a:endParaRPr lang="en-US" sz="4800" b="1" dirty="0" smtClean="0">
              <a:solidFill>
                <a:srgbClr val="0070C0"/>
              </a:solidFill>
              <a:latin typeface="NikoshBAN" pitchFamily="2" charset="0"/>
              <a:cs typeface="NikoshBAN" pitchFamily="2" charset="0"/>
            </a:endParaRPr>
          </a:p>
          <a:p>
            <a:r>
              <a:rPr lang="en-US" sz="4800" b="1" dirty="0" smtClean="0">
                <a:solidFill>
                  <a:schemeClr val="accent2">
                    <a:lumMod val="75000"/>
                  </a:schemeClr>
                </a:solidFill>
                <a:latin typeface="NikoshBAN" pitchFamily="2" charset="0"/>
                <a:cs typeface="NikoshBAN" pitchFamily="2" charset="0"/>
              </a:rPr>
              <a:t>অধ্যায়-২</a:t>
            </a:r>
          </a:p>
          <a:p>
            <a:r>
              <a:rPr lang="en-US" sz="4800" b="1" dirty="0" smtClean="0">
                <a:solidFill>
                  <a:srgbClr val="7030A0"/>
                </a:solidFill>
                <a:latin typeface="NikoshBAN" pitchFamily="2" charset="0"/>
                <a:cs typeface="NikoshBAN" pitchFamily="2" charset="0"/>
              </a:rPr>
              <a:t>পাঠ-২</a:t>
            </a:r>
          </a:p>
          <a:p>
            <a:r>
              <a:rPr lang="en-US" sz="4800" b="1" dirty="0" err="1" smtClean="0">
                <a:solidFill>
                  <a:srgbClr val="00B050"/>
                </a:solidFill>
                <a:latin typeface="NikoshBAN" pitchFamily="2" charset="0"/>
                <a:cs typeface="NikoshBAN" pitchFamily="2" charset="0"/>
              </a:rPr>
              <a:t>সময়ঃ</a:t>
            </a:r>
            <a:r>
              <a:rPr lang="en-US" sz="4800" b="1" dirty="0" smtClean="0">
                <a:solidFill>
                  <a:srgbClr val="00B050"/>
                </a:solidFill>
                <a:latin typeface="NikoshBAN" pitchFamily="2" charset="0"/>
                <a:cs typeface="NikoshBAN" pitchFamily="2" charset="0"/>
              </a:rPr>
              <a:t> ৪৫ </a:t>
            </a:r>
            <a:r>
              <a:rPr lang="en-US" sz="4800" b="1" dirty="0" err="1" smtClean="0">
                <a:solidFill>
                  <a:srgbClr val="00B050"/>
                </a:solidFill>
                <a:latin typeface="NikoshBAN" pitchFamily="2" charset="0"/>
                <a:cs typeface="NikoshBAN" pitchFamily="2" charset="0"/>
              </a:rPr>
              <a:t>মিনিট</a:t>
            </a:r>
            <a:r>
              <a:rPr lang="en-US" sz="4800" b="1" dirty="0" smtClean="0">
                <a:solidFill>
                  <a:srgbClr val="00B050"/>
                </a:solidFill>
                <a:latin typeface="NikoshBAN" pitchFamily="2" charset="0"/>
                <a:cs typeface="NikoshBAN" pitchFamily="2" charset="0"/>
              </a:rPr>
              <a:t> </a:t>
            </a:r>
            <a:endParaRPr lang="en-US" sz="4800" b="1"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1788336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90047" y="124242"/>
            <a:ext cx="2563906" cy="1107996"/>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6600" b="1" dirty="0" smtClean="0">
                <a:solidFill>
                  <a:schemeClr val="accent1">
                    <a:lumMod val="75000"/>
                  </a:schemeClr>
                </a:solidFill>
                <a:latin typeface="NikoshBAN" pitchFamily="2" charset="0"/>
                <a:cs typeface="NikoshBAN" pitchFamily="2" charset="0"/>
              </a:rPr>
              <a:t>শিখনফল</a:t>
            </a:r>
            <a:endParaRPr lang="en-US" sz="1600" b="1" dirty="0">
              <a:solidFill>
                <a:schemeClr val="accent1">
                  <a:lumMod val="75000"/>
                </a:schemeClr>
              </a:solidFill>
              <a:latin typeface="NikoshBAN" pitchFamily="2" charset="0"/>
              <a:cs typeface="NikoshBAN" pitchFamily="2" charset="0"/>
            </a:endParaRPr>
          </a:p>
        </p:txBody>
      </p:sp>
      <p:sp>
        <p:nvSpPr>
          <p:cNvPr id="4" name="Oval Callout 3"/>
          <p:cNvSpPr/>
          <p:nvPr/>
        </p:nvSpPr>
        <p:spPr>
          <a:xfrm>
            <a:off x="2209800" y="304801"/>
            <a:ext cx="3352800" cy="1178202"/>
          </a:xfrm>
          <a:prstGeom prst="wedgeEllipse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 y="1232238"/>
            <a:ext cx="8686800" cy="4401205"/>
          </a:xfrm>
          <a:prstGeom prst="rect">
            <a:avLst/>
          </a:prstGeom>
          <a:solidFill>
            <a:schemeClr val="tx2">
              <a:lumMod val="20000"/>
              <a:lumOff val="8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40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এই</a:t>
            </a:r>
            <a:r>
              <a:rPr lang="en-US" sz="40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40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পাঠ</a:t>
            </a:r>
            <a:r>
              <a:rPr lang="en-US" sz="40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40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শেষে</a:t>
            </a:r>
            <a:r>
              <a:rPr lang="en-US" sz="40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40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শিক্ষার্থীরা</a:t>
            </a:r>
            <a:r>
              <a:rPr lang="en-US" sz="40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a:t>
            </a:r>
          </a:p>
          <a:p>
            <a:pPr algn="just"/>
            <a:r>
              <a:rPr lang="bn-BD" sz="4000" b="1" dirty="0" smtClean="0">
                <a:ln>
                  <a:solidFill>
                    <a:schemeClr val="accent6">
                      <a:lumMod val="60000"/>
                      <a:lumOff val="40000"/>
                    </a:schemeClr>
                  </a:solidFill>
                </a:ln>
                <a:solidFill>
                  <a:srgbClr val="002060"/>
                </a:solidFill>
                <a:latin typeface="NikoshBAN" panose="02000000000000000000" pitchFamily="2" charset="0"/>
                <a:cs typeface="NikoshBAN" panose="02000000000000000000" pitchFamily="2" charset="0"/>
              </a:rPr>
              <a:t>১-যাদু কি তা বলতে পারবে।</a:t>
            </a:r>
          </a:p>
          <a:p>
            <a:pPr algn="just"/>
            <a:r>
              <a:rPr lang="bn-BD" sz="4000" b="1" dirty="0" smtClean="0">
                <a:ln>
                  <a:solidFill>
                    <a:schemeClr val="accent6">
                      <a:lumMod val="60000"/>
                      <a:lumOff val="40000"/>
                    </a:schemeClr>
                  </a:solidFill>
                </a:ln>
                <a:solidFill>
                  <a:srgbClr val="002060"/>
                </a:solidFill>
                <a:latin typeface="NikoshBAN" panose="02000000000000000000" pitchFamily="2" charset="0"/>
                <a:cs typeface="NikoshBAN" panose="02000000000000000000" pitchFamily="2" charset="0"/>
              </a:rPr>
              <a:t>২-যাদু বিদ্যার উৎপত্তি ও যাদুকরদের যাদুর কতিপয় মাধ্যম  বলতে পারবে।</a:t>
            </a:r>
          </a:p>
          <a:p>
            <a:pPr algn="just"/>
            <a:r>
              <a:rPr lang="en-US" sz="4000" b="1" dirty="0">
                <a:ln>
                  <a:solidFill>
                    <a:schemeClr val="accent6">
                      <a:lumMod val="60000"/>
                      <a:lumOff val="40000"/>
                    </a:schemeClr>
                  </a:solidFill>
                </a:ln>
                <a:solidFill>
                  <a:srgbClr val="002060"/>
                </a:solidFill>
                <a:latin typeface="NikoshBAN" panose="02000000000000000000" pitchFamily="2" charset="0"/>
                <a:cs typeface="NikoshBAN" panose="02000000000000000000" pitchFamily="2" charset="0"/>
              </a:rPr>
              <a:t>3</a:t>
            </a:r>
            <a:r>
              <a:rPr lang="bn-BD" sz="4000" b="1" dirty="0" smtClean="0">
                <a:ln>
                  <a:solidFill>
                    <a:schemeClr val="accent6">
                      <a:lumMod val="60000"/>
                      <a:lumOff val="40000"/>
                    </a:schemeClr>
                  </a:solidFill>
                </a:ln>
                <a:solidFill>
                  <a:srgbClr val="002060"/>
                </a:solidFill>
                <a:latin typeface="NikoshBAN" panose="02000000000000000000" pitchFamily="2" charset="0"/>
                <a:cs typeface="NikoshBAN" panose="02000000000000000000" pitchFamily="2" charset="0"/>
              </a:rPr>
              <a:t>-যাদুর </a:t>
            </a:r>
            <a:r>
              <a:rPr lang="bn-BD" sz="4000" b="1" dirty="0" smtClean="0">
                <a:ln>
                  <a:solidFill>
                    <a:schemeClr val="accent6">
                      <a:lumMod val="60000"/>
                      <a:lumOff val="40000"/>
                    </a:schemeClr>
                  </a:solidFill>
                </a:ln>
                <a:solidFill>
                  <a:srgbClr val="002060"/>
                </a:solidFill>
                <a:latin typeface="NikoshBAN" panose="02000000000000000000" pitchFamily="2" charset="0"/>
                <a:cs typeface="NikoshBAN" panose="02000000000000000000" pitchFamily="2" charset="0"/>
              </a:rPr>
              <a:t>কুফল বর্ণনা করতে পারবে।</a:t>
            </a:r>
          </a:p>
          <a:p>
            <a:pPr algn="just"/>
            <a:r>
              <a:rPr lang="en-US" sz="4000" b="1" dirty="0" smtClean="0">
                <a:ln>
                  <a:solidFill>
                    <a:schemeClr val="accent6">
                      <a:lumMod val="60000"/>
                      <a:lumOff val="40000"/>
                    </a:schemeClr>
                  </a:solidFill>
                </a:ln>
                <a:solidFill>
                  <a:srgbClr val="002060"/>
                </a:solidFill>
                <a:latin typeface="NikoshBAN" panose="02000000000000000000" pitchFamily="2" charset="0"/>
                <a:cs typeface="NikoshBAN" panose="02000000000000000000" pitchFamily="2" charset="0"/>
              </a:rPr>
              <a:t>4</a:t>
            </a:r>
            <a:r>
              <a:rPr lang="bn-BD" sz="4000" b="1" dirty="0" smtClean="0">
                <a:ln>
                  <a:solidFill>
                    <a:schemeClr val="accent6">
                      <a:lumMod val="60000"/>
                      <a:lumOff val="40000"/>
                    </a:schemeClr>
                  </a:solidFill>
                </a:ln>
                <a:solidFill>
                  <a:srgbClr val="002060"/>
                </a:solidFill>
                <a:latin typeface="NikoshBAN" panose="02000000000000000000" pitchFamily="2" charset="0"/>
                <a:cs typeface="NikoshBAN" panose="02000000000000000000" pitchFamily="2" charset="0"/>
              </a:rPr>
              <a:t>-যাদু </a:t>
            </a:r>
            <a:r>
              <a:rPr lang="bn-BD" sz="4000" b="1" dirty="0" smtClean="0">
                <a:ln>
                  <a:solidFill>
                    <a:schemeClr val="accent6">
                      <a:lumMod val="60000"/>
                      <a:lumOff val="40000"/>
                    </a:schemeClr>
                  </a:solidFill>
                </a:ln>
                <a:solidFill>
                  <a:srgbClr val="002060"/>
                </a:solidFill>
                <a:latin typeface="NikoshBAN" panose="02000000000000000000" pitchFamily="2" charset="0"/>
                <a:cs typeface="NikoshBAN" panose="02000000000000000000" pitchFamily="2" charset="0"/>
              </a:rPr>
              <a:t>ও মোজেজার মধ্যে পার্থক্য নির্ণয়  করতে পারবে।</a:t>
            </a:r>
            <a:r>
              <a:rPr lang="bn-IN" sz="4000" b="1" dirty="0" smtClean="0">
                <a:ln>
                  <a:solidFill>
                    <a:schemeClr val="accent6">
                      <a:lumMod val="60000"/>
                      <a:lumOff val="40000"/>
                    </a:schemeClr>
                  </a:solidFill>
                </a:ln>
                <a:solidFill>
                  <a:srgbClr val="002060"/>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283698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437924"/>
            <a:ext cx="3976837" cy="2514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437923"/>
            <a:ext cx="4126523" cy="2514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3581400"/>
            <a:ext cx="4191000" cy="27870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79770" y="3527107"/>
            <a:ext cx="3915810" cy="28955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46215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1905000"/>
            <a:ext cx="8839200" cy="264687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IN" sz="16600" b="1" dirty="0" smtClean="0">
                <a:solidFill>
                  <a:srgbClr val="FF0000"/>
                </a:solidFill>
                <a:latin typeface="NikoshBAN" pitchFamily="2" charset="0"/>
                <a:cs typeface="NikoshBAN" pitchFamily="2" charset="0"/>
              </a:rPr>
              <a:t>যাদুর বিধান</a:t>
            </a:r>
            <a:endParaRPr lang="en-US" sz="16600" b="1"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150970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85800" y="381000"/>
            <a:ext cx="7848600" cy="2590800"/>
            <a:chOff x="228601" y="497244"/>
            <a:chExt cx="7966497" cy="2619829"/>
          </a:xfrm>
          <a:solidFill>
            <a:schemeClr val="accent6">
              <a:lumMod val="40000"/>
              <a:lumOff val="60000"/>
            </a:schemeClr>
          </a:solidFill>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897"/>
            <a:stretch/>
          </p:blipFill>
          <p:spPr>
            <a:xfrm>
              <a:off x="4190998" y="497244"/>
              <a:ext cx="2945479" cy="2619829"/>
            </a:xfrm>
            <a:prstGeom prst="rect">
              <a:avLst/>
            </a:prstGeom>
            <a:ln/>
          </p:spPr>
          <p:style>
            <a:lnRef idx="2">
              <a:schemeClr val="accent6"/>
            </a:lnRef>
            <a:fillRef idx="1">
              <a:schemeClr val="lt1"/>
            </a:fillRef>
            <a:effectRef idx="0">
              <a:schemeClr val="accent6"/>
            </a:effectRef>
            <a:fontRef idx="minor">
              <a:schemeClr val="dk1"/>
            </a:fontRef>
          </p:style>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1" y="497244"/>
              <a:ext cx="3721992" cy="2619829"/>
            </a:xfrm>
            <a:prstGeom prst="rect">
              <a:avLst/>
            </a:prstGeom>
            <a:ln/>
          </p:spPr>
          <p:style>
            <a:lnRef idx="2">
              <a:schemeClr val="accent6"/>
            </a:lnRef>
            <a:fillRef idx="1">
              <a:schemeClr val="lt1"/>
            </a:fillRef>
            <a:effectRef idx="0">
              <a:schemeClr val="accent6"/>
            </a:effectRef>
            <a:fontRef idx="minor">
              <a:schemeClr val="dk1"/>
            </a:fontRef>
          </p:style>
        </p:pic>
        <p:sp>
          <p:nvSpPr>
            <p:cNvPr id="6" name="Left Arrow Callout 5"/>
            <p:cNvSpPr/>
            <p:nvPr/>
          </p:nvSpPr>
          <p:spPr>
            <a:xfrm>
              <a:off x="7128298" y="497244"/>
              <a:ext cx="1066800" cy="2619829"/>
            </a:xfrm>
            <a:prstGeom prst="leftArrowCallout">
              <a:avLst/>
            </a:prstGeom>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bn-BD" sz="60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যাদু</a:t>
              </a:r>
              <a:endParaRPr lang="en-US" sz="60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grpSp>
      <p:sp>
        <p:nvSpPr>
          <p:cNvPr id="7" name="TextBox 6"/>
          <p:cNvSpPr txBox="1"/>
          <p:nvPr/>
        </p:nvSpPr>
        <p:spPr>
          <a:xfrm>
            <a:off x="239487" y="3124200"/>
            <a:ext cx="8523513" cy="3354765"/>
          </a:xfrm>
          <a:prstGeom prst="rect">
            <a:avLst/>
          </a:prstGeom>
          <a:solidFill>
            <a:schemeClr val="accent6">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r>
              <a:rPr lang="bn-BD" sz="3600" b="1" dirty="0" smtClean="0">
                <a:solidFill>
                  <a:srgbClr val="002060"/>
                </a:solidFill>
                <a:latin typeface="NikoshBAN" panose="02000000000000000000" pitchFamily="2" charset="0"/>
                <a:cs typeface="NikoshBAN" panose="02000000000000000000" pitchFamily="2" charset="0"/>
              </a:rPr>
              <a:t>যাদু</a:t>
            </a:r>
            <a:r>
              <a:rPr lang="en-US" sz="3600" b="1" dirty="0" smtClean="0">
                <a:solidFill>
                  <a:srgbClr val="002060"/>
                </a:solidFill>
                <a:latin typeface="NikoshBAN" panose="02000000000000000000" pitchFamily="2" charset="0"/>
                <a:cs typeface="NikoshBAN" panose="02000000000000000000" pitchFamily="2" charset="0"/>
              </a:rPr>
              <a:t>র</a:t>
            </a:r>
            <a:r>
              <a:rPr lang="bn-BD"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আরবি</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পরিভাষা</a:t>
            </a:r>
            <a:r>
              <a:rPr lang="en-US" sz="3600" b="1" dirty="0" smtClean="0">
                <a:solidFill>
                  <a:srgbClr val="002060"/>
                </a:solidFill>
                <a:latin typeface="NikoshBAN" panose="02000000000000000000" pitchFamily="2" charset="0"/>
                <a:cs typeface="NikoshBAN" panose="02000000000000000000" pitchFamily="2" charset="0"/>
              </a:rPr>
              <a:t> </a:t>
            </a:r>
            <a:r>
              <a:rPr lang="bn-BD" sz="3600" b="1" dirty="0" smtClean="0">
                <a:solidFill>
                  <a:srgbClr val="002060"/>
                </a:solidFill>
                <a:latin typeface="NikoshBAN" panose="02000000000000000000" pitchFamily="2" charset="0"/>
                <a:cs typeface="NikoshBAN" panose="02000000000000000000" pitchFamily="2" charset="0"/>
              </a:rPr>
              <a:t>হচ্ছে </a:t>
            </a:r>
            <a:r>
              <a:rPr lang="ar-SA" sz="3600" b="1" dirty="0" smtClean="0">
                <a:solidFill>
                  <a:srgbClr val="002060"/>
                </a:solidFill>
                <a:latin typeface="NikoshBAN" panose="02000000000000000000" pitchFamily="2" charset="0"/>
                <a:cs typeface="NikoshBAN" panose="02000000000000000000" pitchFamily="2" charset="0"/>
              </a:rPr>
              <a:t>سحر</a:t>
            </a:r>
            <a:r>
              <a:rPr lang="en-US" sz="3600" b="1" dirty="0" smtClean="0">
                <a:solidFill>
                  <a:srgbClr val="002060"/>
                </a:solidFill>
                <a:latin typeface="NikoshBAN" panose="02000000000000000000" pitchFamily="2" charset="0"/>
                <a:cs typeface="NikoshBAN" panose="02000000000000000000" pitchFamily="2" charset="0"/>
              </a:rPr>
              <a:t> , </a:t>
            </a:r>
            <a:r>
              <a:rPr lang="ar-SA" sz="3600" b="1" dirty="0" smtClean="0">
                <a:solidFill>
                  <a:srgbClr val="002060"/>
                </a:solidFill>
                <a:latin typeface="NikoshBAN" panose="02000000000000000000" pitchFamily="2" charset="0"/>
                <a:cs typeface="NikoshBAN" panose="02000000000000000000" pitchFamily="2" charset="0"/>
              </a:rPr>
              <a:t>سحر</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শব্দটি</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বাবে</a:t>
            </a:r>
            <a:r>
              <a:rPr lang="en-US" sz="3600" b="1" dirty="0" smtClean="0">
                <a:solidFill>
                  <a:srgbClr val="002060"/>
                </a:solidFill>
                <a:latin typeface="NikoshBAN" panose="02000000000000000000" pitchFamily="2" charset="0"/>
                <a:cs typeface="NikoshBAN" panose="02000000000000000000" pitchFamily="2" charset="0"/>
              </a:rPr>
              <a:t> </a:t>
            </a:r>
            <a:r>
              <a:rPr lang="ar-SA" sz="3600" b="1" dirty="0" smtClean="0">
                <a:solidFill>
                  <a:srgbClr val="002060"/>
                </a:solidFill>
                <a:latin typeface="NikoshBAN" panose="02000000000000000000" pitchFamily="2" charset="0"/>
                <a:cs typeface="NikoshBAN" panose="02000000000000000000" pitchFamily="2" charset="0"/>
              </a:rPr>
              <a:t>فتح يفتح</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এর</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মাসদার</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যার</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অর্থ</a:t>
            </a:r>
            <a:r>
              <a:rPr lang="en-US" sz="3600" b="1" dirty="0" smtClean="0">
                <a:solidFill>
                  <a:srgbClr val="002060"/>
                </a:solidFill>
                <a:latin typeface="NikoshBAN" panose="02000000000000000000" pitchFamily="2" charset="0"/>
                <a:cs typeface="NikoshBAN" panose="02000000000000000000" pitchFamily="2" charset="0"/>
              </a:rPr>
              <a:t> </a:t>
            </a:r>
            <a:r>
              <a:rPr lang="bn-BD" sz="3600" b="1" dirty="0" smtClean="0">
                <a:solidFill>
                  <a:srgbClr val="002060"/>
                </a:solidFill>
                <a:latin typeface="NikoshBAN" panose="02000000000000000000" pitchFamily="2" charset="0"/>
                <a:cs typeface="NikoshBAN" panose="02000000000000000000" pitchFamily="2" charset="0"/>
              </a:rPr>
              <a:t>এমন বিষয় যা </a:t>
            </a:r>
            <a:r>
              <a:rPr lang="en-US" sz="3600" b="1" dirty="0" err="1" smtClean="0">
                <a:solidFill>
                  <a:srgbClr val="002060"/>
                </a:solidFill>
                <a:latin typeface="NikoshBAN" panose="02000000000000000000" pitchFamily="2" charset="0"/>
                <a:cs typeface="NikoshBAN" panose="02000000000000000000" pitchFamily="2" charset="0"/>
              </a:rPr>
              <a:t>খুব</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সূক্ষ্ম</a:t>
            </a:r>
            <a:r>
              <a:rPr lang="en-US" sz="3600" b="1" dirty="0" smtClean="0">
                <a:solidFill>
                  <a:srgbClr val="002060"/>
                </a:solidFill>
                <a:latin typeface="NikoshBAN" panose="02000000000000000000" pitchFamily="2" charset="0"/>
                <a:cs typeface="NikoshBAN" panose="02000000000000000000" pitchFamily="2" charset="0"/>
              </a:rPr>
              <a:t>।</a:t>
            </a:r>
          </a:p>
          <a:p>
            <a:r>
              <a:rPr lang="en-US" sz="3600" b="1" dirty="0" err="1" smtClean="0">
                <a:solidFill>
                  <a:srgbClr val="002060"/>
                </a:solidFill>
                <a:latin typeface="NikoshBAN" panose="02000000000000000000" pitchFamily="2" charset="0"/>
                <a:cs typeface="NikoshBAN" panose="02000000000000000000" pitchFamily="2" charset="0"/>
              </a:rPr>
              <a:t>আযাহারী</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বলেন</a:t>
            </a:r>
            <a:r>
              <a:rPr lang="en-US" sz="3600" b="1" dirty="0" smtClean="0">
                <a:solidFill>
                  <a:srgbClr val="002060"/>
                </a:solidFill>
                <a:latin typeface="NikoshBAN" panose="02000000000000000000" pitchFamily="2" charset="0"/>
                <a:cs typeface="NikoshBAN" panose="02000000000000000000" pitchFamily="2" charset="0"/>
              </a:rPr>
              <a:t>- </a:t>
            </a:r>
            <a:r>
              <a:rPr lang="ar-SA" sz="3200" b="1" dirty="0" smtClean="0">
                <a:solidFill>
                  <a:srgbClr val="002060"/>
                </a:solidFill>
                <a:latin typeface="NikoshBAN" panose="02000000000000000000" pitchFamily="2" charset="0"/>
                <a:cs typeface="NikoshBAN" panose="02000000000000000000" pitchFamily="2" charset="0"/>
              </a:rPr>
              <a:t>اَصْلُ السِّحْرِ صَرْفُ الشَّيئٍ عَنْ حَقِيْقَةٍ اِلَى غَيْرِهِ</a:t>
            </a:r>
            <a:endParaRPr lang="en-US" sz="3200" b="1" dirty="0" smtClean="0">
              <a:solidFill>
                <a:srgbClr val="002060"/>
              </a:solidFill>
              <a:latin typeface="NikoshBAN" panose="02000000000000000000" pitchFamily="2" charset="0"/>
              <a:cs typeface="NikoshBAN" panose="02000000000000000000" pitchFamily="2" charset="0"/>
            </a:endParaRPr>
          </a:p>
          <a:p>
            <a:r>
              <a:rPr lang="en-US" sz="3600" b="1" dirty="0" err="1" smtClean="0">
                <a:solidFill>
                  <a:srgbClr val="002060"/>
                </a:solidFill>
                <a:latin typeface="NikoshBAN" panose="02000000000000000000" pitchFamily="2" charset="0"/>
                <a:cs typeface="NikoshBAN" panose="02000000000000000000" pitchFamily="2" charset="0"/>
              </a:rPr>
              <a:t>যাদু</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হচ্ছে</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এমন</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বিষয়</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যা</a:t>
            </a:r>
            <a:r>
              <a:rPr lang="en-US" sz="3600" b="1" dirty="0" smtClean="0">
                <a:solidFill>
                  <a:srgbClr val="002060"/>
                </a:solidFill>
                <a:latin typeface="NikoshBAN" panose="02000000000000000000" pitchFamily="2" charset="0"/>
                <a:cs typeface="NikoshBAN" panose="02000000000000000000" pitchFamily="2" charset="0"/>
              </a:rPr>
              <a:t> </a:t>
            </a:r>
            <a:r>
              <a:rPr lang="bn-BD" sz="3600" b="1" dirty="0" smtClean="0">
                <a:solidFill>
                  <a:srgbClr val="002060"/>
                </a:solidFill>
                <a:latin typeface="NikoshBAN" panose="02000000000000000000" pitchFamily="2" charset="0"/>
                <a:cs typeface="NikoshBAN" panose="02000000000000000000" pitchFamily="2" charset="0"/>
              </a:rPr>
              <a:t>কোন কিছুকে তার মূল থেকে পরিবর্তন করে অন্য দিকে ধাবিত করে।</a:t>
            </a:r>
            <a:r>
              <a:rPr lang="en-US" sz="3600" b="1" dirty="0" smtClean="0">
                <a:solidFill>
                  <a:srgbClr val="002060"/>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417986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604549"/>
            <a:ext cx="3200400" cy="3361150"/>
          </a:xfrm>
          <a:prstGeom prst="rect">
            <a:avLst/>
          </a:prstGeom>
          <a:ln>
            <a:solidFill>
              <a:schemeClr val="accent3">
                <a:lumMod val="75000"/>
              </a:schemeClr>
            </a:solid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pic>
        <p:nvPicPr>
          <p:cNvPr id="5" name="Picture 4"/>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artisticPaintStrokes/>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flipH="1">
            <a:off x="4648200" y="1582778"/>
            <a:ext cx="3474720" cy="3422512"/>
          </a:xfrm>
          <a:prstGeom prst="roundRect">
            <a:avLst>
              <a:gd name="adj" fmla="val 8594"/>
            </a:avLst>
          </a:prstGeom>
          <a:solidFill>
            <a:srgbClr val="FFFFFF">
              <a:shade val="85000"/>
            </a:srgbClr>
          </a:solidFill>
          <a:ln>
            <a:solidFill>
              <a:schemeClr val="accent2">
                <a:lumMod val="75000"/>
              </a:schemeClr>
            </a:solidFill>
          </a:ln>
          <a:effectLst>
            <a:outerShdw blurRad="107950" dist="12700" dir="5400000" algn="ctr">
              <a:srgbClr val="000000"/>
            </a:outerShdw>
            <a:reflection blurRad="12700" stA="38000" endPos="28000" dist="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6" name="TextBox 5"/>
          <p:cNvSpPr txBox="1"/>
          <p:nvPr/>
        </p:nvSpPr>
        <p:spPr>
          <a:xfrm>
            <a:off x="910166" y="5195207"/>
            <a:ext cx="7476067" cy="144655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rtlCol="0">
            <a:spAutoFit/>
          </a:bodyPr>
          <a:lstStyle/>
          <a:p>
            <a:r>
              <a:rPr lang="bn-BD" sz="4400" b="1" dirty="0" smtClean="0">
                <a:solidFill>
                  <a:srgbClr val="C00000"/>
                </a:solidFill>
                <a:latin typeface="NikoshBAN" panose="02000000000000000000" pitchFamily="2" charset="0"/>
                <a:cs typeface="NikoshBAN" panose="02000000000000000000" pitchFamily="2" charset="0"/>
              </a:rPr>
              <a:t>যাদু বিদ্যা এ পৃথিবীতে শয়তান ও জিনদের দ্বারাই সর্বপ্রথম প্রবর্তিত হয় </a:t>
            </a:r>
            <a:endParaRPr lang="en-US" sz="4400" b="1" dirty="0">
              <a:solidFill>
                <a:srgbClr val="C00000"/>
              </a:solidFill>
              <a:latin typeface="NikoshBAN" panose="02000000000000000000" pitchFamily="2" charset="0"/>
              <a:cs typeface="NikoshBAN" panose="02000000000000000000" pitchFamily="2" charset="0"/>
            </a:endParaRPr>
          </a:p>
        </p:txBody>
      </p:sp>
      <p:sp>
        <p:nvSpPr>
          <p:cNvPr id="7" name="Oval 6"/>
          <p:cNvSpPr/>
          <p:nvPr/>
        </p:nvSpPr>
        <p:spPr>
          <a:xfrm>
            <a:off x="1143000" y="152400"/>
            <a:ext cx="6979920" cy="1219200"/>
          </a:xfrm>
          <a:prstGeom prst="ellipse">
            <a:avLst/>
          </a:prstGeom>
          <a:solidFill>
            <a:srgbClr val="00B05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bn-BD" sz="6000" b="1" dirty="0" smtClean="0">
                <a:solidFill>
                  <a:srgbClr val="92D050"/>
                </a:solidFill>
                <a:latin typeface="NikoshBAN" panose="02000000000000000000" pitchFamily="2" charset="0"/>
                <a:cs typeface="NikoshBAN" panose="02000000000000000000" pitchFamily="2" charset="0"/>
              </a:rPr>
              <a:t>যাদু</a:t>
            </a:r>
            <a:r>
              <a:rPr lang="bn-IN" sz="6000" b="1" dirty="0" smtClean="0">
                <a:solidFill>
                  <a:srgbClr val="92D050"/>
                </a:solidFill>
                <a:latin typeface="NikoshBAN" panose="02000000000000000000" pitchFamily="2" charset="0"/>
                <a:cs typeface="NikoshBAN" panose="02000000000000000000" pitchFamily="2" charset="0"/>
              </a:rPr>
              <a:t> বিদ্যার</a:t>
            </a:r>
            <a:r>
              <a:rPr lang="bn-BD" sz="6000" b="1" dirty="0" smtClean="0">
                <a:solidFill>
                  <a:srgbClr val="92D050"/>
                </a:solidFill>
                <a:latin typeface="NikoshBAN" panose="02000000000000000000" pitchFamily="2" charset="0"/>
                <a:cs typeface="NikoshBAN" panose="02000000000000000000" pitchFamily="2" charset="0"/>
              </a:rPr>
              <a:t> উৎপত্তি</a:t>
            </a:r>
            <a:endParaRPr lang="en-US" sz="6000" b="1" dirty="0">
              <a:solidFill>
                <a:srgbClr val="92D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2920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1524000" y="1110343"/>
            <a:ext cx="6572250" cy="4191000"/>
          </a:xfrm>
          <a:prstGeom prst="rect">
            <a:avLst/>
          </a:prstGeom>
          <a:noFill/>
          <a:ln>
            <a:noFill/>
          </a:ln>
          <a:effectLst>
            <a:outerShdw blurRad="292100" dist="139700" dir="2700000" algn="tl" rotWithShape="0">
              <a:srgbClr val="333333">
                <a:alpha val="65000"/>
              </a:srgbClr>
            </a:outerShdw>
          </a:effectLst>
        </p:spPr>
      </p:pic>
      <p:sp>
        <p:nvSpPr>
          <p:cNvPr id="4" name="TextBox 3"/>
          <p:cNvSpPr txBox="1"/>
          <p:nvPr/>
        </p:nvSpPr>
        <p:spPr>
          <a:xfrm>
            <a:off x="2447925" y="5724537"/>
            <a:ext cx="4724400" cy="769441"/>
          </a:xfrm>
          <a:prstGeom prst="rect">
            <a:avLst/>
          </a:prstGeom>
          <a:solidFill>
            <a:srgbClr val="92D050"/>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bn-BD" sz="4400" b="1" dirty="0" smtClean="0">
                <a:solidFill>
                  <a:srgbClr val="00B050"/>
                </a:solidFill>
                <a:latin typeface="NikoshBAN" panose="02000000000000000000" pitchFamily="2" charset="0"/>
                <a:cs typeface="NikoshBAN" panose="02000000000000000000" pitchFamily="2" charset="0"/>
              </a:rPr>
              <a:t>মন্ত্র পাঠের মাধ্যমে যাদু</a:t>
            </a:r>
            <a:endParaRPr lang="en-US" sz="4400" b="1" dirty="0">
              <a:solidFill>
                <a:srgbClr val="00B050"/>
              </a:solidFill>
              <a:latin typeface="NikoshBAN" panose="02000000000000000000" pitchFamily="2" charset="0"/>
              <a:cs typeface="NikoshBAN" panose="02000000000000000000" pitchFamily="2" charset="0"/>
            </a:endParaRPr>
          </a:p>
        </p:txBody>
      </p:sp>
      <p:sp>
        <p:nvSpPr>
          <p:cNvPr id="5" name="Rounded Rectangle 4"/>
          <p:cNvSpPr/>
          <p:nvPr/>
        </p:nvSpPr>
        <p:spPr>
          <a:xfrm>
            <a:off x="3124200" y="183107"/>
            <a:ext cx="3624262" cy="68580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b="1" dirty="0" smtClean="0">
                <a:latin typeface="NikoshBAN" panose="02000000000000000000" pitchFamily="2" charset="0"/>
                <a:cs typeface="NikoshBAN" panose="02000000000000000000" pitchFamily="2" charset="0"/>
              </a:rPr>
              <a:t>যাদুর ধরন</a:t>
            </a:r>
            <a:endParaRPr lang="en-US" sz="5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1382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1183</TotalTime>
  <Words>1697</Words>
  <Application>Microsoft Office PowerPoint</Application>
  <PresentationFormat>On-screen Show (4:3)</PresentationFormat>
  <Paragraphs>87</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NikoshBAN</vt:lpstr>
      <vt:lpstr>Times New Roman</vt:lpstr>
      <vt:lpstr>Vrinda</vt:lpstr>
      <vt:lpstr>Office Theme</vt:lpstr>
      <vt:lpstr>أهلا سهلا مرحبا </vt:lpstr>
      <vt:lpstr>PowerPoint Presentation</vt:lpstr>
      <vt:lpstr>পাঠ পরিচিতি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যাদু সম্পর্কে হাদীসের বাণী </vt:lpstr>
      <vt:lpstr>যাদুর কুফল</vt:lpstr>
      <vt:lpstr>PowerPoint Presentation</vt:lpstr>
      <vt:lpstr>দলগত কাজ </vt:lpstr>
      <vt:lpstr>PowerPoint Presentation</vt:lpstr>
      <vt:lpstr>PowerPoint Presentation</vt:lpstr>
      <vt:lpstr>PowerPoint Presentation</vt:lpstr>
      <vt:lpstr>মুল্যায়ণ </vt:lpstr>
      <vt:lpstr>PowerPoint Presentation</vt:lpstr>
      <vt:lpstr>شُكْرًا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Mukitur Rahman</cp:lastModifiedBy>
  <cp:revision>137</cp:revision>
  <dcterms:created xsi:type="dcterms:W3CDTF">2015-12-07T05:52:05Z</dcterms:created>
  <dcterms:modified xsi:type="dcterms:W3CDTF">2020-03-13T16:22:36Z</dcterms:modified>
</cp:coreProperties>
</file>