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71" r:id="rId11"/>
    <p:sldId id="269" r:id="rId12"/>
    <p:sldId id="270" r:id="rId13"/>
    <p:sldId id="265" r:id="rId14"/>
    <p:sldId id="274" r:id="rId15"/>
    <p:sldId id="272" r:id="rId16"/>
    <p:sldId id="268" r:id="rId17"/>
    <p:sldId id="276" r:id="rId18"/>
    <p:sldId id="266" r:id="rId19"/>
    <p:sldId id="2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1FF4ED9-0E6B-4D68-B396-3EA3F65A1AA5}">
          <p14:sldIdLst>
            <p14:sldId id="256"/>
          </p14:sldIdLst>
        </p14:section>
        <p14:section name="Untitled Section" id="{386089A5-9B4A-4708-8B40-AF6DDFFD1045}">
          <p14:sldIdLst>
            <p14:sldId id="257"/>
            <p14:sldId id="258"/>
            <p14:sldId id="259"/>
            <p14:sldId id="261"/>
            <p14:sldId id="260"/>
            <p14:sldId id="262"/>
            <p14:sldId id="263"/>
            <p14:sldId id="264"/>
            <p14:sldId id="271"/>
            <p14:sldId id="269"/>
            <p14:sldId id="270"/>
            <p14:sldId id="265"/>
            <p14:sldId id="274"/>
            <p14:sldId id="272"/>
            <p14:sldId id="268"/>
            <p14:sldId id="276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51" autoAdjust="0"/>
  </p:normalViewPr>
  <p:slideViewPr>
    <p:cSldViewPr snapToGrid="0">
      <p:cViewPr varScale="1">
        <p:scale>
          <a:sx n="62" d="100"/>
          <a:sy n="62" d="100"/>
        </p:scale>
        <p:origin x="3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3BE9-40E6-45BB-904F-9C53F04F562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041BD-F8FD-40FE-9C4F-9050BDFC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1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041BD-F8FD-40FE-9C4F-9050BDFCB8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20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041BD-F8FD-40FE-9C4F-9050BDFCB81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84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041BD-F8FD-40FE-9C4F-9050BDFCB81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11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45111-6E17-4F96-AC1E-0787ADF9D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C3B134-C4C3-4B19-A557-8ECC79655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DA901-3D4E-4594-92D5-7115DC2BE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CCE9-27C2-4ABE-A45A-8ED2C5A62298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9E5B6-3B57-42B3-9E66-E95C792D0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DE345-47A7-4AE7-9849-CF896CFCE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8A6C-C31C-4ACE-8D68-790235507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69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8527-5B1B-4CB1-9B49-4DCD47E2C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FFE657-1929-4CDC-B898-1D23AFBA5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AB57E-8AD8-4298-A5E8-B456ED01B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CCE9-27C2-4ABE-A45A-8ED2C5A62298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0724E-3F8C-49C7-B187-B3FE644B9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30798-416E-4C4F-97FE-891F6C35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8A6C-C31C-4ACE-8D68-790235507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03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E65F74-459C-4248-9C2F-8508365B6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7416A0-CDFB-43AC-8F8E-DB00AC582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2F239-38CE-4687-A20F-EDAC6211E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CCE9-27C2-4ABE-A45A-8ED2C5A62298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96D72-9856-437E-8B81-0F0C7578F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16187-B46F-4F7D-81D7-9F2289E88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8A6C-C31C-4ACE-8D68-790235507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2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F317F-8EA2-4C87-994A-4F0E64F7B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960BC-2117-43F6-8312-22C90B423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5FE8A-379C-4F93-865C-A57AB796A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CCE9-27C2-4ABE-A45A-8ED2C5A62298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4BCF5-E9AC-4054-BDA9-1D2EA11B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A826A-37FA-4A7B-80DD-E18EE34D0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8A6C-C31C-4ACE-8D68-790235507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6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068C6-4349-4772-AE83-90AD74423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C3A73-BB68-4CBD-A254-4861CFCDE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54F08-31FD-48CC-9B5A-C4EB2AA56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CCE9-27C2-4ABE-A45A-8ED2C5A62298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5DFF9-3846-4F04-8BAE-6B0FF3545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DB252-E2B5-4882-BD62-128B66F48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8A6C-C31C-4ACE-8D68-790235507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20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2561B-7BA3-4BC7-9FF0-BFB9B1E0C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30C1C-8C91-4DE6-AA35-90000DFB1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41688F-DAA1-40D2-B953-C5A031AF9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E50ACB-37F1-4075-9628-75DC8DEA6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CCE9-27C2-4ABE-A45A-8ED2C5A62298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996E6-4CB4-4BF8-B7C5-E385FC4EF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08488-A84D-4CEE-AF2C-EE38F6536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8A6C-C31C-4ACE-8D68-790235507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1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13474-BB08-427D-B1D5-B485C07D4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AC906-8050-4C9B-BFF4-E0C20FAFE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71BD51-B697-4C52-A704-066E4A8BD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460CBB-DA00-4F96-A1B3-58D989FB46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E7667D-9CE5-4752-9041-41AE0BED06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B892D1-D790-48F9-9DC0-3329CFDF4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CCE9-27C2-4ABE-A45A-8ED2C5A62298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B83F0F-1D78-4300-B819-5905D0BE2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213555-B444-45B8-A474-BD032A4EB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8A6C-C31C-4ACE-8D68-790235507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02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86957-E0EC-460D-BEEE-321A26254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4F96B5-5F01-4757-AEC6-3C865AA73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CCE9-27C2-4ABE-A45A-8ED2C5A62298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B53D2B-4E23-464A-92B5-A85DCD2F0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D6D957-BE48-4D1B-A87A-8D50D3045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8A6C-C31C-4ACE-8D68-790235507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53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8310E0-650D-47AE-B909-44CC83BE7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CCE9-27C2-4ABE-A45A-8ED2C5A62298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C5D33B-11DB-41A7-B97F-8D37BF7F3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B07E4-FC14-4F2F-B30D-47C95844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8A6C-C31C-4ACE-8D68-790235507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6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78865-E52B-42B1-A431-936118546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45C7C-200C-4E95-B40F-627F40AC0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99FD11-D7A3-4758-9365-F7E0CC7AB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D7C8A-53C0-44A6-8132-3ED7E2B0B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CCE9-27C2-4ABE-A45A-8ED2C5A62298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35D55E-84CF-4373-B708-8F3F30FC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B14A5-6DBD-4BB1-BEB5-946A1EC41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8A6C-C31C-4ACE-8D68-790235507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63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41574-63C2-417A-BE3C-E0819777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93AD07-6750-4317-B1E3-B2DA015782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FAF60-53F4-4D45-ADED-18BAD936C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58F84-CC66-473F-A88D-9919211C4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CCE9-27C2-4ABE-A45A-8ED2C5A62298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44C3D1-4123-4D74-926C-1771A2123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AA0C97-59D3-4C54-BAD7-E254A5CE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8A6C-C31C-4ACE-8D68-790235507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25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EBCD12-196A-4A27-9969-0A79249CF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7B589-20CF-4798-9CDC-2A5A4206E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62061-5A8E-464B-8181-66797FB99B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4CCE9-27C2-4ABE-A45A-8ED2C5A62298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35EC1-CF53-4D3D-8C6F-C7632C327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2B6C2-9E8D-4546-AC20-979C80950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28A6C-C31C-4ACE-8D68-790235507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1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haramainbd.com/%E0%A6%B9%E0%A6%9C%E0%A7%8D%E0%A6%9C%E0%A7%87%E0%A6%B0-%E0%A6%AE%E0%A6%B0%E0%A7%8D%E0%A6%AE%E0%A6%BE%E0%A6%B0%E0%A7%8D%E0%A6%A5-%E0%A6%93-%E0%A6%B6%E0%A6%BF%E0%A6%95%E0%A7%8D%E0%A6%B7%E0%A6%BE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89A72-45F3-48CA-9661-5D59A1617E7D}"/>
              </a:ext>
            </a:extLst>
          </p:cNvPr>
          <p:cNvSpPr txBox="1"/>
          <p:nvPr/>
        </p:nvSpPr>
        <p:spPr>
          <a:xfrm>
            <a:off x="4452079" y="590841"/>
            <a:ext cx="3102964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5BC1B6-BE8D-4F27-BA7B-6729F740B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29" y="590843"/>
            <a:ext cx="2532183" cy="181473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32297C-C655-4F36-B9A1-02F3AE5FEB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710" y="440208"/>
            <a:ext cx="2717061" cy="270305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6613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5B42A0-97E6-4C02-A2E1-1CA0CBDCD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128" y="412906"/>
            <a:ext cx="5194072" cy="52129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BC93CB-9F76-4F91-88AF-E0BB8FD0C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1890"/>
            <a:ext cx="5290843" cy="63445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C03354-BC4B-4D21-AE80-5C9F76D62EE7}"/>
              </a:ext>
            </a:extLst>
          </p:cNvPr>
          <p:cNvSpPr txBox="1"/>
          <p:nvPr/>
        </p:nvSpPr>
        <p:spPr>
          <a:xfrm>
            <a:off x="6323307" y="6204034"/>
            <a:ext cx="2604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মুযদালিফা</a:t>
            </a:r>
            <a:r>
              <a:rPr lang="bn-IN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6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19E0BA-4D80-41FA-99C6-8D3F39795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213" y="574696"/>
            <a:ext cx="10385534" cy="255454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হজ্জ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kumimoji="0" lang="bn-IN" altLang="en-US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bn-IN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তাৎপর্য ও করণী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en-US" alt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ইসলামের পঞ্চ স্তম্ভের মধ্যে হজ্জ অন্যতম। পৃথিবীর দিক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kumimoji="0" lang="bn-IN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দিগন্ত হতে প্রতিবছর জিলহজ্জ মাসে আল্লাহর মেহমানরা হজ্জের উদ্দেশ্যে বাইতুল্লাহে সমবেত হয় । এ পবিত্রস্থান বিশ্ব মুসলিমের মিলন কেন্দ্র। প্রতি চন্দ্রবর্ষের জিলহজ্জ মাসেই উযাপিত হয়  পবিত্র হজ্জ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bn-IN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ঈদুল আযহা ও কুরবানী। আল্লাহর প্রতি ভ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kumimoji="0" lang="bn-IN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ও তাকওয়া অর্জন কর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8865C6-D7E6-41E6-8841-2BCE9B703F97}"/>
              </a:ext>
            </a:extLst>
          </p:cNvPr>
          <p:cNvSpPr/>
          <p:nvPr/>
        </p:nvSpPr>
        <p:spPr>
          <a:xfrm>
            <a:off x="1083212" y="3429000"/>
            <a:ext cx="10385534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পবিত্র </a:t>
            </a:r>
            <a:r>
              <a:rPr lang="bn-IN" altLang="en-US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হজ্জের</a:t>
            </a:r>
            <a:r>
              <a:rPr lang="bn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সিদ্ধান্ত যখন একজন সম্মানিত বান্দা গ্রহণ করেন তখন তিনি কয়কটি জিনিস অর্জন করেন। তার সিদ্ধান্ত প্রমাণ করে তিনি আল্লাহর গোলাম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তিনি কুফরি আচরণ করতে আদৌ প্রস্তুত হন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bn-IN" altLang="en-US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হজ্জ</a:t>
            </a:r>
            <a:r>
              <a:rPr lang="bn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না করে ইহুদী নাসারার সমতুল্য হতে রাজি নন।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34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EE45C1-F41D-4054-A334-CC92676CDAC9}"/>
              </a:ext>
            </a:extLst>
          </p:cNvPr>
          <p:cNvSpPr/>
          <p:nvPr/>
        </p:nvSpPr>
        <p:spPr>
          <a:xfrm>
            <a:off x="666427" y="743917"/>
            <a:ext cx="10910807" cy="341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3600" i="1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হজ্জের</a:t>
            </a:r>
            <a:r>
              <a:rPr lang="en-US" altLang="en-US" sz="3600" i="1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-</a:t>
            </a:r>
            <a:r>
              <a:rPr lang="bn-IN" altLang="en-US" sz="3600" i="1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মর্মার্থ</a:t>
            </a:r>
            <a:r>
              <a:rPr lang="en-US" altLang="en-US" sz="3600" i="1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-</a:t>
            </a:r>
            <a:r>
              <a:rPr lang="bn-IN" altLang="en-US" sz="3600" i="1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ও</a:t>
            </a:r>
            <a:r>
              <a:rPr lang="en-US" altLang="en-US" sz="3600" i="1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-</a:t>
            </a:r>
            <a:r>
              <a:rPr lang="bn-IN" altLang="en-US" sz="3600" i="1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শিক্ষা</a:t>
            </a:r>
            <a:endParaRPr lang="en-US" alt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3600" i="1" dirty="0">
                <a:latin typeface="NikoshBAN" panose="02000000000000000000" pitchFamily="2" charset="0"/>
                <a:cs typeface="NikoshBAN" panose="02000000000000000000" pitchFamily="2" charset="0"/>
              </a:rPr>
              <a:t>হজ্জের</a:t>
            </a:r>
            <a:r>
              <a:rPr lang="bn-IN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মর্মার্থ ও </a:t>
            </a:r>
            <a:r>
              <a:rPr lang="bn-IN" altLang="en-US" sz="3600" i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altLang="en-US" sz="3600" i="1" dirty="0">
                <a:latin typeface="NikoshBAN" panose="02000000000000000000" pitchFamily="2" charset="0"/>
                <a:cs typeface="NikoshBAN" panose="02000000000000000000" pitchFamily="2" charset="0"/>
              </a:rPr>
              <a:t>হজ্জের</a:t>
            </a:r>
            <a:r>
              <a:rPr lang="bn-IN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মর্মার্থ ও </a:t>
            </a:r>
            <a:r>
              <a:rPr lang="bn-IN" altLang="en-US" sz="3600" i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আল্লাহর নৈকট্য ও তাঁর সাথে সম্পর্কের গভীরতা তাকওয়া  ও ইবাদাতের চেতনায়  উদ্বুদ্ধ মুমিনের অমূল্য সম্পদ। আর </a:t>
            </a:r>
            <a:r>
              <a:rPr lang="bn-IN" altLang="en-US" sz="3600" i="1" dirty="0">
                <a:latin typeface="NikoshBAN" panose="02000000000000000000" pitchFamily="2" charset="0"/>
                <a:cs typeface="NikoshBAN" panose="02000000000000000000" pitchFamily="2" charset="0"/>
              </a:rPr>
              <a:t>হজ্জ</a:t>
            </a:r>
            <a:r>
              <a:rPr lang="bn-IN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সে তাকও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IN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ইবাদাত চর্চার এক রূপম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কর্মশালা এবং শিরক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কুফর ও বিদ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'</a:t>
            </a:r>
            <a:r>
              <a:rPr lang="bn-IN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আত মুক্ত হয়  ঈমানের অনুপম মাহত্ম্য অর্জনের এক সমৃদ্ধ পাঠশালা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49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EE11F2-5C6C-4102-81D7-9FDFBC2AE9A9}"/>
              </a:ext>
            </a:extLst>
          </p:cNvPr>
          <p:cNvSpPr txBox="1"/>
          <p:nvPr/>
        </p:nvSpPr>
        <p:spPr>
          <a:xfrm>
            <a:off x="4065563" y="562707"/>
            <a:ext cx="5148775" cy="20621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একক কাজ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হজ্জের ওয়াজিবগুলো লিখ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হজ্জের শিক্ষা লিখ 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86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D29B2B-3799-444F-A806-F485E71B11F0}"/>
              </a:ext>
            </a:extLst>
          </p:cNvPr>
          <p:cNvSpPr txBox="1"/>
          <p:nvPr/>
        </p:nvSpPr>
        <p:spPr>
          <a:xfrm>
            <a:off x="4456113" y="1363851"/>
            <a:ext cx="247162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ভিডিওটি দেখ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F0FECC6-5FA8-4D98-BBDF-777F9FC892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96491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327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68280C-F797-4B21-9A50-7EC841CC0E42}"/>
              </a:ext>
            </a:extLst>
          </p:cNvPr>
          <p:cNvSpPr txBox="1"/>
          <p:nvPr/>
        </p:nvSpPr>
        <p:spPr>
          <a:xfrm rot="10800000" flipV="1">
            <a:off x="2185261" y="756774"/>
            <a:ext cx="723770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১।     হজ্জ  জীবনে একবার ফরজ ।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E8B24F-EC85-49BA-8322-097666F25810}"/>
              </a:ext>
            </a:extLst>
          </p:cNvPr>
          <p:cNvSpPr/>
          <p:nvPr/>
        </p:nvSpPr>
        <p:spPr>
          <a:xfrm>
            <a:off x="1255365" y="2740903"/>
            <a:ext cx="10120392" cy="193899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হজ্জ ঐ সমস্ত ধনী-মুসলমানদের উপর ফরজ যাদের পবত্র মক্কায় যাতায়াত 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হজ্জের কাজ সম্পাদন  করার মতো আর্থিক ও দৈহিক সামর্থ্য রয়ে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847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2E50AD-1B96-4F30-A331-2CE70BD6655E}"/>
              </a:ext>
            </a:extLst>
          </p:cNvPr>
          <p:cNvSpPr/>
          <p:nvPr/>
        </p:nvSpPr>
        <p:spPr>
          <a:xfrm>
            <a:off x="3048000" y="2967335"/>
            <a:ext cx="6096000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মুল্যায়ন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হজ্জ কা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 উপর ফরজ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হজ্জ জীবনে কত বার ফরজ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645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8CBDF3-C9AE-4EDA-B0AA-5BDC635828F9}"/>
              </a:ext>
            </a:extLst>
          </p:cNvPr>
          <p:cNvSpPr/>
          <p:nvPr/>
        </p:nvSpPr>
        <p:spPr>
          <a:xfrm>
            <a:off x="1611825" y="449451"/>
            <a:ext cx="73152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ধর্মীয় গুরত্ব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যে ব্যক্তি হজ্জ করে সে যেন নবজাত শিশুর মতো নিষ্পাপ হয়ে যায় (ইবনে মাজাহ ) 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A7404A-6650-4A62-BDED-A6AD6F4EF89F}"/>
              </a:ext>
            </a:extLst>
          </p:cNvPr>
          <p:cNvSpPr/>
          <p:nvPr/>
        </p:nvSpPr>
        <p:spPr>
          <a:xfrm>
            <a:off x="1224367" y="2967335"/>
            <a:ext cx="9577952" cy="23083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গুরুত্ব ,  আল্লাহ বলেন, এবং মানুষের নিকট হজ্জের ঘোষণা করে দাও ; তারা তোমার নিকট ( মক্কায়)আসবে পায়ে হেটে ও সর্ব প্রকার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ক্ষীণকা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উঠের পিঠে আরোহণ করে। তারা আসবে দূর-দুরান্তের পথ অতিক্রম করে ।সুরা আল-হাজ্জ </a:t>
            </a:r>
          </a:p>
        </p:txBody>
      </p:sp>
    </p:spTree>
    <p:extLst>
      <p:ext uri="{BB962C8B-B14F-4D97-AF65-F5344CB8AC3E}">
        <p14:creationId xmlns:p14="http://schemas.microsoft.com/office/powerpoint/2010/main" val="122176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974F24-5B48-4F6E-B4B6-09CC2858B5A3}"/>
              </a:ext>
            </a:extLst>
          </p:cNvPr>
          <p:cNvSpPr txBox="1"/>
          <p:nvPr/>
        </p:nvSpPr>
        <p:spPr>
          <a:xfrm>
            <a:off x="1885071" y="829994"/>
            <a:ext cx="8581291" cy="1323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বাড়ির কাজ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বিশ্ব মানবতার ভ্রাতৃতে হজ্জের ভুমিকা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0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E2737E-4CCD-4EDD-B92B-08CC3EF6BA3E}"/>
              </a:ext>
            </a:extLst>
          </p:cNvPr>
          <p:cNvSpPr txBox="1"/>
          <p:nvPr/>
        </p:nvSpPr>
        <p:spPr>
          <a:xfrm>
            <a:off x="2417736" y="1561514"/>
            <a:ext cx="5455402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সকলকে ধন্যবাদ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EF8825-DD31-40A5-A6D7-CDF681ED2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3" y="2813537"/>
            <a:ext cx="5340955" cy="32462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53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62605A-3C7E-4CF1-9FDE-941B1845A6FF}"/>
              </a:ext>
            </a:extLst>
          </p:cNvPr>
          <p:cNvSpPr txBox="1"/>
          <p:nvPr/>
        </p:nvSpPr>
        <p:spPr>
          <a:xfrm>
            <a:off x="675862" y="1020418"/>
            <a:ext cx="9422296" cy="44110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মোঃশফিকুল ইসলাম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পিরোজপুর মাধ্যমিক বিদ্যালয়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মেহেরপুর সদর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01915214440</a:t>
            </a: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shafiq4440@gmail.com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90B937-F58A-489E-A899-78519EA1E4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585" t="25528" r="12397" b="17375"/>
          <a:stretch/>
        </p:blipFill>
        <p:spPr>
          <a:xfrm>
            <a:off x="8458200" y="1286638"/>
            <a:ext cx="1496408" cy="13803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8925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4A276D-AF09-49B6-B150-F01D77D38E80}"/>
              </a:ext>
            </a:extLst>
          </p:cNvPr>
          <p:cNvSpPr txBox="1"/>
          <p:nvPr/>
        </p:nvSpPr>
        <p:spPr>
          <a:xfrm>
            <a:off x="704537" y="836908"/>
            <a:ext cx="10578229" cy="52629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শ্রেনিঃ-নবম 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ইসলাম ও নৈতিক শিক্ষা 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১ম 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 -৫ 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 -১১-০৩-২০ ইং  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সময়ঃ ৫০ মিঃ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96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A5FCE43E-412D-444E-82DA-C777E4584B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127982"/>
              </p:ext>
            </p:extLst>
          </p:nvPr>
        </p:nvGraphicFramePr>
        <p:xfrm>
          <a:off x="5525468" y="734205"/>
          <a:ext cx="7985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Packager Shell Object" showAsIcon="1" r:id="rId3" imgW="797760" imgH="488520" progId="Package">
                  <p:embed/>
                </p:oleObj>
              </mc:Choice>
              <mc:Fallback>
                <p:oleObj name="Packager Shell Object" showAsIcon="1" r:id="rId3" imgW="79776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25468" y="734205"/>
                        <a:ext cx="798513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C7F2341-4A84-49C2-B111-E82E41C34F7F}"/>
              </a:ext>
            </a:extLst>
          </p:cNvPr>
          <p:cNvSpPr txBox="1"/>
          <p:nvPr/>
        </p:nvSpPr>
        <p:spPr>
          <a:xfrm>
            <a:off x="4974956" y="2096640"/>
            <a:ext cx="2712203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E22FE30-4C39-4505-89E1-504FD31C00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096686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625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A2545B-A330-4498-A340-D4BFE19B7E29}"/>
              </a:ext>
            </a:extLst>
          </p:cNvPr>
          <p:cNvSpPr txBox="1"/>
          <p:nvPr/>
        </p:nvSpPr>
        <p:spPr>
          <a:xfrm>
            <a:off x="2851687" y="1152628"/>
            <a:ext cx="5067947" cy="1323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আজকের পাঠ 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হজ্জ</a:t>
            </a:r>
            <a:r>
              <a:rPr lang="bn-IN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73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82E7FF-6A9C-44E0-809E-11443D504606}"/>
              </a:ext>
            </a:extLst>
          </p:cNvPr>
          <p:cNvSpPr txBox="1"/>
          <p:nvPr/>
        </p:nvSpPr>
        <p:spPr>
          <a:xfrm>
            <a:off x="1983546" y="829994"/>
            <a:ext cx="7680960" cy="372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১।হজ্জের অর্থ বলতে পারবে ।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হজ্জের ফরজ ও ওয়াজিব কয়টি এবং কি কি সনাক্ত করতে পারবে 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৩।হজ্জের ধর্মীয় ও সামাজিক গুরত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৪।হজ্জের শিক্ষা ও তাৎপর্য ব্যাখ্যা করতে পারবে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37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7893B4-D187-4F75-8493-503D290301FC}"/>
              </a:ext>
            </a:extLst>
          </p:cNvPr>
          <p:cNvSpPr txBox="1"/>
          <p:nvPr/>
        </p:nvSpPr>
        <p:spPr>
          <a:xfrm flipH="1">
            <a:off x="2262753" y="295422"/>
            <a:ext cx="646279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হাজ্জ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C4A9E9-1609-4466-AF55-BBF3391BA3A6}"/>
              </a:ext>
            </a:extLst>
          </p:cNvPr>
          <p:cNvSpPr txBox="1"/>
          <p:nvPr/>
        </p:nvSpPr>
        <p:spPr>
          <a:xfrm>
            <a:off x="930442" y="1120676"/>
            <a:ext cx="10090483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হজ্জের ফরজসমুহ তিনটি ঃ-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হজ্জের সংকল্প করা ২। ৯ই জিলহাজ্জে আরাফার  মাঠে অবস্থান করা           ৩।     ১০,১১,১২ ই তারিখে যে কোন দিন কাবাশরিফ প্রদক্ষিন করা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8C86CE-B6E2-44B9-AD61-F66BC335F4B2}"/>
              </a:ext>
            </a:extLst>
          </p:cNvPr>
          <p:cNvSpPr txBox="1"/>
          <p:nvPr/>
        </p:nvSpPr>
        <p:spPr>
          <a:xfrm>
            <a:off x="805912" y="3291840"/>
            <a:ext cx="10377903" cy="34163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হজ্জের ওয়াজিব ৭টি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৯ই জিলহাজ্জ দিবাগত রাতে মুযদালিফায় অবস্থান করা  ২। সাফা ও মারওয়া পাহাড়ে দৌড়ানো ৩। ১০,১১.১২ই জিলহাজ্জ মিনায় তিনটি স্থানে সাতটি করে পাথর নিক্ষেপ করা ৪। কুরবানি করা ৫। মাথা মুড়ানো ৬। বহিরাগতদের বিদায়ী তাওয়াফ করা .৭। ওয়াজিব ভুল হলে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কাফফারা হিসাবে কুরবানি করা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79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92B470-C229-4C4C-AFC8-3936AB8EB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822" y="422033"/>
            <a:ext cx="5692138" cy="52328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769D09-5F8A-4BC8-89B4-B2822F90F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3" y="422033"/>
            <a:ext cx="5692137" cy="52328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2829CC-EDA8-46E4-AFCC-417EDAF85F98}"/>
              </a:ext>
            </a:extLst>
          </p:cNvPr>
          <p:cNvSpPr txBox="1"/>
          <p:nvPr/>
        </p:nvSpPr>
        <p:spPr>
          <a:xfrm flipH="1">
            <a:off x="8187397" y="5654839"/>
            <a:ext cx="1037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মিনা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F1907A-DEE2-4594-85B9-A872C61F27E7}"/>
              </a:ext>
            </a:extLst>
          </p:cNvPr>
          <p:cNvSpPr txBox="1"/>
          <p:nvPr/>
        </p:nvSpPr>
        <p:spPr>
          <a:xfrm>
            <a:off x="1505242" y="6147582"/>
            <a:ext cx="2152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তাওয়াফ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14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7BBAC30-C2AF-4456-BD69-5C5BDF2E1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5" y="351693"/>
            <a:ext cx="10971362" cy="53268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33A4FF-3669-4B1B-A5F3-785A6CABA983}"/>
              </a:ext>
            </a:extLst>
          </p:cNvPr>
          <p:cNvSpPr txBox="1"/>
          <p:nvPr/>
        </p:nvSpPr>
        <p:spPr>
          <a:xfrm>
            <a:off x="4839286" y="5678499"/>
            <a:ext cx="256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আরাফাত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667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508</Words>
  <Application>Microsoft Office PowerPoint</Application>
  <PresentationFormat>Widescreen</PresentationFormat>
  <Paragraphs>55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Packager Shell Object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93</cp:revision>
  <dcterms:created xsi:type="dcterms:W3CDTF">2020-03-10T06:31:23Z</dcterms:created>
  <dcterms:modified xsi:type="dcterms:W3CDTF">2020-03-14T08:23:07Z</dcterms:modified>
</cp:coreProperties>
</file>