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5" r:id="rId2"/>
    <p:sldId id="256" r:id="rId3"/>
    <p:sldId id="257" r:id="rId4"/>
    <p:sldId id="258" r:id="rId5"/>
    <p:sldId id="259" r:id="rId6"/>
    <p:sldId id="260" r:id="rId7"/>
    <p:sldId id="336" r:id="rId8"/>
    <p:sldId id="275" r:id="rId9"/>
    <p:sldId id="263" r:id="rId10"/>
    <p:sldId id="264" r:id="rId11"/>
    <p:sldId id="265" r:id="rId12"/>
    <p:sldId id="337" r:id="rId13"/>
    <p:sldId id="266" r:id="rId14"/>
    <p:sldId id="338" r:id="rId15"/>
    <p:sldId id="339" r:id="rId16"/>
    <p:sldId id="340" r:id="rId17"/>
    <p:sldId id="267" r:id="rId18"/>
    <p:sldId id="268" r:id="rId19"/>
    <p:sldId id="26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1206-E8E9-4B17-9C6D-6EEC2A9DD59C}" type="datetimeFigureOut">
              <a:rPr lang="en-US" smtClean="0"/>
              <a:pPr/>
              <a:t>3/14/2020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1A3D9-71D2-4F8B-8EFB-2FCC757FE70D}" type="slidenum">
              <a:rPr lang="en-US" smtClean="0"/>
              <a:pPr/>
              <a:t>‹#›</a:t>
            </a:fld>
            <a:endParaRPr lang="en-US"/>
          </a:p>
        </p:txBody>
      </p:sp>
    </p:spTree>
    <p:extLst>
      <p:ext uri="{BB962C8B-B14F-4D97-AF65-F5344CB8AC3E}">
        <p14:creationId xmlns:p14="http://schemas.microsoft.com/office/powerpoint/2010/main" xmlns="" val="255743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7E9867-B5CA-4A68-8193-ADBD7F1E2079}" type="slidenum">
              <a:rPr lang="en-US" smtClean="0"/>
              <a:pPr/>
              <a:t>1</a:t>
            </a:fld>
            <a:endParaRPr lang="en-US"/>
          </a:p>
        </p:txBody>
      </p:sp>
    </p:spTree>
    <p:extLst>
      <p:ext uri="{BB962C8B-B14F-4D97-AF65-F5344CB8AC3E}">
        <p14:creationId xmlns:p14="http://schemas.microsoft.com/office/powerpoint/2010/main" xmlns="" val="208663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68C76-F32F-4EE6-A5CD-D2276F84EBFF}"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A3D9-71D2-4F8B-8EFB-2FCC757FE70D}" type="slidenum">
              <a:rPr lang="en-US" smtClean="0"/>
              <a:pPr/>
              <a:t>10</a:t>
            </a:fld>
            <a:endParaRPr lang="en-US"/>
          </a:p>
        </p:txBody>
      </p:sp>
    </p:spTree>
    <p:extLst>
      <p:ext uri="{BB962C8B-B14F-4D97-AF65-F5344CB8AC3E}">
        <p14:creationId xmlns:p14="http://schemas.microsoft.com/office/powerpoint/2010/main" xmlns="" val="57752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CB7CC-E3C4-4D0D-ADA9-40A52699827E}"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193746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CB7CC-E3C4-4D0D-ADA9-40A52699827E}"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17761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CB7CC-E3C4-4D0D-ADA9-40A52699827E}"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394944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CB7CC-E3C4-4D0D-ADA9-40A52699827E}"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196383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CB7CC-E3C4-4D0D-ADA9-40A52699827E}"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275329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CB7CC-E3C4-4D0D-ADA9-40A52699827E}"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186626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CB7CC-E3C4-4D0D-ADA9-40A52699827E}" type="datetimeFigureOut">
              <a:rPr lang="en-US" smtClean="0"/>
              <a:pPr/>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232351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CB7CC-E3C4-4D0D-ADA9-40A52699827E}"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154003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CB7CC-E3C4-4D0D-ADA9-40A52699827E}" type="datetimeFigureOut">
              <a:rPr lang="en-US" smtClean="0"/>
              <a:pPr/>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425073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CB7CC-E3C4-4D0D-ADA9-40A52699827E}"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376583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CB7CC-E3C4-4D0D-ADA9-40A52699827E}"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203370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CB7CC-E3C4-4D0D-ADA9-40A52699827E}" type="datetimeFigureOut">
              <a:rPr lang="en-US" smtClean="0"/>
              <a:pPr/>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4A5DC-6964-46C7-BECB-10AD53A5BD8F}" type="slidenum">
              <a:rPr lang="en-US" smtClean="0"/>
              <a:pPr/>
              <a:t>‹#›</a:t>
            </a:fld>
            <a:endParaRPr lang="en-US"/>
          </a:p>
        </p:txBody>
      </p:sp>
    </p:spTree>
    <p:extLst>
      <p:ext uri="{BB962C8B-B14F-4D97-AF65-F5344CB8AC3E}">
        <p14:creationId xmlns:p14="http://schemas.microsoft.com/office/powerpoint/2010/main" xmlns="" val="3543560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10" Type="http://schemas.openxmlformats.org/officeDocument/2006/relationships/image" Target="../media/image19.gif"/><Relationship Id="rId4" Type="http://schemas.openxmlformats.org/officeDocument/2006/relationships/image" Target="../media/image13.jpeg"/><Relationship Id="rId9"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7988"/>
            <a:ext cx="9144000" cy="6858000"/>
          </a:xfrm>
          <a:prstGeom prst="frame">
            <a:avLst>
              <a:gd name="adj1" fmla="val 2976"/>
            </a:avLst>
          </a:prstGeom>
          <a:noFill/>
          <a:ln w="9525" cap="flat" cmpd="sng" algn="ctr">
            <a:solidFill>
              <a:srgbClr val="009DD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NikoshBAN" pitchFamily="2" charset="0"/>
              <a:ea typeface="+mn-ea"/>
              <a:cs typeface="NikoshBAN" pitchFamily="2" charset="0"/>
            </a:endParaRPr>
          </a:p>
        </p:txBody>
      </p:sp>
      <p:sp>
        <p:nvSpPr>
          <p:cNvPr id="2" name="Slide Number Placeholder 1"/>
          <p:cNvSpPr>
            <a:spLocks noGrp="1"/>
          </p:cNvSpPr>
          <p:nvPr>
            <p:ph type="sldNum" sz="quarter" idx="12"/>
          </p:nvPr>
        </p:nvSpPr>
        <p:spPr/>
        <p:txBody>
          <a:bodyPr/>
          <a:lstStyle/>
          <a:p>
            <a:fld id="{A843C736-2A4D-4E66-AD1F-F2A8D6A109CC}" type="slidenum">
              <a:rPr lang="en-US" smtClean="0">
                <a:solidFill>
                  <a:prstClr val="black">
                    <a:tint val="75000"/>
                  </a:prstClr>
                </a:solidFill>
              </a:rPr>
              <a:pPr/>
              <a:t>1</a:t>
            </a:fld>
            <a:endParaRPr lang="en-US">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3238" y="171101"/>
            <a:ext cx="8645236" cy="6303836"/>
          </a:xfrm>
          <a:prstGeom prst="rect">
            <a:avLst/>
          </a:prstGeom>
        </p:spPr>
      </p:pic>
      <p:sp>
        <p:nvSpPr>
          <p:cNvPr id="7" name="Rectangle 6"/>
          <p:cNvSpPr/>
          <p:nvPr/>
        </p:nvSpPr>
        <p:spPr>
          <a:xfrm>
            <a:off x="2353032" y="1475966"/>
            <a:ext cx="4706471" cy="1425631"/>
          </a:xfrm>
          <a:prstGeom prst="rect">
            <a:avLst/>
          </a:prstGeom>
          <a:noFill/>
        </p:spPr>
        <p:txBody>
          <a:bodyPr wrap="square" lIns="91440" tIns="45720" rIns="91440" bIns="45720">
            <a:prstTxWarp prst="textPlain">
              <a:avLst>
                <a:gd name="adj" fmla="val 50292"/>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b="1" spc="50" dirty="0" err="1">
                <a:ln w="11430">
                  <a:solidFill>
                    <a:schemeClr val="tx1"/>
                  </a:solidFill>
                </a:ln>
                <a:effectLst>
                  <a:innerShdw blurRad="114300">
                    <a:prstClr val="black"/>
                  </a:innerShdw>
                </a:effectLst>
                <a:latin typeface="NikoshBAN" pitchFamily="2" charset="0"/>
                <a:cs typeface="NikoshBAN" pitchFamily="2" charset="0"/>
              </a:rPr>
              <a:t>আজকের</a:t>
            </a:r>
            <a:r>
              <a:rPr lang="en-US" b="1" spc="50" dirty="0">
                <a:ln w="11430">
                  <a:solidFill>
                    <a:schemeClr val="tx1"/>
                  </a:solidFill>
                </a:ln>
                <a:effectLst>
                  <a:innerShdw blurRad="114300">
                    <a:prstClr val="black"/>
                  </a:innerShdw>
                </a:effectLst>
                <a:latin typeface="NikoshBAN" pitchFamily="2" charset="0"/>
                <a:cs typeface="NikoshBAN" pitchFamily="2" charset="0"/>
              </a:rPr>
              <a:t> </a:t>
            </a:r>
            <a:r>
              <a:rPr lang="en-US" b="1" spc="50" dirty="0" err="1">
                <a:ln w="11430">
                  <a:solidFill>
                    <a:schemeClr val="tx1"/>
                  </a:solidFill>
                </a:ln>
                <a:effectLst>
                  <a:innerShdw blurRad="114300">
                    <a:prstClr val="black"/>
                  </a:innerShdw>
                </a:effectLst>
                <a:latin typeface="NikoshBAN" pitchFamily="2" charset="0"/>
                <a:cs typeface="NikoshBAN" pitchFamily="2" charset="0"/>
              </a:rPr>
              <a:t>পাঠে</a:t>
            </a:r>
            <a:r>
              <a:rPr lang="en-US" b="1" spc="50" dirty="0">
                <a:ln w="11430">
                  <a:solidFill>
                    <a:schemeClr val="tx1"/>
                  </a:solidFill>
                </a:ln>
                <a:effectLst>
                  <a:innerShdw blurRad="114300">
                    <a:prstClr val="black"/>
                  </a:innerShdw>
                </a:effectLst>
                <a:latin typeface="NikoshBAN" pitchFamily="2" charset="0"/>
                <a:cs typeface="NikoshBAN" pitchFamily="2" charset="0"/>
              </a:rPr>
              <a:t> </a:t>
            </a:r>
            <a:r>
              <a:rPr lang="en-US" b="1" spc="50" dirty="0" err="1">
                <a:ln w="11430">
                  <a:solidFill>
                    <a:schemeClr val="tx1"/>
                  </a:solidFill>
                </a:ln>
                <a:effectLst>
                  <a:innerShdw blurRad="114300">
                    <a:prstClr val="black"/>
                  </a:innerShdw>
                </a:effectLst>
                <a:latin typeface="NikoshBAN" pitchFamily="2" charset="0"/>
                <a:cs typeface="NikoshBAN" pitchFamily="2" charset="0"/>
              </a:rPr>
              <a:t>সকলকে</a:t>
            </a:r>
            <a:r>
              <a:rPr lang="en-US" b="1" spc="50" dirty="0">
                <a:ln w="11430">
                  <a:solidFill>
                    <a:schemeClr val="tx1"/>
                  </a:solidFill>
                </a:ln>
                <a:effectLst>
                  <a:innerShdw blurRad="114300">
                    <a:prstClr val="black"/>
                  </a:innerShdw>
                </a:effectLst>
                <a:latin typeface="NikoshBAN" pitchFamily="2" charset="0"/>
                <a:cs typeface="NikoshBAN" pitchFamily="2" charset="0"/>
              </a:rPr>
              <a:t> </a:t>
            </a:r>
            <a:r>
              <a:rPr lang="en-US" b="1" spc="50" dirty="0" err="1">
                <a:ln w="11430">
                  <a:solidFill>
                    <a:schemeClr val="tx1"/>
                  </a:solidFill>
                </a:ln>
                <a:effectLst>
                  <a:innerShdw blurRad="114300">
                    <a:prstClr val="black"/>
                  </a:innerShdw>
                </a:effectLst>
                <a:latin typeface="NikoshBAN" pitchFamily="2" charset="0"/>
                <a:cs typeface="NikoshBAN" pitchFamily="2" charset="0"/>
              </a:rPr>
              <a:t>স্বাগতম</a:t>
            </a:r>
            <a:endParaRPr lang="en-US" b="1" spc="50" dirty="0">
              <a:ln w="11430">
                <a:solidFill>
                  <a:schemeClr val="tx1"/>
                </a:solidFill>
              </a:ln>
              <a:effectLst>
                <a:innerShdw blurRad="114300">
                  <a:prstClr val="black"/>
                </a:innerShdw>
              </a:effectLst>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17507" y="2841603"/>
            <a:ext cx="3726884" cy="2196770"/>
          </a:xfrm>
          <a:prstGeom prst="ellipse">
            <a:avLst/>
          </a:prstGeom>
          <a:ln w="1905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843634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41" presetClass="entr" presetSubtype="0" repeatCount="2000" fill="hold" grpId="0" nodeType="with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7"/>
                                        </p:tgtEl>
                                        <p:attrNameLst>
                                          <p:attrName>ppt_y</p:attrName>
                                        </p:attrNameLst>
                                      </p:cBhvr>
                                      <p:tavLst>
                                        <p:tav tm="0">
                                          <p:val>
                                            <p:strVal val="#ppt_y"/>
                                          </p:val>
                                        </p:tav>
                                        <p:tav tm="100000">
                                          <p:val>
                                            <p:strVal val="#ppt_y"/>
                                          </p:val>
                                        </p:tav>
                                      </p:tavLst>
                                    </p:anim>
                                    <p:anim calcmode="lin" valueType="num">
                                      <p:cBhvr>
                                        <p:cTn id="12"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4" name="Rounded Rectangle 2">
            <a:extLst>
              <a:ext uri="{FF2B5EF4-FFF2-40B4-BE49-F238E27FC236}">
                <a16:creationId xmlns:a16="http://schemas.microsoft.com/office/drawing/2014/main" xmlns="" id="{73142951-0141-4A24-BCFE-6704C72578AB}"/>
              </a:ext>
            </a:extLst>
          </p:cNvPr>
          <p:cNvSpPr/>
          <p:nvPr/>
        </p:nvSpPr>
        <p:spPr>
          <a:xfrm>
            <a:off x="2971800" y="335796"/>
            <a:ext cx="3200400" cy="685800"/>
          </a:xfrm>
          <a:prstGeom prst="roundRect">
            <a:avLst/>
          </a:prstGeom>
          <a:blipFill>
            <a:blip r:embed="rId4">
              <a:duotone>
                <a:schemeClr val="bg2">
                  <a:shade val="45000"/>
                  <a:satMod val="135000"/>
                </a:schemeClr>
                <a:prstClr val="white"/>
              </a:duotone>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ysClr val="windowText" lastClr="000000"/>
                </a:solidFill>
                <a:latin typeface="NikoshBAN" pitchFamily="2" charset="0"/>
                <a:cs typeface="NikoshBAN" pitchFamily="2" charset="0"/>
              </a:rPr>
              <a:t>অভিস্রবণের গুরুত্ব</a:t>
            </a:r>
            <a:endParaRPr lang="en-US" sz="4400" dirty="0">
              <a:solidFill>
                <a:sysClr val="windowText" lastClr="000000"/>
              </a:solidFill>
              <a:latin typeface="NikoshBAN" pitchFamily="2" charset="0"/>
              <a:cs typeface="NikoshBAN" pitchFamily="2" charset="0"/>
            </a:endParaRPr>
          </a:p>
        </p:txBody>
      </p:sp>
      <p:pic>
        <p:nvPicPr>
          <p:cNvPr id="5" name="Picture 4" descr="osmosis-2876.jpg">
            <a:extLst>
              <a:ext uri="{FF2B5EF4-FFF2-40B4-BE49-F238E27FC236}">
                <a16:creationId xmlns:a16="http://schemas.microsoft.com/office/drawing/2014/main" xmlns="" id="{A96E3A8C-3C03-4434-AF06-163609E99A9C}"/>
              </a:ext>
            </a:extLst>
          </p:cNvPr>
          <p:cNvPicPr>
            <a:picLocks noChangeAspect="1"/>
          </p:cNvPicPr>
          <p:nvPr/>
        </p:nvPicPr>
        <p:blipFill>
          <a:blip r:embed="rId5"/>
          <a:stretch>
            <a:fillRect/>
          </a:stretch>
        </p:blipFill>
        <p:spPr>
          <a:xfrm>
            <a:off x="3276600" y="1143000"/>
            <a:ext cx="2514600" cy="1676400"/>
          </a:xfrm>
          <a:prstGeom prst="rect">
            <a:avLst/>
          </a:prstGeom>
        </p:spPr>
      </p:pic>
      <p:pic>
        <p:nvPicPr>
          <p:cNvPr id="6" name="Picture 5" descr="Pepper-Growing-Veggie.gif">
            <a:extLst>
              <a:ext uri="{FF2B5EF4-FFF2-40B4-BE49-F238E27FC236}">
                <a16:creationId xmlns:a16="http://schemas.microsoft.com/office/drawing/2014/main" xmlns="" id="{15264119-B58C-4B3D-85B1-0B578E605816}"/>
              </a:ext>
            </a:extLst>
          </p:cNvPr>
          <p:cNvPicPr>
            <a:picLocks noChangeAspect="1"/>
          </p:cNvPicPr>
          <p:nvPr/>
        </p:nvPicPr>
        <p:blipFill>
          <a:blip r:embed="rId6"/>
          <a:stretch>
            <a:fillRect/>
          </a:stretch>
        </p:blipFill>
        <p:spPr>
          <a:xfrm>
            <a:off x="457200" y="3824708"/>
            <a:ext cx="2514600" cy="1721104"/>
          </a:xfrm>
          <a:prstGeom prst="rect">
            <a:avLst/>
          </a:prstGeom>
        </p:spPr>
      </p:pic>
      <p:pic>
        <p:nvPicPr>
          <p:cNvPr id="7" name="Picture 6" descr="biology_osmosis.jpg">
            <a:extLst>
              <a:ext uri="{FF2B5EF4-FFF2-40B4-BE49-F238E27FC236}">
                <a16:creationId xmlns:a16="http://schemas.microsoft.com/office/drawing/2014/main" xmlns="" id="{F21DB696-379D-4AA1-B07A-4A704E908A51}"/>
              </a:ext>
            </a:extLst>
          </p:cNvPr>
          <p:cNvPicPr>
            <a:picLocks noChangeAspect="1"/>
          </p:cNvPicPr>
          <p:nvPr/>
        </p:nvPicPr>
        <p:blipFill>
          <a:blip r:embed="rId7"/>
          <a:srcRect l="2740" t="17352" r="4110" b="9386"/>
          <a:stretch>
            <a:fillRect/>
          </a:stretch>
        </p:blipFill>
        <p:spPr>
          <a:xfrm>
            <a:off x="457200" y="1143000"/>
            <a:ext cx="2438400" cy="1676400"/>
          </a:xfrm>
          <a:prstGeom prst="rect">
            <a:avLst/>
          </a:prstGeom>
        </p:spPr>
      </p:pic>
      <p:pic>
        <p:nvPicPr>
          <p:cNvPr id="8" name="Picture 7" descr="34a445380c3d152491c1960b3fa5d8ae.jpg">
            <a:extLst>
              <a:ext uri="{FF2B5EF4-FFF2-40B4-BE49-F238E27FC236}">
                <a16:creationId xmlns:a16="http://schemas.microsoft.com/office/drawing/2014/main" xmlns="" id="{36577CD5-C21B-4153-9E21-6E382A816549}"/>
              </a:ext>
            </a:extLst>
          </p:cNvPr>
          <p:cNvPicPr>
            <a:picLocks noChangeAspect="1"/>
          </p:cNvPicPr>
          <p:nvPr/>
        </p:nvPicPr>
        <p:blipFill>
          <a:blip r:embed="rId8"/>
          <a:stretch>
            <a:fillRect/>
          </a:stretch>
        </p:blipFill>
        <p:spPr>
          <a:xfrm>
            <a:off x="6096000" y="1143000"/>
            <a:ext cx="2514600" cy="1676400"/>
          </a:xfrm>
          <a:prstGeom prst="rect">
            <a:avLst/>
          </a:prstGeom>
        </p:spPr>
      </p:pic>
      <p:sp>
        <p:nvSpPr>
          <p:cNvPr id="9" name="Rounded Rectangle 9">
            <a:extLst>
              <a:ext uri="{FF2B5EF4-FFF2-40B4-BE49-F238E27FC236}">
                <a16:creationId xmlns:a16="http://schemas.microsoft.com/office/drawing/2014/main" xmlns="" id="{7EBFD85C-C0E1-4CD2-937A-B0E66B261FD7}"/>
              </a:ext>
            </a:extLst>
          </p:cNvPr>
          <p:cNvSpPr/>
          <p:nvPr/>
        </p:nvSpPr>
        <p:spPr>
          <a:xfrm>
            <a:off x="3200400" y="2971800"/>
            <a:ext cx="26670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a:t>
            </a:r>
          </a:p>
        </p:txBody>
      </p:sp>
      <p:sp>
        <p:nvSpPr>
          <p:cNvPr id="10" name="Rounded Rectangle 10">
            <a:extLst>
              <a:ext uri="{FF2B5EF4-FFF2-40B4-BE49-F238E27FC236}">
                <a16:creationId xmlns:a16="http://schemas.microsoft.com/office/drawing/2014/main" xmlns="" id="{9C44B61E-3B34-4C6B-BA89-AF75588891E4}"/>
              </a:ext>
            </a:extLst>
          </p:cNvPr>
          <p:cNvSpPr/>
          <p:nvPr/>
        </p:nvSpPr>
        <p:spPr>
          <a:xfrm>
            <a:off x="3200400" y="2971800"/>
            <a:ext cx="26670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এর দ্বারা উদ্ভিদ মাটি থেকে পানি ও খনিজ লবণ শোষণ করে </a:t>
            </a:r>
            <a:endParaRPr lang="en-US" sz="2000" dirty="0">
              <a:solidFill>
                <a:schemeClr val="tx1"/>
              </a:solidFill>
              <a:latin typeface="NikoshBAN" pitchFamily="2" charset="0"/>
              <a:cs typeface="NikoshBAN" pitchFamily="2" charset="0"/>
            </a:endParaRPr>
          </a:p>
        </p:txBody>
      </p:sp>
      <p:sp>
        <p:nvSpPr>
          <p:cNvPr id="11" name="Rounded Rectangle 11">
            <a:extLst>
              <a:ext uri="{FF2B5EF4-FFF2-40B4-BE49-F238E27FC236}">
                <a16:creationId xmlns:a16="http://schemas.microsoft.com/office/drawing/2014/main" xmlns="" id="{A1BF4966-5209-467A-9F45-52F2C3C36D50}"/>
              </a:ext>
            </a:extLst>
          </p:cNvPr>
          <p:cNvSpPr/>
          <p:nvPr/>
        </p:nvSpPr>
        <p:spPr>
          <a:xfrm>
            <a:off x="6019800" y="2971800"/>
            <a:ext cx="26670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a:t>
            </a:r>
          </a:p>
        </p:txBody>
      </p:sp>
      <p:sp>
        <p:nvSpPr>
          <p:cNvPr id="12" name="Rounded Rectangle 12">
            <a:extLst>
              <a:ext uri="{FF2B5EF4-FFF2-40B4-BE49-F238E27FC236}">
                <a16:creationId xmlns:a16="http://schemas.microsoft.com/office/drawing/2014/main" xmlns="" id="{EF96E2F9-F691-4E57-95B4-6685318550BF}"/>
              </a:ext>
            </a:extLst>
          </p:cNvPr>
          <p:cNvSpPr/>
          <p:nvPr/>
        </p:nvSpPr>
        <p:spPr>
          <a:xfrm>
            <a:off x="6019800" y="2971800"/>
            <a:ext cx="26670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অভিস্রবণ প্রক্রিয়া দ্বারা উদ্ভিদ ও প্রাণীকোষে রসস্ফীতি ঘটে </a:t>
            </a:r>
            <a:endParaRPr lang="en-US" sz="2000" dirty="0">
              <a:solidFill>
                <a:schemeClr val="tx1"/>
              </a:solidFill>
              <a:latin typeface="NikoshBAN" pitchFamily="2" charset="0"/>
              <a:cs typeface="NikoshBAN" pitchFamily="2" charset="0"/>
            </a:endParaRPr>
          </a:p>
        </p:txBody>
      </p:sp>
      <p:sp>
        <p:nvSpPr>
          <p:cNvPr id="13" name="Rounded Rectangle 13">
            <a:extLst>
              <a:ext uri="{FF2B5EF4-FFF2-40B4-BE49-F238E27FC236}">
                <a16:creationId xmlns:a16="http://schemas.microsoft.com/office/drawing/2014/main" xmlns="" id="{C7E9853F-C07C-4832-97BA-A7CBF4D657A8}"/>
              </a:ext>
            </a:extLst>
          </p:cNvPr>
          <p:cNvSpPr/>
          <p:nvPr/>
        </p:nvSpPr>
        <p:spPr>
          <a:xfrm>
            <a:off x="579894" y="5605224"/>
            <a:ext cx="24384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a:t>
            </a:r>
          </a:p>
        </p:txBody>
      </p:sp>
      <p:sp>
        <p:nvSpPr>
          <p:cNvPr id="14" name="Rounded Rectangle 14">
            <a:extLst>
              <a:ext uri="{FF2B5EF4-FFF2-40B4-BE49-F238E27FC236}">
                <a16:creationId xmlns:a16="http://schemas.microsoft.com/office/drawing/2014/main" xmlns="" id="{734405CA-1632-4DDC-91D2-BE462264E6D1}"/>
              </a:ext>
            </a:extLst>
          </p:cNvPr>
          <p:cNvSpPr/>
          <p:nvPr/>
        </p:nvSpPr>
        <p:spPr>
          <a:xfrm>
            <a:off x="533400" y="5620722"/>
            <a:ext cx="25146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কান্ড ও পাতাকে সতেজ এবং খাড়া রাখতে সাহায্য করে </a:t>
            </a:r>
            <a:endParaRPr lang="en-US" sz="2000" dirty="0">
              <a:solidFill>
                <a:schemeClr val="tx1"/>
              </a:solidFill>
              <a:latin typeface="NikoshBAN" pitchFamily="2" charset="0"/>
              <a:cs typeface="NikoshBAN" pitchFamily="2" charset="0"/>
            </a:endParaRPr>
          </a:p>
        </p:txBody>
      </p:sp>
      <p:sp>
        <p:nvSpPr>
          <p:cNvPr id="15" name="Rounded Rectangle 15">
            <a:extLst>
              <a:ext uri="{FF2B5EF4-FFF2-40B4-BE49-F238E27FC236}">
                <a16:creationId xmlns:a16="http://schemas.microsoft.com/office/drawing/2014/main" xmlns="" id="{16EA3537-DB07-4CDD-A76D-0886DB16294B}"/>
              </a:ext>
            </a:extLst>
          </p:cNvPr>
          <p:cNvSpPr/>
          <p:nvPr/>
        </p:nvSpPr>
        <p:spPr>
          <a:xfrm>
            <a:off x="381000" y="2971800"/>
            <a:ext cx="26670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a:t>
            </a:r>
          </a:p>
        </p:txBody>
      </p:sp>
      <p:sp>
        <p:nvSpPr>
          <p:cNvPr id="16" name="Rounded Rectangle 16">
            <a:extLst>
              <a:ext uri="{FF2B5EF4-FFF2-40B4-BE49-F238E27FC236}">
                <a16:creationId xmlns:a16="http://schemas.microsoft.com/office/drawing/2014/main" xmlns="" id="{0A9ED2B3-EBA4-47D4-852E-340C97D0E8A3}"/>
              </a:ext>
            </a:extLst>
          </p:cNvPr>
          <p:cNvSpPr/>
          <p:nvPr/>
        </p:nvSpPr>
        <p:spPr>
          <a:xfrm>
            <a:off x="381000" y="2971800"/>
            <a:ext cx="26670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এ প্রক্রিয়ায় প্লাজমাপর্দা দিয়ে খনিজ লবণ কোষে প্রবেশ করে </a:t>
            </a:r>
            <a:endParaRPr lang="en-US" sz="2000" dirty="0">
              <a:solidFill>
                <a:schemeClr val="tx1"/>
              </a:solidFill>
              <a:latin typeface="NikoshBAN" pitchFamily="2" charset="0"/>
              <a:cs typeface="NikoshBAN" pitchFamily="2" charset="0"/>
            </a:endParaRPr>
          </a:p>
        </p:txBody>
      </p:sp>
      <p:pic>
        <p:nvPicPr>
          <p:cNvPr id="17" name="Picture 16" descr="ff.gif">
            <a:extLst>
              <a:ext uri="{FF2B5EF4-FFF2-40B4-BE49-F238E27FC236}">
                <a16:creationId xmlns:a16="http://schemas.microsoft.com/office/drawing/2014/main" xmlns="" id="{46237566-57C6-40E5-9DA8-43A8A59342DE}"/>
              </a:ext>
            </a:extLst>
          </p:cNvPr>
          <p:cNvPicPr>
            <a:picLocks noChangeAspect="1"/>
          </p:cNvPicPr>
          <p:nvPr/>
        </p:nvPicPr>
        <p:blipFill>
          <a:blip r:embed="rId9"/>
          <a:stretch>
            <a:fillRect/>
          </a:stretch>
        </p:blipFill>
        <p:spPr>
          <a:xfrm>
            <a:off x="6248401" y="3838416"/>
            <a:ext cx="2362200" cy="1695450"/>
          </a:xfrm>
          <a:prstGeom prst="rect">
            <a:avLst/>
          </a:prstGeom>
        </p:spPr>
      </p:pic>
      <p:pic>
        <p:nvPicPr>
          <p:cNvPr id="18" name="Picture 17" descr="animated big red rose flower2.gif">
            <a:extLst>
              <a:ext uri="{FF2B5EF4-FFF2-40B4-BE49-F238E27FC236}">
                <a16:creationId xmlns:a16="http://schemas.microsoft.com/office/drawing/2014/main" xmlns="" id="{570242F7-90EA-4177-9375-F47D0026F647}"/>
              </a:ext>
            </a:extLst>
          </p:cNvPr>
          <p:cNvPicPr>
            <a:picLocks noChangeAspect="1"/>
          </p:cNvPicPr>
          <p:nvPr/>
        </p:nvPicPr>
        <p:blipFill>
          <a:blip r:embed="rId10"/>
          <a:stretch>
            <a:fillRect/>
          </a:stretch>
        </p:blipFill>
        <p:spPr>
          <a:xfrm>
            <a:off x="3198252" y="3821628"/>
            <a:ext cx="2590800" cy="1600200"/>
          </a:xfrm>
          <a:prstGeom prst="rect">
            <a:avLst/>
          </a:prstGeom>
        </p:spPr>
      </p:pic>
      <p:sp>
        <p:nvSpPr>
          <p:cNvPr id="19" name="Rounded Rectangle 19">
            <a:extLst>
              <a:ext uri="{FF2B5EF4-FFF2-40B4-BE49-F238E27FC236}">
                <a16:creationId xmlns:a16="http://schemas.microsoft.com/office/drawing/2014/main" xmlns="" id="{F4140A07-16D8-4C48-9401-7EC6A783F4E8}"/>
              </a:ext>
            </a:extLst>
          </p:cNvPr>
          <p:cNvSpPr/>
          <p:nvPr/>
        </p:nvSpPr>
        <p:spPr>
          <a:xfrm>
            <a:off x="3276600" y="5651718"/>
            <a:ext cx="25908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a:t>
            </a:r>
          </a:p>
        </p:txBody>
      </p:sp>
      <p:sp>
        <p:nvSpPr>
          <p:cNvPr id="20" name="Rounded Rectangle 20">
            <a:extLst>
              <a:ext uri="{FF2B5EF4-FFF2-40B4-BE49-F238E27FC236}">
                <a16:creationId xmlns:a16="http://schemas.microsoft.com/office/drawing/2014/main" xmlns="" id="{1D7F7547-F5C0-4B22-8B02-F0032C305A66}"/>
              </a:ext>
            </a:extLst>
          </p:cNvPr>
          <p:cNvSpPr/>
          <p:nvPr/>
        </p:nvSpPr>
        <p:spPr>
          <a:xfrm>
            <a:off x="3276600" y="5636220"/>
            <a:ext cx="25908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ফুলের পাঁপড়ি বন্ধ ও খুলতে সাহায্য করে </a:t>
            </a:r>
            <a:endParaRPr lang="en-US" sz="2000" dirty="0">
              <a:solidFill>
                <a:schemeClr val="tx1"/>
              </a:solidFill>
              <a:latin typeface="NikoshBAN" pitchFamily="2" charset="0"/>
              <a:cs typeface="NikoshBAN" pitchFamily="2" charset="0"/>
            </a:endParaRPr>
          </a:p>
        </p:txBody>
      </p:sp>
      <p:sp>
        <p:nvSpPr>
          <p:cNvPr id="21" name="Rounded Rectangle 21">
            <a:extLst>
              <a:ext uri="{FF2B5EF4-FFF2-40B4-BE49-F238E27FC236}">
                <a16:creationId xmlns:a16="http://schemas.microsoft.com/office/drawing/2014/main" xmlns="" id="{41401F66-BB82-4C1E-A815-B8C76633F2B2}"/>
              </a:ext>
            </a:extLst>
          </p:cNvPr>
          <p:cNvSpPr/>
          <p:nvPr/>
        </p:nvSpPr>
        <p:spPr>
          <a:xfrm>
            <a:off x="6172200" y="5651718"/>
            <a:ext cx="24384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a:t>
            </a:r>
          </a:p>
        </p:txBody>
      </p:sp>
      <p:sp>
        <p:nvSpPr>
          <p:cNvPr id="22" name="Rounded Rectangle 22">
            <a:extLst>
              <a:ext uri="{FF2B5EF4-FFF2-40B4-BE49-F238E27FC236}">
                <a16:creationId xmlns:a16="http://schemas.microsoft.com/office/drawing/2014/main" xmlns="" id="{7585AF80-9041-4C08-A10E-565BD675C2E5}"/>
              </a:ext>
            </a:extLst>
          </p:cNvPr>
          <p:cNvSpPr/>
          <p:nvPr/>
        </p:nvSpPr>
        <p:spPr>
          <a:xfrm>
            <a:off x="6096000" y="5636220"/>
            <a:ext cx="25146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অভিস্রবণের মাধ্যমে প্রাণীর অন্ত্রে খাদ্য শোষিত হতে পারে </a:t>
            </a:r>
            <a:endParaRPr lang="en-US" sz="2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55545705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259"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xmlns="" id="{1D7F29F6-98D6-4033-87C5-4CBCC3818298}"/>
              </a:ext>
            </a:extLst>
          </p:cNvPr>
          <p:cNvSpPr/>
          <p:nvPr/>
        </p:nvSpPr>
        <p:spPr>
          <a:xfrm>
            <a:off x="2805329" y="594125"/>
            <a:ext cx="3533339" cy="1107996"/>
          </a:xfrm>
          <a:prstGeom prst="rect">
            <a:avLst/>
          </a:prstGeom>
        </p:spPr>
        <p:txBody>
          <a:bodyPr wrap="none">
            <a:spAutoFit/>
          </a:bodyPr>
          <a:lstStyle/>
          <a:p>
            <a:pPr algn="ctr"/>
            <a:r>
              <a:rPr lang="bn-BD" sz="6600" dirty="0">
                <a:latin typeface="NikoshBAN" pitchFamily="2" charset="0"/>
                <a:cs typeface="NikoshBAN" pitchFamily="2" charset="0"/>
              </a:rPr>
              <a:t>জোড়ায় কাজ</a:t>
            </a:r>
            <a:endParaRPr lang="en-US" sz="6600" dirty="0">
              <a:latin typeface="NikoshBAN" pitchFamily="2" charset="0"/>
              <a:cs typeface="NikoshBAN" pitchFamily="2" charset="0"/>
            </a:endParaRPr>
          </a:p>
        </p:txBody>
      </p:sp>
      <p:sp>
        <p:nvSpPr>
          <p:cNvPr id="5" name="TextBox 4">
            <a:extLst>
              <a:ext uri="{FF2B5EF4-FFF2-40B4-BE49-F238E27FC236}">
                <a16:creationId xmlns:a16="http://schemas.microsoft.com/office/drawing/2014/main" xmlns="" id="{81B66551-9F81-4541-8437-0C662E0A9D29}"/>
              </a:ext>
            </a:extLst>
          </p:cNvPr>
          <p:cNvSpPr txBox="1"/>
          <p:nvPr/>
        </p:nvSpPr>
        <p:spPr>
          <a:xfrm>
            <a:off x="277091" y="5644335"/>
            <a:ext cx="8164148"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dirty="0" smtClean="0">
                <a:ln w="11430"/>
                <a:solidFill>
                  <a:schemeClr val="tx1"/>
                </a:solidFill>
                <a:latin typeface="NikoshBAN" pitchFamily="2" charset="0"/>
                <a:cs typeface="NikoshBAN" pitchFamily="2" charset="0"/>
              </a:rPr>
              <a:t>ছক </a:t>
            </a:r>
            <a:r>
              <a:rPr lang="bn-BD" sz="4000" dirty="0">
                <a:ln w="11430"/>
                <a:solidFill>
                  <a:schemeClr val="tx1"/>
                </a:solidFill>
                <a:latin typeface="NikoshBAN" pitchFamily="2" charset="0"/>
                <a:cs typeface="NikoshBAN" pitchFamily="2" charset="0"/>
              </a:rPr>
              <a:t>আকারে ব্যাপন ও</a:t>
            </a:r>
            <a:r>
              <a:rPr lang="en-US" sz="4000" dirty="0">
                <a:ln w="11430"/>
                <a:solidFill>
                  <a:schemeClr val="tx1"/>
                </a:solidFill>
                <a:latin typeface="NikoshBAN" pitchFamily="2" charset="0"/>
                <a:cs typeface="NikoshBAN" pitchFamily="2" charset="0"/>
              </a:rPr>
              <a:t>  </a:t>
            </a:r>
            <a:r>
              <a:rPr lang="bn-BD" sz="4000" dirty="0">
                <a:ln w="11430"/>
                <a:solidFill>
                  <a:schemeClr val="tx1"/>
                </a:solidFill>
                <a:latin typeface="NikoshBAN" pitchFamily="2" charset="0"/>
                <a:cs typeface="NikoshBAN" pitchFamily="2" charset="0"/>
              </a:rPr>
              <a:t>অভিস্রবণের </a:t>
            </a:r>
            <a:r>
              <a:rPr lang="en-US" sz="4000" dirty="0" err="1" smtClean="0">
                <a:ln w="11430"/>
                <a:solidFill>
                  <a:schemeClr val="tx1"/>
                </a:solidFill>
                <a:latin typeface="NikoshBAN" pitchFamily="2" charset="0"/>
                <a:cs typeface="NikoshBAN" pitchFamily="2" charset="0"/>
              </a:rPr>
              <a:t>পার্থক্য</a:t>
            </a:r>
            <a:r>
              <a:rPr lang="en-US" sz="4000" dirty="0" smtClean="0">
                <a:ln w="11430"/>
                <a:solidFill>
                  <a:schemeClr val="tx1"/>
                </a:solidFill>
                <a:latin typeface="NikoshBAN" pitchFamily="2" charset="0"/>
                <a:cs typeface="NikoshBAN" pitchFamily="2" charset="0"/>
              </a:rPr>
              <a:t> </a:t>
            </a:r>
            <a:r>
              <a:rPr lang="en-US" sz="4000" dirty="0" err="1" smtClean="0">
                <a:ln w="11430"/>
                <a:solidFill>
                  <a:schemeClr val="tx1"/>
                </a:solidFill>
                <a:latin typeface="NikoshBAN" pitchFamily="2" charset="0"/>
                <a:cs typeface="NikoshBAN" pitchFamily="2" charset="0"/>
              </a:rPr>
              <a:t>লেখ</a:t>
            </a:r>
            <a:r>
              <a:rPr lang="en-US" sz="4000" dirty="0" smtClean="0">
                <a:ln w="11430"/>
                <a:solidFill>
                  <a:schemeClr val="tx1"/>
                </a:solidFill>
                <a:latin typeface="NikoshBAN" pitchFamily="2" charset="0"/>
                <a:cs typeface="NikoshBAN" pitchFamily="2" charset="0"/>
              </a:rPr>
              <a:t>। </a:t>
            </a:r>
            <a:endParaRPr lang="en-US" sz="4000" dirty="0">
              <a:ln w="11430"/>
              <a:solidFill>
                <a:schemeClr val="tx1"/>
              </a:solidFill>
              <a:latin typeface="NikoshBAN" pitchFamily="2" charset="0"/>
              <a:cs typeface="NikoshBAN" pitchFamily="2" charset="0"/>
            </a:endParaRPr>
          </a:p>
        </p:txBody>
      </p:sp>
      <p:sp>
        <p:nvSpPr>
          <p:cNvPr id="4" name="TextBox 3"/>
          <p:cNvSpPr txBox="1"/>
          <p:nvPr/>
        </p:nvSpPr>
        <p:spPr>
          <a:xfrm>
            <a:off x="6338668" y="1533666"/>
            <a:ext cx="1995053"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সময়-৫ </a:t>
            </a:r>
            <a:r>
              <a:rPr lang="en-US" sz="3200" dirty="0" err="1" smtClean="0">
                <a:latin typeface="NikoshBAN" panose="02000000000000000000" pitchFamily="2" charset="0"/>
                <a:cs typeface="NikoshBAN" panose="02000000000000000000" pitchFamily="2" charset="0"/>
              </a:rPr>
              <a:t>মিনিট</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87415" y="1744175"/>
            <a:ext cx="3861582" cy="3789586"/>
          </a:xfrm>
          <a:prstGeom prst="rect">
            <a:avLst/>
          </a:prstGeom>
        </p:spPr>
      </p:pic>
    </p:spTree>
    <p:extLst>
      <p:ext uri="{BB962C8B-B14F-4D97-AF65-F5344CB8AC3E}">
        <p14:creationId xmlns:p14="http://schemas.microsoft.com/office/powerpoint/2010/main" xmlns="" val="408274847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413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xmlns="" id="{81B66551-9F81-4541-8437-0C662E0A9D29}"/>
              </a:ext>
            </a:extLst>
          </p:cNvPr>
          <p:cNvSpPr txBox="1"/>
          <p:nvPr/>
        </p:nvSpPr>
        <p:spPr>
          <a:xfrm>
            <a:off x="376519" y="249118"/>
            <a:ext cx="8431306" cy="1323439"/>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000" dirty="0" smtClean="0">
                <a:ln w="11430"/>
                <a:solidFill>
                  <a:schemeClr val="tx1"/>
                </a:solidFill>
                <a:latin typeface="NikoshBAN" pitchFamily="2" charset="0"/>
                <a:cs typeface="NikoshBAN" pitchFamily="2" charset="0"/>
              </a:rPr>
              <a:t>উত্তর মিলিয়ে নাও </a:t>
            </a:r>
          </a:p>
          <a:p>
            <a:pPr algn="ctr"/>
            <a:r>
              <a:rPr lang="bn-BD" sz="4000" dirty="0" smtClean="0">
                <a:ln w="11430"/>
                <a:solidFill>
                  <a:schemeClr val="tx1"/>
                </a:solidFill>
                <a:latin typeface="NikoshBAN" pitchFamily="2" charset="0"/>
                <a:cs typeface="NikoshBAN" pitchFamily="2" charset="0"/>
              </a:rPr>
              <a:t>ব্যাপন </a:t>
            </a:r>
            <a:r>
              <a:rPr lang="bn-BD" sz="4000" dirty="0">
                <a:ln w="11430"/>
                <a:solidFill>
                  <a:schemeClr val="tx1"/>
                </a:solidFill>
                <a:latin typeface="NikoshBAN" pitchFamily="2" charset="0"/>
                <a:cs typeface="NikoshBAN" pitchFamily="2" charset="0"/>
              </a:rPr>
              <a:t>ও</a:t>
            </a:r>
            <a:r>
              <a:rPr lang="en-US" sz="4000" dirty="0">
                <a:ln w="11430"/>
                <a:solidFill>
                  <a:schemeClr val="tx1"/>
                </a:solidFill>
                <a:latin typeface="NikoshBAN" pitchFamily="2" charset="0"/>
                <a:cs typeface="NikoshBAN" pitchFamily="2" charset="0"/>
              </a:rPr>
              <a:t>  </a:t>
            </a:r>
            <a:r>
              <a:rPr lang="bn-BD" sz="4000" dirty="0">
                <a:ln w="11430"/>
                <a:solidFill>
                  <a:schemeClr val="tx1"/>
                </a:solidFill>
                <a:latin typeface="NikoshBAN" pitchFamily="2" charset="0"/>
                <a:cs typeface="NikoshBAN" pitchFamily="2" charset="0"/>
              </a:rPr>
              <a:t>অভিস্রবণের </a:t>
            </a:r>
            <a:r>
              <a:rPr lang="en-US" sz="4000" dirty="0" err="1" smtClean="0">
                <a:ln w="11430"/>
                <a:solidFill>
                  <a:schemeClr val="tx1"/>
                </a:solidFill>
                <a:latin typeface="NikoshBAN" pitchFamily="2" charset="0"/>
                <a:cs typeface="NikoshBAN" pitchFamily="2" charset="0"/>
              </a:rPr>
              <a:t>পার্থক্য</a:t>
            </a:r>
            <a:r>
              <a:rPr lang="en-US" sz="4000" dirty="0" smtClean="0">
                <a:ln w="11430"/>
                <a:solidFill>
                  <a:schemeClr val="tx1"/>
                </a:solidFill>
                <a:latin typeface="NikoshBAN" pitchFamily="2" charset="0"/>
                <a:cs typeface="NikoshBAN" pitchFamily="2" charset="0"/>
              </a:rPr>
              <a:t>  </a:t>
            </a:r>
            <a:endParaRPr lang="en-US" sz="4000" dirty="0">
              <a:ln w="11430"/>
              <a:solidFill>
                <a:schemeClr val="tx1"/>
              </a:solidFill>
              <a:latin typeface="NikoshBAN" pitchFamily="2" charset="0"/>
              <a:cs typeface="NikoshBAN" pitchFamily="2"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653756827"/>
              </p:ext>
            </p:extLst>
          </p:nvPr>
        </p:nvGraphicFramePr>
        <p:xfrm>
          <a:off x="376518" y="1572557"/>
          <a:ext cx="8431306" cy="5029200"/>
        </p:xfrm>
        <a:graphic>
          <a:graphicData uri="http://schemas.openxmlformats.org/drawingml/2006/table">
            <a:tbl>
              <a:tblPr firstRow="1" bandRow="1">
                <a:tableStyleId>{5C22544A-7EE6-4342-B048-85BDC9FD1C3A}</a:tableStyleId>
              </a:tblPr>
              <a:tblGrid>
                <a:gridCol w="4215653">
                  <a:extLst>
                    <a:ext uri="{9D8B030D-6E8A-4147-A177-3AD203B41FA5}">
                      <a16:colId xmlns:a16="http://schemas.microsoft.com/office/drawing/2014/main" xmlns="" val="364496375"/>
                    </a:ext>
                  </a:extLst>
                </a:gridCol>
                <a:gridCol w="4215653">
                  <a:extLst>
                    <a:ext uri="{9D8B030D-6E8A-4147-A177-3AD203B41FA5}">
                      <a16:colId xmlns:a16="http://schemas.microsoft.com/office/drawing/2014/main" xmlns="" val="2821030261"/>
                    </a:ext>
                  </a:extLst>
                </a:gridCol>
              </a:tblGrid>
              <a:tr h="4707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ব্যাপন</a:t>
                      </a:r>
                      <a:r>
                        <a:rPr lang="en-US" sz="3600" dirty="0" smtClean="0">
                          <a:solidFill>
                            <a:schemeClr val="tx1"/>
                          </a:solidFill>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bn-IN" sz="3200" dirty="0" smtClean="0">
                          <a:solidFill>
                            <a:schemeClr val="tx1"/>
                          </a:solidFill>
                          <a:latin typeface="NikoshBAN" panose="02000000000000000000" pitchFamily="2" charset="0"/>
                          <a:cs typeface="NikoshBAN" panose="02000000000000000000" pitchFamily="2" charset="0"/>
                        </a:rPr>
                        <a:t>ব্যাপন হচ্ছে</a:t>
                      </a:r>
                      <a:r>
                        <a:rPr lang="bn-IN" sz="3200" baseline="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একই</a:t>
                      </a:r>
                      <a:r>
                        <a:rPr lang="bn-IN" sz="3200" baseline="0" dirty="0" smtClean="0">
                          <a:solidFill>
                            <a:schemeClr val="tx1"/>
                          </a:solidFill>
                          <a:latin typeface="NikoshBAN" panose="02000000000000000000" pitchFamily="2" charset="0"/>
                          <a:cs typeface="NikoshBAN" panose="02000000000000000000" pitchFamily="2" charset="0"/>
                        </a:rPr>
                        <a:t> তাপমাত্রা ও চাপে কোন পদার্থের অধিকতর ঘন স্থান থেকে কম ঘন স্থানে বিস্তার লাভ করা। </a:t>
                      </a:r>
                    </a:p>
                    <a:p>
                      <a:pPr marL="571500" indent="-571500">
                        <a:buFont typeface="Wingdings" panose="05000000000000000000" pitchFamily="2" charset="2"/>
                        <a:buChar char="v"/>
                      </a:pPr>
                      <a:r>
                        <a:rPr lang="bn-IN" sz="3200" baseline="0" dirty="0" smtClean="0">
                          <a:solidFill>
                            <a:schemeClr val="tx1"/>
                          </a:solidFill>
                          <a:latin typeface="NikoshBAN" panose="02000000000000000000" pitchFamily="2" charset="0"/>
                          <a:cs typeface="NikoshBAN" panose="02000000000000000000" pitchFamily="2" charset="0"/>
                        </a:rPr>
                        <a:t>ব্যাপন প্রক্রিয়ায় দ্রব ও দ্রাবক উভয়ের ব্যাপন ঘটে। </a:t>
                      </a:r>
                    </a:p>
                    <a:p>
                      <a:pPr marL="571500" indent="-571500">
                        <a:buFont typeface="Wingdings" panose="05000000000000000000" pitchFamily="2" charset="2"/>
                        <a:buChar char="v"/>
                      </a:pPr>
                      <a:r>
                        <a:rPr lang="bn-IN" sz="3200" baseline="0" dirty="0" smtClean="0">
                          <a:solidFill>
                            <a:schemeClr val="tx1"/>
                          </a:solidFill>
                          <a:latin typeface="NikoshBAN" panose="02000000000000000000" pitchFamily="2" charset="0"/>
                          <a:cs typeface="NikoshBAN" panose="02000000000000000000" pitchFamily="2" charset="0"/>
                        </a:rPr>
                        <a:t>তরল ও গ্যাসীয় মাধ্যমে ব্যাপন ঘটে। </a:t>
                      </a:r>
                      <a:endParaRPr lang="en-US" sz="3200" dirty="0">
                        <a:solidFill>
                          <a:schemeClr val="tx1"/>
                        </a:solidFill>
                        <a:latin typeface="NikoshBAN" panose="02000000000000000000" pitchFamily="2" charset="0"/>
                        <a:cs typeface="NikoshBAN" panose="02000000000000000000" pitchFamily="2" charset="0"/>
                      </a:endParaRPr>
                    </a:p>
                  </a:txBody>
                  <a:tcPr>
                    <a:solidFill>
                      <a:schemeClr val="accent6">
                        <a:lumMod val="40000"/>
                        <a:lumOff val="60000"/>
                      </a:schemeClr>
                    </a:solidFill>
                  </a:tcPr>
                </a:tc>
                <a:tc>
                  <a:txBody>
                    <a:bodyPr/>
                    <a:lstStyle/>
                    <a:p>
                      <a:r>
                        <a:rPr lang="en-US" sz="2800" dirty="0" smtClean="0">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অভিস্রব</a:t>
                      </a:r>
                      <a:r>
                        <a:rPr lang="bn-IN" sz="3200" dirty="0" smtClean="0">
                          <a:solidFill>
                            <a:schemeClr val="tx1"/>
                          </a:solidFill>
                          <a:latin typeface="NikoshBAN" panose="02000000000000000000" pitchFamily="2" charset="0"/>
                          <a:cs typeface="NikoshBAN" panose="02000000000000000000" pitchFamily="2" charset="0"/>
                        </a:rPr>
                        <a:t>ণ</a:t>
                      </a:r>
                      <a:r>
                        <a:rPr lang="bn-IN" sz="3200" baseline="0" dirty="0" smtClean="0">
                          <a:solidFill>
                            <a:schemeClr val="tx1"/>
                          </a:solidFill>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Ø"/>
                      </a:pPr>
                      <a:r>
                        <a:rPr lang="bn-IN" sz="3200" dirty="0" smtClean="0">
                          <a:solidFill>
                            <a:schemeClr val="tx1"/>
                          </a:solidFill>
                          <a:latin typeface="NikoshBAN" panose="02000000000000000000" pitchFamily="2" charset="0"/>
                          <a:cs typeface="NikoshBAN" panose="02000000000000000000" pitchFamily="2" charset="0"/>
                        </a:rPr>
                        <a:t>অভিস্রবণ হচ্ছে</a:t>
                      </a:r>
                      <a:r>
                        <a:rPr lang="bn-IN" sz="3200" baseline="0" dirty="0" smtClean="0">
                          <a:solidFill>
                            <a:schemeClr val="tx1"/>
                          </a:solidFill>
                          <a:latin typeface="NikoshBAN" panose="02000000000000000000" pitchFamily="2" charset="0"/>
                          <a:cs typeface="NikoshBAN" panose="02000000000000000000" pitchFamily="2" charset="0"/>
                        </a:rPr>
                        <a:t> অর্ধভেদ পর্দার ভেতর দিয়ে পাতলা দ্রবণ ঘন দ্রবণের দিকে দ্রাবকের চলন। </a:t>
                      </a:r>
                    </a:p>
                    <a:p>
                      <a:pPr marL="457200" indent="-457200">
                        <a:buFont typeface="Wingdings" panose="05000000000000000000" pitchFamily="2" charset="2"/>
                        <a:buChar char="Ø"/>
                      </a:pPr>
                      <a:r>
                        <a:rPr lang="bn-IN" sz="3200" baseline="0" dirty="0" smtClean="0">
                          <a:solidFill>
                            <a:schemeClr val="tx1"/>
                          </a:solidFill>
                          <a:latin typeface="NikoshBAN" panose="02000000000000000000" pitchFamily="2" charset="0"/>
                          <a:cs typeface="NikoshBAN" panose="02000000000000000000" pitchFamily="2" charset="0"/>
                        </a:rPr>
                        <a:t>অভিস্রবণ প্রক্রিয়ায় শুধু  দ্রাবকের ব্যাপন ঘটে। </a:t>
                      </a:r>
                    </a:p>
                    <a:p>
                      <a:pPr marL="457200" indent="-457200">
                        <a:buFont typeface="Wingdings" panose="05000000000000000000" pitchFamily="2" charset="2"/>
                        <a:buChar char="Ø"/>
                      </a:pPr>
                      <a:r>
                        <a:rPr lang="bn-IN" sz="3200" baseline="0" dirty="0" smtClean="0">
                          <a:solidFill>
                            <a:schemeClr val="tx1"/>
                          </a:solidFill>
                          <a:latin typeface="NikoshBAN" panose="02000000000000000000" pitchFamily="2" charset="0"/>
                          <a:cs typeface="NikoshBAN" panose="02000000000000000000" pitchFamily="2" charset="0"/>
                        </a:rPr>
                        <a:t>কেবল তরল মাধ্যমে অভিস্রবণ প্রক্রিয়া ঘটে। </a:t>
                      </a:r>
                      <a:endParaRPr lang="en-US" sz="3200" dirty="0">
                        <a:solidFill>
                          <a:schemeClr val="tx1"/>
                        </a:solidFill>
                        <a:latin typeface="NikoshBAN" panose="02000000000000000000" pitchFamily="2" charset="0"/>
                        <a:cs typeface="NikoshBAN" panose="02000000000000000000" pitchFamily="2" charset="0"/>
                      </a:endParaRPr>
                    </a:p>
                  </a:txBody>
                  <a:tcPr>
                    <a:solidFill>
                      <a:schemeClr val="accent4">
                        <a:lumMod val="20000"/>
                        <a:lumOff val="80000"/>
                      </a:schemeClr>
                    </a:solidFill>
                  </a:tcPr>
                </a:tc>
                <a:extLst>
                  <a:ext uri="{0D108BD9-81ED-4DB2-BD59-A6C34878D82A}">
                    <a16:rowId xmlns:a16="http://schemas.microsoft.com/office/drawing/2014/main" xmlns="" val="3148069992"/>
                  </a:ext>
                </a:extLst>
              </a:tr>
            </a:tbl>
          </a:graphicData>
        </a:graphic>
      </p:graphicFrame>
    </p:spTree>
    <p:extLst>
      <p:ext uri="{BB962C8B-B14F-4D97-AF65-F5344CB8AC3E}">
        <p14:creationId xmlns:p14="http://schemas.microsoft.com/office/powerpoint/2010/main" xmlns="" val="244582491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4" name="Rounded Rectangle 1">
            <a:extLst>
              <a:ext uri="{FF2B5EF4-FFF2-40B4-BE49-F238E27FC236}">
                <a16:creationId xmlns:a16="http://schemas.microsoft.com/office/drawing/2014/main" xmlns="" id="{66DFE36B-A9B9-4A18-92D3-7FAD2E242C63}"/>
              </a:ext>
            </a:extLst>
          </p:cNvPr>
          <p:cNvSpPr/>
          <p:nvPr/>
        </p:nvSpPr>
        <p:spPr>
          <a:xfrm>
            <a:off x="2478436" y="647700"/>
            <a:ext cx="4187125" cy="838200"/>
          </a:xfrm>
          <a:prstGeom prst="round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7200" dirty="0">
                <a:solidFill>
                  <a:schemeClr val="tx1"/>
                </a:solidFill>
                <a:latin typeface="NikoshBAN" pitchFamily="2" charset="0"/>
                <a:cs typeface="NikoshBAN" pitchFamily="2" charset="0"/>
              </a:rPr>
              <a:t>দলগত কাজ</a:t>
            </a:r>
            <a:endParaRPr lang="en-US" sz="7200" dirty="0">
              <a:solidFill>
                <a:schemeClr val="tx1"/>
              </a:solidFill>
              <a:latin typeface="NikoshBAN" pitchFamily="2" charset="0"/>
              <a:cs typeface="NikoshBAN" pitchFamily="2" charset="0"/>
            </a:endParaRPr>
          </a:p>
        </p:txBody>
      </p:sp>
      <p:sp>
        <p:nvSpPr>
          <p:cNvPr id="5" name="Chevron 2">
            <a:extLst>
              <a:ext uri="{FF2B5EF4-FFF2-40B4-BE49-F238E27FC236}">
                <a16:creationId xmlns:a16="http://schemas.microsoft.com/office/drawing/2014/main" xmlns="" id="{3188EADD-530F-4D38-9A28-32872C8E494A}"/>
              </a:ext>
            </a:extLst>
          </p:cNvPr>
          <p:cNvSpPr/>
          <p:nvPr/>
        </p:nvSpPr>
        <p:spPr>
          <a:xfrm>
            <a:off x="381000" y="2133600"/>
            <a:ext cx="2133600" cy="1219200"/>
          </a:xfrm>
          <a:prstGeom prst="chevron">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দল (ক)</a:t>
            </a:r>
            <a:endParaRPr lang="en-US" sz="4000" dirty="0">
              <a:solidFill>
                <a:schemeClr val="tx1"/>
              </a:solidFill>
              <a:latin typeface="NikoshBAN" pitchFamily="2" charset="0"/>
              <a:cs typeface="NikoshBAN" pitchFamily="2" charset="0"/>
            </a:endParaRPr>
          </a:p>
        </p:txBody>
      </p:sp>
      <p:sp>
        <p:nvSpPr>
          <p:cNvPr id="6" name="Chevron 3">
            <a:extLst>
              <a:ext uri="{FF2B5EF4-FFF2-40B4-BE49-F238E27FC236}">
                <a16:creationId xmlns:a16="http://schemas.microsoft.com/office/drawing/2014/main" xmlns="" id="{35B5B5E8-C15E-4807-A888-04E255C2F8A1}"/>
              </a:ext>
            </a:extLst>
          </p:cNvPr>
          <p:cNvSpPr/>
          <p:nvPr/>
        </p:nvSpPr>
        <p:spPr>
          <a:xfrm>
            <a:off x="381000" y="3505200"/>
            <a:ext cx="2133600" cy="1219200"/>
          </a:xfrm>
          <a:prstGeom prst="chevron">
            <a:avLst/>
          </a:prstGeom>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দল (খ)</a:t>
            </a:r>
            <a:endParaRPr lang="en-US" sz="4000" dirty="0">
              <a:solidFill>
                <a:schemeClr val="tx1"/>
              </a:solidFill>
              <a:latin typeface="NikoshBAN" pitchFamily="2" charset="0"/>
              <a:cs typeface="NikoshBAN" pitchFamily="2" charset="0"/>
            </a:endParaRPr>
          </a:p>
        </p:txBody>
      </p:sp>
      <p:sp>
        <p:nvSpPr>
          <p:cNvPr id="7" name="Chevron 4">
            <a:extLst>
              <a:ext uri="{FF2B5EF4-FFF2-40B4-BE49-F238E27FC236}">
                <a16:creationId xmlns:a16="http://schemas.microsoft.com/office/drawing/2014/main" xmlns="" id="{8C98FF6B-9B93-4F0D-99EB-FD68575D7FBA}"/>
              </a:ext>
            </a:extLst>
          </p:cNvPr>
          <p:cNvSpPr/>
          <p:nvPr/>
        </p:nvSpPr>
        <p:spPr>
          <a:xfrm>
            <a:off x="381000" y="4876800"/>
            <a:ext cx="2133600" cy="1219200"/>
          </a:xfrm>
          <a:prstGeom prst="chevron">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দল (গ)</a:t>
            </a:r>
            <a:endParaRPr lang="en-US" sz="4000" dirty="0">
              <a:solidFill>
                <a:schemeClr val="tx1"/>
              </a:solidFill>
              <a:latin typeface="NikoshBAN" pitchFamily="2" charset="0"/>
              <a:cs typeface="NikoshBAN" pitchFamily="2" charset="0"/>
            </a:endParaRPr>
          </a:p>
        </p:txBody>
      </p:sp>
      <p:sp>
        <p:nvSpPr>
          <p:cNvPr id="8" name="Chevron 5">
            <a:extLst>
              <a:ext uri="{FF2B5EF4-FFF2-40B4-BE49-F238E27FC236}">
                <a16:creationId xmlns:a16="http://schemas.microsoft.com/office/drawing/2014/main" xmlns="" id="{BFFCB392-7E81-4CC8-8043-C047F06D33AB}"/>
              </a:ext>
            </a:extLst>
          </p:cNvPr>
          <p:cNvSpPr/>
          <p:nvPr/>
        </p:nvSpPr>
        <p:spPr>
          <a:xfrm>
            <a:off x="2057400" y="2133600"/>
            <a:ext cx="6629400" cy="1219200"/>
          </a:xfrm>
          <a:prstGeom prst="chevron">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অভিস্রবণ ছাড়া উদ্ভিদে পানি শোষণ সম্ভব নয় – ব্যাখ্যা কর।</a:t>
            </a:r>
            <a:endParaRPr lang="en-US" sz="4000" dirty="0">
              <a:solidFill>
                <a:schemeClr val="tx1"/>
              </a:solidFill>
              <a:latin typeface="NikoshBAN" pitchFamily="2" charset="0"/>
              <a:cs typeface="NikoshBAN" pitchFamily="2" charset="0"/>
            </a:endParaRPr>
          </a:p>
        </p:txBody>
      </p:sp>
      <p:sp>
        <p:nvSpPr>
          <p:cNvPr id="9" name="Chevron 6">
            <a:extLst>
              <a:ext uri="{FF2B5EF4-FFF2-40B4-BE49-F238E27FC236}">
                <a16:creationId xmlns:a16="http://schemas.microsoft.com/office/drawing/2014/main" xmlns="" id="{2F2EDEF2-CFD4-498E-9CE0-EDB2B23EB0DF}"/>
              </a:ext>
            </a:extLst>
          </p:cNvPr>
          <p:cNvSpPr/>
          <p:nvPr/>
        </p:nvSpPr>
        <p:spPr>
          <a:xfrm>
            <a:off x="2057400" y="3505200"/>
            <a:ext cx="6629400" cy="1219200"/>
          </a:xfrm>
          <a:prstGeom prst="chevron">
            <a:avLst/>
          </a:prstGeom>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আমাদের অস্তিত্ব রক্ষায় অভিস্রবণ </a:t>
            </a:r>
            <a:r>
              <a:rPr lang="bn-IN" sz="4000" dirty="0" smtClean="0">
                <a:solidFill>
                  <a:schemeClr val="tx1"/>
                </a:solidFill>
                <a:latin typeface="NikoshBAN" pitchFamily="2" charset="0"/>
                <a:cs typeface="NikoshBAN" pitchFamily="2" charset="0"/>
              </a:rPr>
              <a:t>গুরুত্ব </a:t>
            </a:r>
            <a:r>
              <a:rPr lang="bn-BD" sz="4000" dirty="0" smtClean="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 আলোচনা কর।</a:t>
            </a:r>
            <a:endParaRPr lang="en-US" sz="4000" dirty="0">
              <a:solidFill>
                <a:schemeClr val="tx1"/>
              </a:solidFill>
              <a:latin typeface="NikoshBAN" pitchFamily="2" charset="0"/>
              <a:cs typeface="NikoshBAN" pitchFamily="2" charset="0"/>
            </a:endParaRPr>
          </a:p>
        </p:txBody>
      </p:sp>
      <p:sp>
        <p:nvSpPr>
          <p:cNvPr id="10" name="Chevron 7">
            <a:extLst>
              <a:ext uri="{FF2B5EF4-FFF2-40B4-BE49-F238E27FC236}">
                <a16:creationId xmlns:a16="http://schemas.microsoft.com/office/drawing/2014/main" xmlns="" id="{05A9CE07-EFE9-4B29-9A41-0F3E0A3983E0}"/>
              </a:ext>
            </a:extLst>
          </p:cNvPr>
          <p:cNvSpPr/>
          <p:nvPr/>
        </p:nvSpPr>
        <p:spPr>
          <a:xfrm>
            <a:off x="2057400" y="4876800"/>
            <a:ext cx="6629400" cy="1219200"/>
          </a:xfrm>
          <a:prstGeom prst="chevron">
            <a:avLst/>
          </a:prstGeom>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অভিস্রবণও এক প্রকার ব্যাপন – ব্যাখ্যা কর।</a:t>
            </a:r>
            <a:endParaRPr lang="en-US" sz="4000" dirty="0">
              <a:solidFill>
                <a:schemeClr val="tx1"/>
              </a:solidFill>
              <a:latin typeface="NikoshBAN" pitchFamily="2" charset="0"/>
              <a:cs typeface="NikoshBAN" pitchFamily="2" charset="0"/>
            </a:endParaRPr>
          </a:p>
        </p:txBody>
      </p:sp>
      <p:sp>
        <p:nvSpPr>
          <p:cNvPr id="2" name="TextBox 1"/>
          <p:cNvSpPr txBox="1"/>
          <p:nvPr/>
        </p:nvSpPr>
        <p:spPr>
          <a:xfrm flipH="1">
            <a:off x="6303218" y="1238935"/>
            <a:ext cx="2383582" cy="646331"/>
          </a:xfrm>
          <a:prstGeom prst="rect">
            <a:avLst/>
          </a:prstGeom>
          <a:solidFill>
            <a:schemeClr val="accent2">
              <a:lumMod val="60000"/>
              <a:lumOff val="40000"/>
            </a:schemeClr>
          </a:solidFill>
        </p:spPr>
        <p:txBody>
          <a:bodyPr wrap="square" rtlCol="0">
            <a:spAutoFit/>
          </a:bodyPr>
          <a:lstStyle/>
          <a:p>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৫মিনিট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39170085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heel(1)">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7109639"/>
          </a:xfrm>
          <a:prstGeom prst="rect">
            <a:avLst/>
          </a:prstGeom>
          <a:solidFill>
            <a:schemeClr val="accent2">
              <a:lumMod val="20000"/>
              <a:lumOff val="80000"/>
            </a:schemeClr>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ক- দলের প্রশ্নের উত্তর– </a:t>
            </a:r>
          </a:p>
          <a:p>
            <a:r>
              <a:rPr lang="bn-IN" sz="3200" dirty="0" smtClean="0">
                <a:latin typeface="NikoshBAN" panose="02000000000000000000" pitchFamily="2" charset="0"/>
                <a:cs typeface="NikoshBAN" panose="02000000000000000000" pitchFamily="2" charset="0"/>
              </a:rPr>
              <a:t>অভিস্রবণ ছাড়া উদ্ভিদের পানি শোষণ সম্ভব নয় – ব্যাখ্যা </a:t>
            </a:r>
          </a:p>
          <a:p>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মাটি </a:t>
            </a:r>
            <a:r>
              <a:rPr lang="bn-IN" sz="3200" dirty="0">
                <a:latin typeface="NikoshBAN" panose="02000000000000000000" pitchFamily="2" charset="0"/>
                <a:cs typeface="NikoshBAN" panose="02000000000000000000" pitchFamily="2" charset="0"/>
              </a:rPr>
              <a:t>থেকে </a:t>
            </a:r>
            <a:r>
              <a:rPr lang="bn-IN" sz="3200" dirty="0" smtClean="0">
                <a:latin typeface="NikoshBAN" panose="02000000000000000000" pitchFamily="2" charset="0"/>
                <a:cs typeface="NikoshBAN" panose="02000000000000000000" pitchFamily="2" charset="0"/>
              </a:rPr>
              <a:t> পানি ও পানিতে দ্রবীভূত খনিজ লবণ উদ্ভিদের সজীব কোষে অভিস্রবণ প্রক্রিয়ায় মূলরোম দ্বারা শোষণ করে।</a:t>
            </a:r>
            <a:r>
              <a:rPr lang="en-US" sz="3200" dirty="0" err="1" smtClean="0">
                <a:latin typeface="NikoshBAN" panose="02000000000000000000" pitchFamily="2" charset="0"/>
                <a:cs typeface="NikoshBAN" panose="02000000000000000000" pitchFamily="2" charset="0"/>
              </a:rPr>
              <a:t>এক্ষেত্রে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স্থলজ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উদ্ভিদের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মূলরোম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সুক্ষ্মকণার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কৈশিক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অভিস্রবণ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প্রক্রিয়ায়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 মূলরোমের কোষীয় দ্রবণের ঘনত্বের </a:t>
            </a:r>
            <a:r>
              <a:rPr lang="en-US" sz="3200" dirty="0" err="1" smtClean="0">
                <a:latin typeface="NikoshBAN" panose="02000000000000000000" pitchFamily="2" charset="0"/>
                <a:cs typeface="NikoshBAN" panose="02000000000000000000" pitchFamily="2" charset="0"/>
              </a:rPr>
              <a:t>তুলনায়</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তার পরিবেশের ঘনত্ব কম থাকায় পানি কোষের মধ্যে </a:t>
            </a:r>
            <a:r>
              <a:rPr lang="en-US" sz="3200" dirty="0" err="1" smtClean="0">
                <a:latin typeface="NikoshBAN" panose="02000000000000000000" pitchFamily="2" charset="0"/>
                <a:cs typeface="NikoshBAN" panose="02000000000000000000" pitchFamily="2" charset="0"/>
              </a:rPr>
              <a:t>অন্তঃ</a:t>
            </a:r>
            <a:r>
              <a:rPr lang="bn-IN" sz="3200" dirty="0" smtClean="0">
                <a:latin typeface="NikoshBAN" panose="02000000000000000000" pitchFamily="2" charset="0"/>
                <a:cs typeface="NikoshBAN" panose="02000000000000000000" pitchFamily="2" charset="0"/>
              </a:rPr>
              <a:t>অভি</a:t>
            </a:r>
            <a:r>
              <a:rPr lang="en-US" sz="3200" dirty="0" err="1" smtClean="0">
                <a:latin typeface="NikoshBAN" panose="02000000000000000000" pitchFamily="2" charset="0"/>
                <a:cs typeface="NikoshBAN" panose="02000000000000000000" pitchFamily="2" charset="0"/>
              </a:rPr>
              <a:t>স্রব</a:t>
            </a:r>
            <a:r>
              <a:rPr lang="bn-IN" sz="3200" dirty="0" smtClean="0">
                <a:latin typeface="NikoshBAN" panose="02000000000000000000" pitchFamily="2" charset="0"/>
                <a:cs typeface="NikoshBAN" panose="02000000000000000000" pitchFamily="2" charset="0"/>
              </a:rPr>
              <a:t>ণ প্রক্রিয়ায় প্রবেশ করে । </a:t>
            </a:r>
            <a:r>
              <a:rPr lang="en-US" sz="3200" dirty="0" err="1" smtClean="0">
                <a:latin typeface="NikoshBAN" panose="02000000000000000000" pitchFamily="2" charset="0"/>
                <a:cs typeface="NikoshBAN" panose="02000000000000000000" pitchFamily="2" charset="0"/>
              </a:rPr>
              <a:t>মূলের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বাহিরের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পর্যন্ত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ঘনত্ব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ফলে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কোষান্তর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অভিস্রবণের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অব্যাহত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পরিশেষে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কান্ডের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জাইলেম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বাহিকার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পাতায়</a:t>
            </a:r>
            <a:r>
              <a:rPr lang="bn-IN" sz="3200" dirty="0" smtClean="0">
                <a:latin typeface="NikoshBAN" panose="02000000000000000000" pitchFamily="2" charset="0"/>
                <a:cs typeface="NikoshBAN" panose="02000000000000000000" pitchFamily="2" charset="0"/>
              </a:rPr>
              <a:t> পৌছায় ।</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তাই</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উদ্ভিদে মূল দ্বারা পানি শোষণ প্রক্রিয়া যা অভিস্রব</a:t>
            </a:r>
            <a:r>
              <a:rPr lang="en-US" sz="3200" dirty="0" err="1">
                <a:latin typeface="NikoshBAN" panose="02000000000000000000" pitchFamily="2" charset="0"/>
                <a:cs typeface="NikoshBAN" panose="02000000000000000000" pitchFamily="2" charset="0"/>
              </a:rPr>
              <a:t>ণের</a:t>
            </a:r>
            <a:r>
              <a:rPr lang="bn-IN" sz="3200" dirty="0">
                <a:latin typeface="NikoshBAN" panose="02000000000000000000" pitchFamily="2" charset="0"/>
                <a:cs typeface="NikoshBAN" panose="02000000000000000000" pitchFamily="2" charset="0"/>
              </a:rPr>
              <a:t> মাধ্যমেই ঘটে থাকে</a:t>
            </a:r>
            <a:r>
              <a:rPr lang="bn-IN" sz="3200" dirty="0" smtClean="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প্রশ্নোক্ত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উক্তিটি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যতার্থ</a:t>
            </a:r>
            <a:r>
              <a:rPr lang="en-US" sz="3200" dirty="0" smtClean="0">
                <a:latin typeface="NikoshBAN" panose="02000000000000000000" pitchFamily="2" charset="0"/>
                <a:cs typeface="NikoshBAN" panose="02000000000000000000" pitchFamily="2" charset="0"/>
              </a:rPr>
              <a:t> । </a:t>
            </a:r>
            <a:r>
              <a:rPr lang="bn-IN" sz="32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6343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66" y="104247"/>
            <a:ext cx="8848164" cy="6555641"/>
          </a:xfrm>
          <a:prstGeom prst="rect">
            <a:avLst/>
          </a:prstGeom>
          <a:solidFill>
            <a:schemeClr val="accent4">
              <a:lumMod val="20000"/>
              <a:lumOff val="80000"/>
            </a:schemeClr>
          </a:solidFill>
        </p:spPr>
        <p:txBody>
          <a:bodyPr wrap="square" rtlCol="0">
            <a:spAutoFit/>
          </a:bodyPr>
          <a:lstStyle/>
          <a:p>
            <a:r>
              <a:rPr lang="bn-IN" sz="4400" dirty="0" smtClean="0">
                <a:latin typeface="NikoshBAN" panose="02000000000000000000" pitchFamily="2" charset="0"/>
                <a:cs typeface="NikoshBAN" panose="02000000000000000000" pitchFamily="2" charset="0"/>
              </a:rPr>
              <a:t>খ দলের প্রশ্নের উত্তর</a:t>
            </a:r>
            <a:r>
              <a:rPr lang="bn-IN" sz="3600" dirty="0" smtClean="0">
                <a:latin typeface="NikoshBAN" panose="02000000000000000000" pitchFamily="2" charset="0"/>
                <a:cs typeface="NikoshBAN" panose="02000000000000000000" pitchFamily="2" charset="0"/>
              </a:rPr>
              <a:t>– </a:t>
            </a:r>
          </a:p>
          <a:p>
            <a:r>
              <a:rPr lang="bn-IN" sz="4400" b="1" dirty="0" smtClean="0">
                <a:latin typeface="NikoshBAN" panose="02000000000000000000" pitchFamily="2" charset="0"/>
                <a:cs typeface="NikoshBAN" panose="02000000000000000000" pitchFamily="2" charset="0"/>
              </a:rPr>
              <a:t>আমাদের </a:t>
            </a:r>
            <a:r>
              <a:rPr lang="bn-IN" sz="4400" b="1" dirty="0">
                <a:latin typeface="NikoshBAN" panose="02000000000000000000" pitchFamily="2" charset="0"/>
                <a:cs typeface="NikoshBAN" panose="02000000000000000000" pitchFamily="2" charset="0"/>
              </a:rPr>
              <a:t>অস্তিত্ব </a:t>
            </a:r>
            <a:r>
              <a:rPr lang="bn-IN" sz="4400" b="1" dirty="0" smtClean="0">
                <a:latin typeface="NikoshBAN" panose="02000000000000000000" pitchFamily="2" charset="0"/>
                <a:cs typeface="NikoshBAN" panose="02000000000000000000" pitchFamily="2" charset="0"/>
              </a:rPr>
              <a:t>রক্ষায় অভিস্রবণের গুরুত্ব– </a:t>
            </a:r>
          </a:p>
          <a:p>
            <a:r>
              <a:rPr lang="bn-IN" sz="4400" b="1"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আমাদের </a:t>
            </a:r>
            <a:r>
              <a:rPr lang="bn-IN" sz="3600" dirty="0">
                <a:latin typeface="NikoshBAN" panose="02000000000000000000" pitchFamily="2" charset="0"/>
                <a:cs typeface="NikoshBAN" panose="02000000000000000000" pitchFamily="2" charset="0"/>
              </a:rPr>
              <a:t>বেঁচে থাকার </a:t>
            </a:r>
            <a:r>
              <a:rPr lang="bn-IN" sz="3600" dirty="0" smtClean="0">
                <a:latin typeface="NikoshBAN" panose="02000000000000000000" pitchFamily="2" charset="0"/>
                <a:cs typeface="NikoshBAN" panose="02000000000000000000" pitchFamily="2" charset="0"/>
              </a:rPr>
              <a:t>জন্য  অভিস্রবণ প্রক্রিয়া একান্ত আবশ্যক। কারণ প্রানী জীবন ধারনের জন্য খাদ্য খায় আর সে খাদ্য অন্ত্রে শোষিত হয় অভিস্রবণ প্রক্রিয়ায়। অপরপক্ষে পরিবেশে অক্সিজেন ও কার্বনডাইঅক্সাইডের ভারসাম্য রক্ষায় উদ্ভিদের গুরুত্ব অপরিসীম। উদ্ভিদ মাটি থেকে পানি ও খনিজ লবণ </a:t>
            </a:r>
            <a:r>
              <a:rPr lang="bn-IN" sz="3600" dirty="0">
                <a:latin typeface="NikoshBAN" panose="02000000000000000000" pitchFamily="2" charset="0"/>
                <a:cs typeface="NikoshBAN" panose="02000000000000000000" pitchFamily="2" charset="0"/>
              </a:rPr>
              <a:t>অভিস্রবণ </a:t>
            </a:r>
            <a:r>
              <a:rPr lang="bn-IN" sz="3600" dirty="0" smtClean="0">
                <a:latin typeface="NikoshBAN" panose="02000000000000000000" pitchFamily="2" charset="0"/>
                <a:cs typeface="NikoshBAN" panose="02000000000000000000" pitchFamily="2" charset="0"/>
              </a:rPr>
              <a:t>প্রক্রিয়ায় শোষণ করে সালোকসংশ্লেষণ প্রক্রিয়ায় অক্সিজেন ত্যাগ করে।  </a:t>
            </a:r>
            <a:r>
              <a:rPr lang="bn-IN" sz="3600" dirty="0">
                <a:latin typeface="NikoshBAN" panose="02000000000000000000" pitchFamily="2" charset="0"/>
                <a:cs typeface="NikoshBAN" panose="02000000000000000000" pitchFamily="2" charset="0"/>
              </a:rPr>
              <a:t>আমাদের বেঁচে থাকার </a:t>
            </a:r>
            <a:r>
              <a:rPr lang="bn-IN" sz="3600" dirty="0" smtClean="0">
                <a:latin typeface="NikoshBAN" panose="02000000000000000000" pitchFamily="2" charset="0"/>
                <a:cs typeface="NikoshBAN" panose="02000000000000000000" pitchFamily="2" charset="0"/>
              </a:rPr>
              <a:t>জন্য অক্সিজেন অপরিহার্য।</a:t>
            </a:r>
          </a:p>
          <a:p>
            <a:r>
              <a:rPr lang="bn-IN" sz="3600" dirty="0" smtClean="0">
                <a:latin typeface="NikoshBAN" panose="02000000000000000000" pitchFamily="2" charset="0"/>
                <a:cs typeface="NikoshBAN" panose="02000000000000000000" pitchFamily="2" charset="0"/>
              </a:rPr>
              <a:t>তাই </a:t>
            </a:r>
            <a:r>
              <a:rPr lang="bn-IN" sz="3600" dirty="0">
                <a:latin typeface="NikoshBAN" panose="02000000000000000000" pitchFamily="2" charset="0"/>
                <a:cs typeface="NikoshBAN" panose="02000000000000000000" pitchFamily="2" charset="0"/>
              </a:rPr>
              <a:t>আমাদের অস্তিত্ব রক্ষায় অভিস্রবণের </a:t>
            </a:r>
            <a:r>
              <a:rPr lang="bn-IN" sz="3600" dirty="0" smtClean="0">
                <a:latin typeface="NikoshBAN" panose="02000000000000000000" pitchFamily="2" charset="0"/>
                <a:cs typeface="NikoshBAN" panose="02000000000000000000" pitchFamily="2" charset="0"/>
              </a:rPr>
              <a:t>গুরুত্ব অপরিসীম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16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918" y="336176"/>
            <a:ext cx="8888505" cy="5816977"/>
          </a:xfrm>
          <a:prstGeom prst="rect">
            <a:avLst/>
          </a:prstGeom>
          <a:solidFill>
            <a:schemeClr val="accent4">
              <a:lumMod val="40000"/>
              <a:lumOff val="60000"/>
            </a:schemeClr>
          </a:solidFill>
        </p:spPr>
        <p:txBody>
          <a:bodyPr wrap="square" rtlCol="0">
            <a:spAutoFit/>
          </a:bodyPr>
          <a:lstStyle/>
          <a:p>
            <a:r>
              <a:rPr lang="bn-IN" sz="4000" b="1" dirty="0" smtClean="0">
                <a:latin typeface="NikoshBAN" panose="02000000000000000000" pitchFamily="2" charset="0"/>
                <a:cs typeface="NikoshBAN" panose="02000000000000000000" pitchFamily="2" charset="0"/>
              </a:rPr>
              <a:t>গ দলের প্রশ্নের উত্তর—</a:t>
            </a:r>
          </a:p>
          <a:p>
            <a:endParaRPr lang="bn-IN" sz="3600" dirty="0" smtClean="0">
              <a:latin typeface="NikoshBAN" panose="02000000000000000000" pitchFamily="2" charset="0"/>
              <a:cs typeface="NikoshBAN" panose="02000000000000000000" pitchFamily="2" charset="0"/>
            </a:endParaRPr>
          </a:p>
          <a:p>
            <a:r>
              <a:rPr lang="bn-IN" sz="4400" b="1" dirty="0" smtClean="0">
                <a:latin typeface="NikoshBAN" panose="02000000000000000000" pitchFamily="2" charset="0"/>
                <a:cs typeface="NikoshBAN" panose="02000000000000000000" pitchFamily="2" charset="0"/>
              </a:rPr>
              <a:t>অভিস্রবণও এক ধরনের ব্যাপন – ব্যাখ্যা </a:t>
            </a:r>
          </a:p>
          <a:p>
            <a:endParaRPr lang="bn-IN"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অভিস্রবণ কেবল তরলের ক্ষেত্রে ঘটে এবং একটি অর্ধভেদ পর্দা দুটি তরলকে পৃথক রাখে। আমরা জানি অর্ধভেদ পর্দা দিয়ে কেবল দ্রবণের দ্রাবক অণুর চলাচল ঘটে। কম ঘন অঞ্চলে দ্রাবক বেশী অধিক ঘন অঞ্চলে দ্রাবক কম থাকে। অর্থাৎ অধিক দ্রাবক থেকে কম দ্রাবকের দিকে দ্রাবকের গমণ ঘটে। এক্ষেত্রে ব্যাপন ঘটে। তাই অভিস্রবণও এক ধরনের ব্যাপন প্রক্রিয়া।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45018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11" name="Oval 10">
            <a:extLst>
              <a:ext uri="{FF2B5EF4-FFF2-40B4-BE49-F238E27FC236}">
                <a16:creationId xmlns:a16="http://schemas.microsoft.com/office/drawing/2014/main" xmlns="" id="{47D82920-789A-4BB8-B39D-D02B5244EB08}"/>
              </a:ext>
            </a:extLst>
          </p:cNvPr>
          <p:cNvSpPr/>
          <p:nvPr/>
        </p:nvSpPr>
        <p:spPr>
          <a:xfrm>
            <a:off x="3455894" y="457200"/>
            <a:ext cx="2971800" cy="91440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6000" dirty="0">
                <a:solidFill>
                  <a:schemeClr val="tx1"/>
                </a:solidFill>
                <a:latin typeface="NikoshBAN" pitchFamily="2" charset="0"/>
                <a:cs typeface="NikoshBAN" pitchFamily="2" charset="0"/>
              </a:rPr>
              <a:t>মূল্যায়ন</a:t>
            </a:r>
            <a:endParaRPr lang="en-US" sz="6000" dirty="0">
              <a:solidFill>
                <a:schemeClr val="tx1"/>
              </a:solidFill>
              <a:latin typeface="NikoshBAN" pitchFamily="2" charset="0"/>
              <a:cs typeface="NikoshBAN" pitchFamily="2" charset="0"/>
            </a:endParaRPr>
          </a:p>
        </p:txBody>
      </p:sp>
      <p:sp>
        <p:nvSpPr>
          <p:cNvPr id="12" name="TextBox 11">
            <a:extLst>
              <a:ext uri="{FF2B5EF4-FFF2-40B4-BE49-F238E27FC236}">
                <a16:creationId xmlns:a16="http://schemas.microsoft.com/office/drawing/2014/main" xmlns="" id="{1866C3B4-626B-4ACF-9B81-ED61841EE2C7}"/>
              </a:ext>
            </a:extLst>
          </p:cNvPr>
          <p:cNvSpPr txBox="1"/>
          <p:nvPr/>
        </p:nvSpPr>
        <p:spPr>
          <a:xfrm>
            <a:off x="341778" y="1371600"/>
            <a:ext cx="8460442" cy="5016758"/>
          </a:xfrm>
          <a:prstGeom prst="rect">
            <a:avLst/>
          </a:prstGeom>
          <a:noFill/>
        </p:spPr>
        <p:txBody>
          <a:bodyPr wrap="square" rtlCol="0">
            <a:spAutoFit/>
          </a:bodyPr>
          <a:lstStyle/>
          <a:p>
            <a:r>
              <a:rPr lang="bn-BD" sz="3200" dirty="0">
                <a:latin typeface="NikoshBAN" pitchFamily="2" charset="0"/>
                <a:cs typeface="NikoshBAN" pitchFamily="2" charset="0"/>
              </a:rPr>
              <a:t>১। </a:t>
            </a:r>
            <a:r>
              <a:rPr lang="en-US" sz="3200" dirty="0" err="1" smtClean="0">
                <a:latin typeface="NikoshBAN" pitchFamily="2" charset="0"/>
                <a:cs typeface="NikoshBAN" pitchFamily="2" charset="0"/>
              </a:rPr>
              <a:t>মূলরোমের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প্রাচীর</a:t>
            </a:r>
            <a:r>
              <a:rPr lang="en-US" sz="3200" dirty="0" smtClean="0">
                <a:latin typeface="NikoshBAN" pitchFamily="2" charset="0"/>
                <a:cs typeface="NikoshBAN" pitchFamily="2" charset="0"/>
              </a:rPr>
              <a:t>– </a:t>
            </a:r>
          </a:p>
          <a:p>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(ক) </a:t>
            </a:r>
            <a:r>
              <a:rPr lang="en-US" sz="3200" dirty="0" err="1" smtClean="0">
                <a:latin typeface="NikoshBAN" pitchFamily="2" charset="0"/>
                <a:cs typeface="NikoshBAN" pitchFamily="2" charset="0"/>
              </a:rPr>
              <a:t>ভেদ্য</a:t>
            </a:r>
            <a:r>
              <a:rPr lang="en-US" sz="3200" dirty="0" smtClean="0">
                <a:latin typeface="NikoshBAN" pitchFamily="2" charset="0"/>
                <a:cs typeface="NikoshBAN" pitchFamily="2" charset="0"/>
              </a:rPr>
              <a:t>  (খ) </a:t>
            </a:r>
            <a:r>
              <a:rPr lang="en-US" sz="3200" dirty="0" err="1" smtClean="0">
                <a:latin typeface="NikoshBAN" pitchFamily="2" charset="0"/>
                <a:cs typeface="NikoshBAN" pitchFamily="2" charset="0"/>
              </a:rPr>
              <a:t>অর্ধভেদ্য</a:t>
            </a:r>
            <a:r>
              <a:rPr lang="en-US" sz="3200" dirty="0" smtClean="0">
                <a:latin typeface="NikoshBAN" pitchFamily="2" charset="0"/>
                <a:cs typeface="NikoshBAN" pitchFamily="2" charset="0"/>
              </a:rPr>
              <a:t>  (গ) </a:t>
            </a:r>
            <a:r>
              <a:rPr lang="en-US" sz="3200" dirty="0" err="1" smtClean="0">
                <a:latin typeface="NikoshBAN" pitchFamily="2" charset="0"/>
                <a:cs typeface="NikoshBAN" pitchFamily="2" charset="0"/>
              </a:rPr>
              <a:t>অভেদ্য</a:t>
            </a:r>
            <a:r>
              <a:rPr lang="en-US" sz="3200" dirty="0" smtClean="0">
                <a:latin typeface="NikoshBAN" pitchFamily="2" charset="0"/>
                <a:cs typeface="NikoshBAN" pitchFamily="2" charset="0"/>
              </a:rPr>
              <a:t>  (ঘ) </a:t>
            </a:r>
            <a:r>
              <a:rPr lang="en-US" sz="3200" dirty="0" err="1" smtClean="0">
                <a:latin typeface="NikoshBAN" pitchFamily="2" charset="0"/>
                <a:cs typeface="NikoshBAN" pitchFamily="2" charset="0"/>
              </a:rPr>
              <a:t>ক্লোরফিলযুক্ত</a:t>
            </a:r>
            <a:endParaRPr lang="bn-IN" sz="3200" dirty="0" smtClean="0">
              <a:latin typeface="NikoshBAN" pitchFamily="2" charset="0"/>
              <a:cs typeface="NikoshBAN" pitchFamily="2" charset="0"/>
            </a:endParaRPr>
          </a:p>
          <a:p>
            <a:endParaRPr lang="bn-BD" sz="3200" dirty="0">
              <a:latin typeface="NikoshBAN" pitchFamily="2" charset="0"/>
              <a:cs typeface="NikoshBAN" pitchFamily="2" charset="0"/>
            </a:endParaRPr>
          </a:p>
          <a:p>
            <a:r>
              <a:rPr lang="bn-BD" sz="3200" dirty="0">
                <a:latin typeface="NikoshBAN" pitchFamily="2" charset="0"/>
                <a:cs typeface="NikoshBAN" pitchFamily="2" charset="0"/>
              </a:rPr>
              <a:t>২। অভিস্রবণ প্রক্রিয়ায়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দুটি একই ঘনত্বের দ্রবণ থাকে। </a:t>
            </a:r>
          </a:p>
          <a:p>
            <a:r>
              <a:rPr lang="bn-IN" sz="3200" dirty="0">
                <a:latin typeface="NikoshBAN" pitchFamily="2" charset="0"/>
                <a:cs typeface="NikoshBAN" pitchFamily="2" charset="0"/>
              </a:rPr>
              <a:t>  </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একটি অর্ধভেদ পর্দা থাকে। </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দ্রাবক ব্যাপিত হয়। </a:t>
            </a:r>
          </a:p>
          <a:p>
            <a:r>
              <a:rPr lang="bn-IN" sz="3200" dirty="0" smtClean="0">
                <a:latin typeface="NikoshBAN" pitchFamily="2" charset="0"/>
                <a:cs typeface="NikoshBAN" pitchFamily="2" charset="0"/>
              </a:rPr>
              <a:t>       কোনটি সঠিক   </a:t>
            </a:r>
            <a:r>
              <a:rPr lang="en-US" sz="3200" dirty="0">
                <a:latin typeface="NikoshBAN" pitchFamily="2" charset="0"/>
                <a:cs typeface="NikoshBAN" pitchFamily="2" charset="0"/>
              </a:rPr>
              <a:t>(ক</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ও</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(খ</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ও</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bn-IN" sz="3200" dirty="0">
                <a:latin typeface="NikoshBAN" pitchFamily="2" charset="0"/>
                <a:cs typeface="NikoshBAN" pitchFamily="2" charset="0"/>
              </a:rPr>
              <a:t> </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গ) ¡¡ </a:t>
            </a:r>
            <a:r>
              <a:rPr lang="bn-IN" sz="3200" dirty="0">
                <a:latin typeface="NikoshBAN" pitchFamily="2" charset="0"/>
                <a:cs typeface="NikoshBAN" pitchFamily="2" charset="0"/>
              </a:rPr>
              <a:t>ও</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ঘ</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a:t>
            </a:r>
            <a:r>
              <a:rPr lang="bn-IN" sz="3200" dirty="0">
                <a:latin typeface="NikoshBAN" pitchFamily="2" charset="0"/>
                <a:cs typeface="NikoshBAN" pitchFamily="2" charset="0"/>
              </a:rPr>
              <a:t> , </a:t>
            </a:r>
            <a:r>
              <a:rPr lang="en-US" sz="3200" dirty="0">
                <a:latin typeface="NikoshBAN" pitchFamily="2" charset="0"/>
                <a:cs typeface="NikoshBAN" pitchFamily="2" charset="0"/>
              </a:rPr>
              <a:t>¡¡ </a:t>
            </a:r>
            <a:r>
              <a:rPr lang="bn-IN" sz="3200" dirty="0">
                <a:latin typeface="NikoshBAN" pitchFamily="2" charset="0"/>
                <a:cs typeface="NikoshBAN" pitchFamily="2" charset="0"/>
              </a:rPr>
              <a:t>ও</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endParaRPr lang="bn-BD" sz="3200" dirty="0">
              <a:latin typeface="NikoshBAN" pitchFamily="2" charset="0"/>
              <a:cs typeface="NikoshBAN" pitchFamily="2" charset="0"/>
            </a:endParaRPr>
          </a:p>
          <a:p>
            <a:r>
              <a:rPr lang="bn-BD" sz="3200" dirty="0" smtClean="0">
                <a:latin typeface="NikoshBAN" pitchFamily="2" charset="0"/>
                <a:cs typeface="NikoshBAN" pitchFamily="2" charset="0"/>
              </a:rPr>
              <a:t>৩</a:t>
            </a:r>
            <a:r>
              <a:rPr lang="bn-BD" sz="3200" dirty="0">
                <a:latin typeface="NikoshBAN" pitchFamily="2" charset="0"/>
                <a:cs typeface="NikoshBAN" pitchFamily="2" charset="0"/>
              </a:rPr>
              <a:t>। কিসমিসকে পানিতে ভিজিয়ে রাখলে তা ফুলে </a:t>
            </a:r>
            <a:r>
              <a:rPr lang="bn-BD" sz="3200" dirty="0" smtClean="0">
                <a:latin typeface="NikoshBAN" pitchFamily="2" charset="0"/>
                <a:cs typeface="NikoshBAN" pitchFamily="2" charset="0"/>
              </a:rPr>
              <a:t>উঠে </a:t>
            </a:r>
            <a:r>
              <a:rPr lang="bn-BD" sz="3200" dirty="0">
                <a:latin typeface="NikoshBAN" pitchFamily="2" charset="0"/>
                <a:cs typeface="NikoshBAN" pitchFamily="2" charset="0"/>
              </a:rPr>
              <a:t>কেন?</a:t>
            </a:r>
          </a:p>
          <a:p>
            <a:r>
              <a:rPr lang="bn-IN" sz="3200" dirty="0">
                <a:latin typeface="NikoshBAN" pitchFamily="2" charset="0"/>
                <a:cs typeface="NikoshBAN" pitchFamily="2" charset="0"/>
              </a:rPr>
              <a:t> </a:t>
            </a:r>
            <a:r>
              <a:rPr lang="bn-IN"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a:latin typeface="NikoshBAN" pitchFamily="2" charset="0"/>
                <a:cs typeface="NikoshBAN" pitchFamily="2" charset="0"/>
              </a:rPr>
              <a:t>(ক) </a:t>
            </a:r>
            <a:r>
              <a:rPr lang="bn-IN" sz="3200" dirty="0" smtClean="0">
                <a:latin typeface="NikoshBAN" pitchFamily="2" charset="0"/>
                <a:cs typeface="NikoshBAN" pitchFamily="2" charset="0"/>
              </a:rPr>
              <a:t>ব্যাপন</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(খ) </a:t>
            </a:r>
            <a:r>
              <a:rPr lang="en-US" sz="3200" dirty="0" smtClean="0">
                <a:latin typeface="NikoshBAN" pitchFamily="2" charset="0"/>
                <a:cs typeface="NikoshBAN" pitchFamily="2" charset="0"/>
              </a:rPr>
              <a:t>অ</a:t>
            </a:r>
            <a:r>
              <a:rPr lang="bn-IN" sz="3200" dirty="0" smtClean="0">
                <a:latin typeface="NikoshBAN" pitchFamily="2" charset="0"/>
                <a:cs typeface="NikoshBAN" pitchFamily="2" charset="0"/>
              </a:rPr>
              <a:t>ভিস্রবণ</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(গ) </a:t>
            </a:r>
            <a:r>
              <a:rPr lang="bn-IN" sz="3200" dirty="0" smtClean="0">
                <a:latin typeface="NikoshBAN" pitchFamily="2" charset="0"/>
                <a:cs typeface="NikoshBAN" pitchFamily="2" charset="0"/>
              </a:rPr>
              <a:t>প্রস্বেদন </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(ঘ) </a:t>
            </a:r>
            <a:r>
              <a:rPr lang="bn-IN" sz="3200" dirty="0" smtClean="0">
                <a:latin typeface="NikoshBAN" pitchFamily="2" charset="0"/>
                <a:cs typeface="NikoshBAN" pitchFamily="2" charset="0"/>
              </a:rPr>
              <a:t>সবগুলি </a:t>
            </a:r>
            <a:endParaRPr lang="en-US" sz="3200" dirty="0">
              <a:latin typeface="NikoshBAN" pitchFamily="2" charset="0"/>
              <a:cs typeface="NikoshBAN" pitchFamily="2" charset="0"/>
            </a:endParaRPr>
          </a:p>
        </p:txBody>
      </p:sp>
      <p:sp>
        <p:nvSpPr>
          <p:cNvPr id="2" name="Oval 1"/>
          <p:cNvSpPr/>
          <p:nvPr/>
        </p:nvSpPr>
        <p:spPr>
          <a:xfrm>
            <a:off x="1048870" y="1976717"/>
            <a:ext cx="376518" cy="403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91117" y="4424083"/>
            <a:ext cx="376517" cy="322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3918" y="5889812"/>
            <a:ext cx="349623" cy="336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6096756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ircle(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circle(in)">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circle(in)">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circle(in)">
                                      <p:cBhvr>
                                        <p:cTn id="32" dur="20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circle(in)">
                                      <p:cBhvr>
                                        <p:cTn id="37" dur="20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circle(in)">
                                      <p:cBhvr>
                                        <p:cTn id="42" dur="20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circle(in)">
                                      <p:cBhvr>
                                        <p:cTn id="47" dur="20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circle(in)">
                                      <p:cBhvr>
                                        <p:cTn id="52" dur="2000"/>
                                        <p:tgtEl>
                                          <p:spTgt spid="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2"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xmlns="" id="{1C95312C-05DD-401A-9AF4-1118AF1A992D}"/>
              </a:ext>
            </a:extLst>
          </p:cNvPr>
          <p:cNvSpPr/>
          <p:nvPr/>
        </p:nvSpPr>
        <p:spPr>
          <a:xfrm>
            <a:off x="2387669" y="410637"/>
            <a:ext cx="3438762" cy="1200329"/>
          </a:xfrm>
          <a:prstGeom prst="rect">
            <a:avLst/>
          </a:prstGeom>
        </p:spPr>
        <p:txBody>
          <a:bodyPr wrap="none">
            <a:spAutoFit/>
          </a:bodyPr>
          <a:lstStyle/>
          <a:p>
            <a:pPr algn="ctr"/>
            <a:r>
              <a:rPr lang="bn-BD" sz="7200" dirty="0">
                <a:latin typeface="NikoshBAN" pitchFamily="2" charset="0"/>
                <a:cs typeface="NikoshBAN" pitchFamily="2" charset="0"/>
              </a:rPr>
              <a:t>বাড়ির কাজ</a:t>
            </a:r>
            <a:endParaRPr lang="en-US" sz="72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xmlns="" id="{FF44D817-26EB-4EB0-B2B2-F4122F31C047}"/>
              </a:ext>
            </a:extLst>
          </p:cNvPr>
          <p:cNvSpPr txBox="1"/>
          <p:nvPr/>
        </p:nvSpPr>
        <p:spPr>
          <a:xfrm>
            <a:off x="845128" y="5071992"/>
            <a:ext cx="7758545"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dirty="0">
                <a:ln w="11430"/>
                <a:latin typeface="NikoshBAN" pitchFamily="2" charset="0"/>
                <a:cs typeface="NikoshBAN" pitchFamily="2" charset="0"/>
              </a:rPr>
              <a:t>অভিস্রবণ প্রক্রিয়ার পাঠটি ভালোভাবে পড় </a:t>
            </a:r>
            <a:r>
              <a:rPr lang="en-US" sz="4000" dirty="0">
                <a:ln w="11430"/>
                <a:latin typeface="NikoshBAN" pitchFamily="2" charset="0"/>
                <a:cs typeface="NikoshBAN" pitchFamily="2" charset="0"/>
              </a:rPr>
              <a:t>  </a:t>
            </a:r>
            <a:r>
              <a:rPr lang="bn-BD" sz="4000" dirty="0">
                <a:ln w="11430"/>
                <a:latin typeface="NikoshBAN" pitchFamily="2" charset="0"/>
                <a:cs typeface="NikoshBAN" pitchFamily="2" charset="0"/>
              </a:rPr>
              <a:t>এবং ০৫ টি </a:t>
            </a:r>
            <a:r>
              <a:rPr lang="bn-IN" sz="4000" dirty="0" smtClean="0">
                <a:ln w="11430"/>
                <a:latin typeface="NikoshBAN" pitchFamily="2" charset="0"/>
                <a:cs typeface="NikoshBAN" pitchFamily="2" charset="0"/>
              </a:rPr>
              <a:t>জ্ঞানমূলক </a:t>
            </a:r>
            <a:r>
              <a:rPr lang="bn-BD" sz="4000" dirty="0" smtClean="0">
                <a:ln w="11430"/>
                <a:latin typeface="NikoshBAN" pitchFamily="2" charset="0"/>
                <a:cs typeface="NikoshBAN" pitchFamily="2" charset="0"/>
              </a:rPr>
              <a:t>বহু-নির্বাচনি </a:t>
            </a:r>
            <a:r>
              <a:rPr lang="bn-BD" sz="4000" dirty="0">
                <a:ln w="11430"/>
                <a:latin typeface="NikoshBAN" pitchFamily="2" charset="0"/>
                <a:cs typeface="NikoshBAN" pitchFamily="2" charset="0"/>
              </a:rPr>
              <a:t>প্রশ্ন তৈরি কর।</a:t>
            </a:r>
            <a:endParaRPr lang="en-US" sz="4000" dirty="0">
              <a:ln w="11430"/>
              <a:latin typeface="NikoshBAN" pitchFamily="2" charset="0"/>
              <a:cs typeface="NikoshBAN" pitchFamily="2" charset="0"/>
            </a:endParaRPr>
          </a:p>
        </p:txBody>
      </p:sp>
      <p:pic>
        <p:nvPicPr>
          <p:cNvPr id="5" name="Content Placeholder 5">
            <a:extLst>
              <a:ext uri="{FF2B5EF4-FFF2-40B4-BE49-F238E27FC236}">
                <a16:creationId xmlns:a16="http://schemas.microsoft.com/office/drawing/2014/main" xmlns="" id="{A56A66B7-F406-4899-BCAF-3BA8D3A367C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19201" y="1512537"/>
            <a:ext cx="6733308" cy="3370357"/>
          </a:xfrm>
          <a:prstGeom prst="rect">
            <a:avLst/>
          </a:prstGeom>
        </p:spPr>
      </p:pic>
    </p:spTree>
    <p:extLst>
      <p:ext uri="{BB962C8B-B14F-4D97-AF65-F5344CB8AC3E}">
        <p14:creationId xmlns:p14="http://schemas.microsoft.com/office/powerpoint/2010/main" xmlns="" val="138113736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xmlns="" id="{6182B7F6-3ABE-4D1A-9483-1B52F64B2ECB}"/>
              </a:ext>
            </a:extLst>
          </p:cNvPr>
          <p:cNvSpPr txBox="1"/>
          <p:nvPr/>
        </p:nvSpPr>
        <p:spPr>
          <a:xfrm>
            <a:off x="6650957" y="428177"/>
            <a:ext cx="2012395" cy="6001643"/>
          </a:xfrm>
          <a:prstGeom prst="rect">
            <a:avLst/>
          </a:prstGeom>
          <a:solidFill>
            <a:srgbClr val="00B0F0"/>
          </a:solidFill>
        </p:spPr>
        <p:txBody>
          <a:bodyPr wrap="square" rtlCol="0">
            <a:spAutoFit/>
          </a:bodyPr>
          <a:lstStyle/>
          <a:p>
            <a:pPr algn="ctr"/>
            <a:r>
              <a:rPr lang="bn-BD" sz="9600" dirty="0">
                <a:latin typeface="NikoshBAN" pitchFamily="2" charset="0"/>
                <a:cs typeface="NikoshBAN" pitchFamily="2" charset="0"/>
              </a:rPr>
              <a:t>ধ</a:t>
            </a:r>
            <a:endParaRPr lang="bn-IN" sz="9600" dirty="0">
              <a:latin typeface="NikoshBAN" pitchFamily="2" charset="0"/>
              <a:cs typeface="NikoshBAN" pitchFamily="2" charset="0"/>
            </a:endParaRPr>
          </a:p>
          <a:p>
            <a:pPr algn="ctr"/>
            <a:r>
              <a:rPr lang="bn-BD" sz="9600" dirty="0">
                <a:latin typeface="NikoshBAN" pitchFamily="2" charset="0"/>
                <a:cs typeface="NikoshBAN" pitchFamily="2" charset="0"/>
              </a:rPr>
              <a:t>ন্য</a:t>
            </a:r>
            <a:endParaRPr lang="bn-IN" sz="9600" dirty="0">
              <a:latin typeface="NikoshBAN" pitchFamily="2" charset="0"/>
              <a:cs typeface="NikoshBAN" pitchFamily="2" charset="0"/>
            </a:endParaRPr>
          </a:p>
          <a:p>
            <a:pPr algn="ctr"/>
            <a:r>
              <a:rPr lang="bn-BD" sz="9600" dirty="0">
                <a:latin typeface="NikoshBAN" pitchFamily="2" charset="0"/>
                <a:cs typeface="NikoshBAN" pitchFamily="2" charset="0"/>
              </a:rPr>
              <a:t>বা</a:t>
            </a:r>
            <a:endParaRPr lang="bn-IN" sz="9600" dirty="0">
              <a:latin typeface="NikoshBAN" pitchFamily="2" charset="0"/>
              <a:cs typeface="NikoshBAN" pitchFamily="2" charset="0"/>
            </a:endParaRPr>
          </a:p>
          <a:p>
            <a:pPr algn="ctr"/>
            <a:r>
              <a:rPr lang="bn-BD" sz="9600" dirty="0">
                <a:latin typeface="NikoshBAN" pitchFamily="2" charset="0"/>
                <a:cs typeface="NikoshBAN" pitchFamily="2" charset="0"/>
              </a:rPr>
              <a:t>দ</a:t>
            </a:r>
            <a:r>
              <a:rPr lang="bn-BD" sz="4800" dirty="0">
                <a:latin typeface="NikoshBAN" pitchFamily="2" charset="0"/>
                <a:cs typeface="NikoshBAN" pitchFamily="2" charset="0"/>
              </a:rPr>
              <a:t> </a:t>
            </a:r>
            <a:endParaRPr lang="en-US" sz="4800" dirty="0">
              <a:latin typeface="NikoshBAN" pitchFamily="2" charset="0"/>
              <a:cs typeface="NikoshBAN" pitchFamily="2" charset="0"/>
            </a:endParaRPr>
          </a:p>
        </p:txBody>
      </p:sp>
      <p:pic>
        <p:nvPicPr>
          <p:cNvPr id="7" name="Picture 6">
            <a:extLst>
              <a:ext uri="{FF2B5EF4-FFF2-40B4-BE49-F238E27FC236}">
                <a16:creationId xmlns:a16="http://schemas.microsoft.com/office/drawing/2014/main" xmlns="" id="{AE5072AF-4F6A-4505-A91C-2AE8414A436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2921" y="428177"/>
            <a:ext cx="6292310" cy="6001643"/>
          </a:xfrm>
          <a:prstGeom prst="rect">
            <a:avLst/>
          </a:prstGeom>
        </p:spPr>
      </p:pic>
    </p:spTree>
    <p:extLst>
      <p:ext uri="{BB962C8B-B14F-4D97-AF65-F5344CB8AC3E}">
        <p14:creationId xmlns:p14="http://schemas.microsoft.com/office/powerpoint/2010/main" xmlns="" val="14976380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8986"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xmlns="" id="{62AE1794-1937-42FD-ACF6-D5DB7B896909}"/>
              </a:ext>
            </a:extLst>
          </p:cNvPr>
          <p:cNvSpPr/>
          <p:nvPr/>
        </p:nvSpPr>
        <p:spPr>
          <a:xfrm>
            <a:off x="2602424" y="335340"/>
            <a:ext cx="3565902" cy="1446550"/>
          </a:xfrm>
          <a:prstGeom prst="rect">
            <a:avLst/>
          </a:prstGeom>
        </p:spPr>
        <p:txBody>
          <a:bodyPr wrap="square">
            <a:spAutoFit/>
          </a:bodyPr>
          <a:lstStyle/>
          <a:p>
            <a:pPr algn="ctr"/>
            <a:r>
              <a:rPr lang="bn-BD" sz="8800" dirty="0">
                <a:latin typeface="NikoshBAN" pitchFamily="2" charset="0"/>
                <a:cs typeface="NikoshBAN" pitchFamily="2" charset="0"/>
              </a:rPr>
              <a:t>পরিচিতি</a:t>
            </a:r>
            <a:endParaRPr lang="en-US" sz="8800" dirty="0"/>
          </a:p>
        </p:txBody>
      </p:sp>
      <p:sp>
        <p:nvSpPr>
          <p:cNvPr id="12" name="Rectangle 11">
            <a:extLst>
              <a:ext uri="{FF2B5EF4-FFF2-40B4-BE49-F238E27FC236}">
                <a16:creationId xmlns:a16="http://schemas.microsoft.com/office/drawing/2014/main" xmlns="" id="{798DBB49-10BF-4104-B464-2AD675ADB661}"/>
              </a:ext>
            </a:extLst>
          </p:cNvPr>
          <p:cNvSpPr/>
          <p:nvPr/>
        </p:nvSpPr>
        <p:spPr>
          <a:xfrm>
            <a:off x="391124" y="4029391"/>
            <a:ext cx="4720986" cy="1938992"/>
          </a:xfrm>
          <a:prstGeom prst="rect">
            <a:avLst/>
          </a:prstGeom>
        </p:spPr>
        <p:txBody>
          <a:bodyPr wrap="square">
            <a:spAutoFit/>
          </a:bodyPr>
          <a:lstStyle/>
          <a:p>
            <a:r>
              <a:rPr lang="bn-IN" sz="2000" b="1" dirty="0" smtClean="0">
                <a:ln w="12700" cmpd="sng">
                  <a:noFill/>
                  <a:prstDash val="solid"/>
                </a:ln>
                <a:latin typeface="NikoshBAN" pitchFamily="2" charset="0"/>
                <a:cs typeface="NikoshBAN" pitchFamily="2" charset="0"/>
              </a:rPr>
              <a:t>মো</a:t>
            </a:r>
            <a:r>
              <a:rPr lang="en-US" sz="2000" b="1" dirty="0" smtClean="0">
                <a:ln w="12700" cmpd="sng">
                  <a:noFill/>
                  <a:prstDash val="solid"/>
                </a:ln>
                <a:latin typeface="NikoshBAN" pitchFamily="2" charset="0"/>
                <a:cs typeface="NikoshBAN" pitchFamily="2" charset="0"/>
              </a:rPr>
              <a:t>: </a:t>
            </a:r>
            <a:r>
              <a:rPr lang="en-US" sz="2000" b="1" dirty="0" err="1" smtClean="0">
                <a:ln w="12700" cmpd="sng">
                  <a:noFill/>
                  <a:prstDash val="solid"/>
                </a:ln>
                <a:latin typeface="NikoshBAN" pitchFamily="2" charset="0"/>
                <a:cs typeface="NikoshBAN" pitchFamily="2" charset="0"/>
              </a:rPr>
              <a:t>নোমান</a:t>
            </a:r>
            <a:r>
              <a:rPr lang="en-US" sz="2000" b="1" dirty="0" smtClean="0">
                <a:ln w="12700" cmpd="sng">
                  <a:noFill/>
                  <a:prstDash val="solid"/>
                </a:ln>
                <a:latin typeface="NikoshBAN" pitchFamily="2" charset="0"/>
                <a:cs typeface="NikoshBAN" pitchFamily="2" charset="0"/>
              </a:rPr>
              <a:t> </a:t>
            </a:r>
            <a:r>
              <a:rPr lang="en-US" sz="2000" b="1" dirty="0" err="1" smtClean="0">
                <a:ln w="12700" cmpd="sng">
                  <a:noFill/>
                  <a:prstDash val="solid"/>
                </a:ln>
                <a:latin typeface="NikoshBAN" pitchFamily="2" charset="0"/>
                <a:cs typeface="NikoshBAN" pitchFamily="2" charset="0"/>
              </a:rPr>
              <a:t>হোসেন</a:t>
            </a:r>
            <a:endParaRPr lang="en-US" sz="2000" b="1" dirty="0" smtClean="0">
              <a:ln w="12700" cmpd="sng">
                <a:noFill/>
                <a:prstDash val="solid"/>
              </a:ln>
              <a:latin typeface="NikoshBAN" pitchFamily="2" charset="0"/>
              <a:cs typeface="NikoshBAN" pitchFamily="2" charset="0"/>
            </a:endParaRPr>
          </a:p>
          <a:p>
            <a:r>
              <a:rPr lang="bn-IN" sz="2000" b="1" dirty="0" smtClean="0">
                <a:ln w="12700" cmpd="sng">
                  <a:noFill/>
                  <a:prstDash val="solid"/>
                </a:ln>
                <a:latin typeface="NikoshBAN" pitchFamily="2" charset="0"/>
                <a:cs typeface="NikoshBAN" pitchFamily="2" charset="0"/>
              </a:rPr>
              <a:t>সহকা</a:t>
            </a:r>
            <a:r>
              <a:rPr lang="en-US" sz="2000" b="1" dirty="0" err="1" smtClean="0">
                <a:ln w="12700" cmpd="sng">
                  <a:noFill/>
                  <a:prstDash val="solid"/>
                </a:ln>
                <a:latin typeface="NikoshBAN" pitchFamily="2" charset="0"/>
                <a:cs typeface="NikoshBAN" pitchFamily="2" charset="0"/>
              </a:rPr>
              <a:t>রী</a:t>
            </a:r>
            <a:r>
              <a:rPr lang="en-US" sz="2000" b="1" dirty="0" smtClean="0">
                <a:ln w="12700" cmpd="sng">
                  <a:noFill/>
                  <a:prstDash val="solid"/>
                </a:ln>
                <a:latin typeface="NikoshBAN" pitchFamily="2" charset="0"/>
                <a:cs typeface="NikoshBAN" pitchFamily="2" charset="0"/>
              </a:rPr>
              <a:t> </a:t>
            </a:r>
            <a:r>
              <a:rPr lang="bn-IN" sz="2000" b="1" dirty="0" smtClean="0">
                <a:ln w="12700" cmpd="sng">
                  <a:noFill/>
                  <a:prstDash val="solid"/>
                </a:ln>
                <a:latin typeface="NikoshBAN" pitchFamily="2" charset="0"/>
                <a:cs typeface="NikoshBAN" pitchFamily="2" charset="0"/>
              </a:rPr>
              <a:t>শিক্ষক</a:t>
            </a:r>
            <a:r>
              <a:rPr lang="en-US" sz="2000" b="1" dirty="0" smtClean="0">
                <a:ln w="12700" cmpd="sng">
                  <a:noFill/>
                  <a:prstDash val="solid"/>
                </a:ln>
                <a:latin typeface="NikoshBAN" pitchFamily="2" charset="0"/>
                <a:cs typeface="NikoshBAN" pitchFamily="2" charset="0"/>
              </a:rPr>
              <a:t> </a:t>
            </a:r>
            <a:r>
              <a:rPr lang="bn-IN" sz="2000" b="1" dirty="0" smtClean="0">
                <a:ln w="12700" cmpd="sng">
                  <a:noFill/>
                  <a:prstDash val="solid"/>
                </a:ln>
                <a:latin typeface="NikoshBAN" pitchFamily="2" charset="0"/>
                <a:cs typeface="NikoshBAN" pitchFamily="2" charset="0"/>
              </a:rPr>
              <a:t>(বিজ্ঞান)</a:t>
            </a:r>
          </a:p>
          <a:p>
            <a:r>
              <a:rPr lang="en-US" sz="2000" b="1" dirty="0" err="1" smtClean="0">
                <a:ln w="12700" cmpd="sng">
                  <a:noFill/>
                  <a:prstDash val="solid"/>
                </a:ln>
                <a:latin typeface="NikoshBAN" pitchFamily="2" charset="0"/>
                <a:cs typeface="NikoshBAN" pitchFamily="2" charset="0"/>
              </a:rPr>
              <a:t>বিষ্ণুদী</a:t>
            </a:r>
            <a:r>
              <a:rPr lang="en-US" sz="2000" b="1" dirty="0" smtClean="0">
                <a:ln w="12700" cmpd="sng">
                  <a:noFill/>
                  <a:prstDash val="solid"/>
                </a:ln>
                <a:latin typeface="NikoshBAN" pitchFamily="2" charset="0"/>
                <a:cs typeface="NikoshBAN" pitchFamily="2" charset="0"/>
              </a:rPr>
              <a:t> </a:t>
            </a:r>
            <a:r>
              <a:rPr lang="en-US" sz="2000" b="1" dirty="0" err="1" smtClean="0">
                <a:ln w="12700" cmpd="sng">
                  <a:noFill/>
                  <a:prstDash val="solid"/>
                </a:ln>
                <a:latin typeface="NikoshBAN" pitchFamily="2" charset="0"/>
                <a:cs typeface="NikoshBAN" pitchFamily="2" charset="0"/>
              </a:rPr>
              <a:t>ইসলামিয়া</a:t>
            </a:r>
            <a:r>
              <a:rPr lang="en-US" sz="2000" b="1" dirty="0" smtClean="0">
                <a:ln w="12700" cmpd="sng">
                  <a:noFill/>
                  <a:prstDash val="solid"/>
                </a:ln>
                <a:latin typeface="NikoshBAN" pitchFamily="2" charset="0"/>
                <a:cs typeface="NikoshBAN" pitchFamily="2" charset="0"/>
              </a:rPr>
              <a:t> </a:t>
            </a:r>
            <a:r>
              <a:rPr lang="en-US" sz="2000" b="1" dirty="0" err="1" smtClean="0">
                <a:ln w="12700" cmpd="sng">
                  <a:noFill/>
                  <a:prstDash val="solid"/>
                </a:ln>
                <a:latin typeface="NikoshBAN" pitchFamily="2" charset="0"/>
                <a:cs typeface="NikoshBAN" pitchFamily="2" charset="0"/>
              </a:rPr>
              <a:t>আলিম</a:t>
            </a:r>
            <a:r>
              <a:rPr lang="en-US" sz="2000" b="1" dirty="0" smtClean="0">
                <a:ln w="12700" cmpd="sng">
                  <a:noFill/>
                  <a:prstDash val="solid"/>
                </a:ln>
                <a:latin typeface="NikoshBAN" pitchFamily="2" charset="0"/>
                <a:cs typeface="NikoshBAN" pitchFamily="2" charset="0"/>
              </a:rPr>
              <a:t> </a:t>
            </a:r>
            <a:r>
              <a:rPr lang="en-US" sz="2000" b="1" dirty="0" err="1" smtClean="0">
                <a:ln w="12700" cmpd="sng">
                  <a:noFill/>
                  <a:prstDash val="solid"/>
                </a:ln>
                <a:latin typeface="NikoshBAN" pitchFamily="2" charset="0"/>
                <a:cs typeface="NikoshBAN" pitchFamily="2" charset="0"/>
              </a:rPr>
              <a:t>মাদ্রাসা</a:t>
            </a:r>
            <a:endParaRPr lang="en-US" sz="2000" b="1" dirty="0" smtClean="0">
              <a:ln w="12700" cmpd="sng">
                <a:noFill/>
                <a:prstDash val="solid"/>
              </a:ln>
              <a:latin typeface="NikoshBAN" pitchFamily="2" charset="0"/>
              <a:cs typeface="NikoshBAN" pitchFamily="2" charset="0"/>
            </a:endParaRPr>
          </a:p>
          <a:p>
            <a:r>
              <a:rPr lang="en-US" sz="2000" b="1" dirty="0" err="1" smtClean="0">
                <a:latin typeface="NikoshBAN" pitchFamily="2" charset="0"/>
                <a:cs typeface="NikoshBAN" pitchFamily="2" charset="0"/>
              </a:rPr>
              <a:t>চাঁদপুর</a:t>
            </a:r>
            <a:r>
              <a:rPr lang="bn-IN" sz="2000" b="1" dirty="0" smtClean="0">
                <a:latin typeface="NikoshBAN" pitchFamily="2" charset="0"/>
                <a:cs typeface="NikoshBAN" pitchFamily="2" charset="0"/>
              </a:rPr>
              <a:t> সদর, </a:t>
            </a:r>
            <a:r>
              <a:rPr lang="en-US" sz="2000" b="1" dirty="0" err="1" smtClean="0">
                <a:latin typeface="NikoshBAN" pitchFamily="2" charset="0"/>
                <a:cs typeface="NikoshBAN" pitchFamily="2" charset="0"/>
              </a:rPr>
              <a:t>চাঁদপুর</a:t>
            </a:r>
            <a:r>
              <a:rPr lang="en-US" sz="2000" b="1" dirty="0" smtClean="0">
                <a:latin typeface="NikoshBAN" pitchFamily="2" charset="0"/>
                <a:cs typeface="NikoshBAN" pitchFamily="2" charset="0"/>
              </a:rPr>
              <a:t> </a:t>
            </a:r>
            <a:r>
              <a:rPr lang="bn-IN" sz="2000" b="1" dirty="0" smtClean="0">
                <a:latin typeface="NikoshBAN" pitchFamily="2" charset="0"/>
                <a:cs typeface="NikoshBAN" pitchFamily="2" charset="0"/>
              </a:rPr>
              <a:t> </a:t>
            </a:r>
            <a:endParaRPr lang="bn-IN" sz="2000" b="1" dirty="0" smtClean="0">
              <a:ln w="12700" cmpd="sng">
                <a:noFill/>
                <a:prstDash val="solid"/>
              </a:ln>
              <a:latin typeface="NikoshBAN" pitchFamily="2" charset="0"/>
              <a:cs typeface="NikoshBAN" pitchFamily="2" charset="0"/>
            </a:endParaRPr>
          </a:p>
          <a:p>
            <a:r>
              <a:rPr lang="en-US" sz="2000" b="1" smtClean="0">
                <a:ln w="12700" cmpd="sng">
                  <a:noFill/>
                  <a:prstDash val="solid"/>
                </a:ln>
                <a:latin typeface="NikoshBAN" pitchFamily="2" charset="0"/>
                <a:cs typeface="NikoshBAN" pitchFamily="2" charset="0"/>
              </a:rPr>
              <a:t>মোবাইলঃ০১৭১২-৬২৫১২5</a:t>
            </a:r>
            <a:endParaRPr lang="en-US" sz="2000" b="1" dirty="0" smtClean="0">
              <a:ln w="12700" cmpd="sng">
                <a:noFill/>
                <a:prstDash val="solid"/>
              </a:ln>
              <a:latin typeface="NikoshBAN" pitchFamily="2" charset="0"/>
              <a:cs typeface="NikoshBAN" pitchFamily="2" charset="0"/>
            </a:endParaRPr>
          </a:p>
          <a:p>
            <a:r>
              <a:rPr lang="en-US" sz="2000" b="1" dirty="0" smtClean="0">
                <a:ln w="12700" cmpd="sng">
                  <a:noFill/>
                  <a:prstDash val="solid"/>
                </a:ln>
                <a:latin typeface="Times New Roman" pitchFamily="18" charset="0"/>
                <a:cs typeface="Times New Roman" pitchFamily="18" charset="0"/>
              </a:rPr>
              <a:t>Email:-hossennoman@gmail.com</a:t>
            </a:r>
          </a:p>
        </p:txBody>
      </p:sp>
      <p:pic>
        <p:nvPicPr>
          <p:cNvPr id="13" name="Picture 12" descr="images.jpg">
            <a:extLst>
              <a:ext uri="{FF2B5EF4-FFF2-40B4-BE49-F238E27FC236}">
                <a16:creationId xmlns:a16="http://schemas.microsoft.com/office/drawing/2014/main" xmlns="" id="{2FA91C4D-F356-46BF-86A6-829FD050F816}"/>
              </a:ext>
            </a:extLst>
          </p:cNvPr>
          <p:cNvPicPr>
            <a:picLocks noChangeAspect="1"/>
          </p:cNvPicPr>
          <p:nvPr/>
        </p:nvPicPr>
        <p:blipFill>
          <a:blip r:embed="rId3" cstate="print"/>
          <a:stretch>
            <a:fillRect/>
          </a:stretch>
        </p:blipFill>
        <p:spPr>
          <a:xfrm>
            <a:off x="6677890" y="512618"/>
            <a:ext cx="1850715" cy="2426835"/>
          </a:xfrm>
          <a:prstGeom prst="rect">
            <a:avLst/>
          </a:prstGeom>
        </p:spPr>
      </p:pic>
      <p:sp>
        <p:nvSpPr>
          <p:cNvPr id="14" name="Rectangle 13">
            <a:extLst>
              <a:ext uri="{FF2B5EF4-FFF2-40B4-BE49-F238E27FC236}">
                <a16:creationId xmlns:a16="http://schemas.microsoft.com/office/drawing/2014/main" xmlns="" id="{17F54757-D283-4B01-87B1-EFC181BDF7F2}"/>
              </a:ext>
            </a:extLst>
          </p:cNvPr>
          <p:cNvSpPr/>
          <p:nvPr/>
        </p:nvSpPr>
        <p:spPr>
          <a:xfrm>
            <a:off x="5351143" y="3129468"/>
            <a:ext cx="3565902" cy="3046988"/>
          </a:xfrm>
          <a:prstGeom prst="rect">
            <a:avLst/>
          </a:prstGeom>
          <a:noFill/>
        </p:spPr>
        <p:txBody>
          <a:bodyPr wrap="square">
            <a:spAutoFit/>
          </a:bodyPr>
          <a:lstStyle/>
          <a:p>
            <a:pPr algn="ctr">
              <a:buNone/>
            </a:pPr>
            <a:r>
              <a:rPr lang="bn-BD" sz="3200" dirty="0">
                <a:latin typeface="NikoshBAN" pitchFamily="2" charset="0"/>
                <a:cs typeface="NikoshBAN" pitchFamily="2" charset="0"/>
              </a:rPr>
              <a:t>শ্রেণিঃ ৮ম </a:t>
            </a:r>
          </a:p>
          <a:p>
            <a:pPr algn="ctr">
              <a:buNone/>
            </a:pPr>
            <a:r>
              <a:rPr lang="bn-BD" sz="3200" dirty="0">
                <a:latin typeface="NikoshBAN" pitchFamily="2" charset="0"/>
                <a:cs typeface="NikoshBAN" pitchFamily="2" charset="0"/>
              </a:rPr>
              <a:t>বিষয়ঃ বিজ্ঞান </a:t>
            </a:r>
          </a:p>
          <a:p>
            <a:pPr algn="ctr">
              <a:buNone/>
            </a:pPr>
            <a:r>
              <a:rPr lang="bn-BD" sz="3200" dirty="0">
                <a:latin typeface="NikoshBAN" pitchFamily="2" charset="0"/>
                <a:cs typeface="NikoshBAN" pitchFamily="2" charset="0"/>
              </a:rPr>
              <a:t>অধ্যায়ঃ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তৃতীয়</a:t>
            </a:r>
            <a:r>
              <a:rPr lang="bn-BD" sz="3200" dirty="0">
                <a:latin typeface="NikoshBAN" pitchFamily="2" charset="0"/>
                <a:cs typeface="NikoshBAN" pitchFamily="2" charset="0"/>
              </a:rPr>
              <a:t>   </a:t>
            </a:r>
          </a:p>
          <a:p>
            <a:pPr algn="ctr">
              <a:buNone/>
            </a:pPr>
            <a:r>
              <a:rPr lang="bn-BD" sz="3200" dirty="0">
                <a:latin typeface="NikoshBAN" pitchFamily="2" charset="0"/>
                <a:cs typeface="NikoshBAN" pitchFamily="2" charset="0"/>
              </a:rPr>
              <a:t>শিক্ষার্থী সংখ্যাঃ </a:t>
            </a:r>
            <a:r>
              <a:rPr lang="en-US" sz="3200" dirty="0" smtClean="0">
                <a:latin typeface="NikoshBAN" pitchFamily="2" charset="0"/>
                <a:cs typeface="NikoshBAN" pitchFamily="2" charset="0"/>
              </a:rPr>
              <a:t>8</a:t>
            </a:r>
            <a:r>
              <a:rPr lang="bn-BD" sz="3200" dirty="0" smtClean="0">
                <a:latin typeface="NikoshBAN" pitchFamily="2" charset="0"/>
                <a:cs typeface="NikoshBAN" pitchFamily="2" charset="0"/>
              </a:rPr>
              <a:t>০</a:t>
            </a:r>
            <a:endParaRPr lang="bn-IN" sz="3200" dirty="0" smtClean="0">
              <a:latin typeface="NikoshBAN" pitchFamily="2" charset="0"/>
              <a:cs typeface="NikoshBAN" pitchFamily="2" charset="0"/>
            </a:endParaRPr>
          </a:p>
          <a:p>
            <a:pPr algn="ctr">
              <a:buNone/>
            </a:pPr>
            <a:r>
              <a:rPr lang="bn-IN" sz="3200" dirty="0" smtClean="0">
                <a:latin typeface="NikoshBAN" pitchFamily="2" charset="0"/>
                <a:cs typeface="NikoshBAN" pitchFamily="2" charset="0"/>
              </a:rPr>
              <a:t>সময়ঃ ৪৫ মিনিট </a:t>
            </a:r>
            <a:endParaRPr lang="bn-BD" sz="3200" dirty="0">
              <a:latin typeface="NikoshBAN" pitchFamily="2" charset="0"/>
              <a:cs typeface="NikoshBAN" pitchFamily="2" charset="0"/>
            </a:endParaRPr>
          </a:p>
          <a:p>
            <a:pPr algn="ctr">
              <a:buNone/>
            </a:pPr>
            <a:r>
              <a:rPr lang="bn-BD" sz="3200" dirty="0">
                <a:latin typeface="NikoshBAN" pitchFamily="2" charset="0"/>
                <a:cs typeface="NikoshBAN" pitchFamily="2" charset="0"/>
              </a:rPr>
              <a:t>তারিখঃ </a:t>
            </a:r>
            <a:r>
              <a:rPr lang="en-US" sz="3200" dirty="0" smtClean="0">
                <a:latin typeface="NikoshBAN" pitchFamily="2" charset="0"/>
                <a:cs typeface="NikoshBAN" pitchFamily="2" charset="0"/>
              </a:rPr>
              <a:t>0৯</a:t>
            </a:r>
            <a:r>
              <a:rPr lang="bn-BD" sz="3200" dirty="0" smtClean="0">
                <a:latin typeface="NikoshBAN" pitchFamily="2" charset="0"/>
                <a:cs typeface="NikoshBAN" pitchFamily="2" charset="0"/>
              </a:rPr>
              <a:t>/০</a:t>
            </a:r>
            <a:r>
              <a:rPr lang="en-US" sz="3200" dirty="0" smtClean="0">
                <a:latin typeface="NikoshBAN" pitchFamily="2" charset="0"/>
                <a:cs typeface="NikoshBAN" pitchFamily="2" charset="0"/>
              </a:rPr>
              <a:t>3</a:t>
            </a:r>
            <a:r>
              <a:rPr lang="bn-BD" sz="3200" dirty="0" smtClean="0">
                <a:latin typeface="NikoshBAN" pitchFamily="2" charset="0"/>
                <a:cs typeface="NikoshBAN" pitchFamily="2" charset="0"/>
              </a:rPr>
              <a:t>/২০</a:t>
            </a:r>
            <a:r>
              <a:rPr lang="en-US" sz="3200" dirty="0" smtClean="0">
                <a:latin typeface="NikoshBAN" pitchFamily="2" charset="0"/>
                <a:cs typeface="NikoshBAN" pitchFamily="2" charset="0"/>
              </a:rPr>
              <a:t>20</a:t>
            </a:r>
            <a:r>
              <a:rPr lang="bn-BD" sz="3200" dirty="0" smtClean="0">
                <a:latin typeface="NikoshBAN" pitchFamily="2" charset="0"/>
                <a:cs typeface="NikoshBAN" pitchFamily="2" charset="0"/>
              </a:rPr>
              <a:t>খ্রি</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5" name="Rectangle 14">
            <a:extLst>
              <a:ext uri="{FF2B5EF4-FFF2-40B4-BE49-F238E27FC236}">
                <a16:creationId xmlns:a16="http://schemas.microsoft.com/office/drawing/2014/main" xmlns="" id="{51D437E8-38C1-4E23-B1C3-55F4CC278653}"/>
              </a:ext>
            </a:extLst>
          </p:cNvPr>
          <p:cNvSpPr/>
          <p:nvPr/>
        </p:nvSpPr>
        <p:spPr>
          <a:xfrm>
            <a:off x="5090889" y="2117230"/>
            <a:ext cx="70460" cy="3945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9" name="Picture 8" descr="2.JPG"/>
          <p:cNvPicPr>
            <a:picLocks noChangeAspect="1"/>
          </p:cNvPicPr>
          <p:nvPr/>
        </p:nvPicPr>
        <p:blipFill>
          <a:blip r:embed="rId4" cstate="print"/>
          <a:stretch>
            <a:fillRect/>
          </a:stretch>
        </p:blipFill>
        <p:spPr>
          <a:xfrm>
            <a:off x="1195545" y="943845"/>
            <a:ext cx="2138498" cy="2326894"/>
          </a:xfrm>
          <a:prstGeom prst="rect">
            <a:avLst/>
          </a:prstGeom>
        </p:spPr>
      </p:pic>
    </p:spTree>
    <p:extLst>
      <p:ext uri="{BB962C8B-B14F-4D97-AF65-F5344CB8AC3E}">
        <p14:creationId xmlns:p14="http://schemas.microsoft.com/office/powerpoint/2010/main" xmlns="" val="351166545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pic>
        <p:nvPicPr>
          <p:cNvPr id="4" name="Content Placeholder 5" descr="AnimatedTreechanging.gif">
            <a:extLst>
              <a:ext uri="{FF2B5EF4-FFF2-40B4-BE49-F238E27FC236}">
                <a16:creationId xmlns:a16="http://schemas.microsoft.com/office/drawing/2014/main" xmlns="" id="{E457073E-DB30-482C-B4CC-A60E2B427993}"/>
              </a:ext>
            </a:extLst>
          </p:cNvPr>
          <p:cNvPicPr>
            <a:picLocks noChangeAspect="1"/>
          </p:cNvPicPr>
          <p:nvPr/>
        </p:nvPicPr>
        <p:blipFill>
          <a:blip r:embed="rId3"/>
          <a:stretch>
            <a:fillRect/>
          </a:stretch>
        </p:blipFill>
        <p:spPr>
          <a:xfrm>
            <a:off x="999069" y="1320800"/>
            <a:ext cx="7128931" cy="3928533"/>
          </a:xfrm>
          <a:prstGeom prst="rect">
            <a:avLst/>
          </a:prstGeom>
          <a:noFill/>
          <a:ln>
            <a:noFill/>
          </a:ln>
        </p:spPr>
      </p:pic>
      <p:sp>
        <p:nvSpPr>
          <p:cNvPr id="5" name="TextBox 4">
            <a:extLst>
              <a:ext uri="{FF2B5EF4-FFF2-40B4-BE49-F238E27FC236}">
                <a16:creationId xmlns:a16="http://schemas.microsoft.com/office/drawing/2014/main" xmlns="" id="{F42F0D5F-8C42-4385-971B-05AADE80F9B6}"/>
              </a:ext>
            </a:extLst>
          </p:cNvPr>
          <p:cNvSpPr txBox="1"/>
          <p:nvPr/>
        </p:nvSpPr>
        <p:spPr>
          <a:xfrm>
            <a:off x="1253067" y="442432"/>
            <a:ext cx="7128932" cy="110799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ছবিতে আমরা </a:t>
            </a:r>
            <a:r>
              <a:rPr lang="bn-IN"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a:t>
            </a:r>
            <a:r>
              <a:rPr lang="bn-BD"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দেখছি ?</a:t>
            </a: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xmlns="" id="{B0D2758A-10F3-4E1F-8E5A-223AB4F03466}"/>
              </a:ext>
            </a:extLst>
          </p:cNvPr>
          <p:cNvSpPr txBox="1"/>
          <p:nvPr/>
        </p:nvSpPr>
        <p:spPr>
          <a:xfrm>
            <a:off x="2404534" y="4995952"/>
            <a:ext cx="4318000" cy="18620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অভিস্রবণ</a:t>
            </a:r>
            <a:endParaRPr lang="en-US" sz="115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107428031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xmlns="" id="{28686CC1-95C7-4418-8495-92BC2FECD5A2}"/>
              </a:ext>
            </a:extLst>
          </p:cNvPr>
          <p:cNvSpPr txBox="1"/>
          <p:nvPr/>
        </p:nvSpPr>
        <p:spPr>
          <a:xfrm>
            <a:off x="728133" y="909641"/>
            <a:ext cx="8043334" cy="489364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800" dirty="0">
                <a:ln w="0"/>
                <a:latin typeface="NikoshBAN" pitchFamily="2" charset="0"/>
                <a:cs typeface="NikoshBAN" pitchFamily="2" charset="0"/>
              </a:rPr>
              <a:t> </a:t>
            </a:r>
            <a:r>
              <a:rPr lang="bn-BD" sz="6000" dirty="0">
                <a:ln w="0"/>
                <a:latin typeface="NikoshBAN" pitchFamily="2" charset="0"/>
                <a:cs typeface="NikoshBAN" pitchFamily="2" charset="0"/>
              </a:rPr>
              <a:t>এই পাঠ শেষে শিক্ষার্থীরা ---</a:t>
            </a:r>
            <a:endParaRPr lang="bn-IN" sz="6000" dirty="0">
              <a:ln w="0"/>
              <a:latin typeface="NikoshBAN" pitchFamily="2" charset="0"/>
              <a:cs typeface="NikoshBAN" pitchFamily="2" charset="0"/>
            </a:endParaRPr>
          </a:p>
          <a:p>
            <a:pPr algn="ctr"/>
            <a:endParaRPr lang="bn-IN" sz="6000" dirty="0">
              <a:ln w="0"/>
              <a:latin typeface="NikoshBAN" pitchFamily="2" charset="0"/>
              <a:cs typeface="NikoshBAN" pitchFamily="2" charset="0"/>
            </a:endParaRPr>
          </a:p>
          <a:p>
            <a:r>
              <a:rPr lang="bn-BD" sz="4800" dirty="0">
                <a:ln w="0"/>
                <a:latin typeface="NikoshBAN" pitchFamily="2" charset="0"/>
                <a:cs typeface="NikoshBAN" pitchFamily="2" charset="0"/>
              </a:rPr>
              <a:t>১। অভিস্রবণ </a:t>
            </a:r>
            <a:r>
              <a:rPr lang="bn-IN" sz="4800" dirty="0">
                <a:ln w="0"/>
                <a:latin typeface="NikoshBAN" pitchFamily="2" charset="0"/>
                <a:cs typeface="NikoshBAN" pitchFamily="2" charset="0"/>
              </a:rPr>
              <a:t>কি </a:t>
            </a:r>
            <a:r>
              <a:rPr lang="bn-BD" sz="4800" dirty="0">
                <a:ln w="0"/>
                <a:latin typeface="NikoshBAN" pitchFamily="2" charset="0"/>
                <a:cs typeface="NikoshBAN" pitchFamily="2" charset="0"/>
              </a:rPr>
              <a:t>তা বলতে </a:t>
            </a:r>
            <a:r>
              <a:rPr lang="bn-BD" sz="4800" dirty="0" smtClean="0">
                <a:ln w="0"/>
                <a:latin typeface="NikoshBAN" pitchFamily="2" charset="0"/>
                <a:cs typeface="NikoshBAN" pitchFamily="2" charset="0"/>
              </a:rPr>
              <a:t>পারবে</a:t>
            </a:r>
            <a:r>
              <a:rPr lang="bn-IN" sz="4800" dirty="0" smtClean="0">
                <a:ln w="0"/>
                <a:latin typeface="NikoshBAN" pitchFamily="2" charset="0"/>
                <a:cs typeface="NikoshBAN" pitchFamily="2" charset="0"/>
              </a:rPr>
              <a:t>। </a:t>
            </a:r>
            <a:endParaRPr lang="bn-IN" sz="4800" dirty="0">
              <a:ln w="0"/>
              <a:latin typeface="NikoshBAN" pitchFamily="2" charset="0"/>
              <a:cs typeface="NikoshBAN" pitchFamily="2" charset="0"/>
            </a:endParaRPr>
          </a:p>
          <a:p>
            <a:r>
              <a:rPr lang="bn-BD" sz="4800" dirty="0">
                <a:ln w="0"/>
                <a:latin typeface="NikoshBAN" pitchFamily="2" charset="0"/>
                <a:cs typeface="NikoshBAN" pitchFamily="2" charset="0"/>
              </a:rPr>
              <a:t>২। একটি পরীক্ষার মাধ্যমে অভিস্রবণ </a:t>
            </a:r>
            <a:r>
              <a:rPr lang="bn-IN" sz="4800" dirty="0">
                <a:ln w="0"/>
                <a:latin typeface="NikoshBAN" pitchFamily="2" charset="0"/>
                <a:cs typeface="NikoshBAN" pitchFamily="2" charset="0"/>
              </a:rPr>
              <a:t>                                                   </a:t>
            </a:r>
            <a:r>
              <a:rPr lang="bn-IN" sz="4800" dirty="0" smtClean="0">
                <a:ln w="0"/>
                <a:latin typeface="NikoshBAN" pitchFamily="2" charset="0"/>
                <a:cs typeface="NikoshBAN" pitchFamily="2" charset="0"/>
              </a:rPr>
              <a:t>    		</a:t>
            </a:r>
            <a:r>
              <a:rPr lang="bn-BD" sz="4800" dirty="0" smtClean="0">
                <a:ln w="0"/>
                <a:latin typeface="NikoshBAN" pitchFamily="2" charset="0"/>
                <a:cs typeface="NikoshBAN" pitchFamily="2" charset="0"/>
              </a:rPr>
              <a:t>প্রক্রিয়া </a:t>
            </a:r>
            <a:r>
              <a:rPr lang="bn-BD" sz="4800" dirty="0">
                <a:ln w="0"/>
                <a:latin typeface="NikoshBAN" pitchFamily="2" charset="0"/>
                <a:cs typeface="NikoshBAN" pitchFamily="2" charset="0"/>
              </a:rPr>
              <a:t>ব্যাখ্যা করতে </a:t>
            </a:r>
            <a:r>
              <a:rPr lang="bn-BD" sz="4800" dirty="0" smtClean="0">
                <a:ln w="0"/>
                <a:latin typeface="NikoshBAN" pitchFamily="2" charset="0"/>
                <a:cs typeface="NikoshBAN" pitchFamily="2" charset="0"/>
              </a:rPr>
              <a:t>পারবে</a:t>
            </a:r>
            <a:r>
              <a:rPr lang="bn-IN" sz="4800" dirty="0" smtClean="0">
                <a:ln w="0"/>
                <a:latin typeface="NikoshBAN" pitchFamily="2" charset="0"/>
                <a:cs typeface="NikoshBAN" pitchFamily="2" charset="0"/>
              </a:rPr>
              <a:t>। </a:t>
            </a:r>
            <a:endParaRPr lang="bn-IN" sz="4800" dirty="0">
              <a:ln w="0"/>
              <a:latin typeface="NikoshBAN" pitchFamily="2" charset="0"/>
              <a:cs typeface="NikoshBAN" pitchFamily="2" charset="0"/>
            </a:endParaRPr>
          </a:p>
          <a:p>
            <a:r>
              <a:rPr lang="bn-BD" sz="4800" dirty="0">
                <a:ln w="0"/>
                <a:latin typeface="NikoshBAN" pitchFamily="2" charset="0"/>
                <a:cs typeface="NikoshBAN" pitchFamily="2" charset="0"/>
              </a:rPr>
              <a:t>৩। অভিস্রবণের গুরুত্ব বর্ণনা করতে</a:t>
            </a:r>
            <a:r>
              <a:rPr lang="bn-IN" sz="4800" dirty="0">
                <a:ln w="0"/>
                <a:latin typeface="NikoshBAN" pitchFamily="2" charset="0"/>
                <a:cs typeface="NikoshBAN" pitchFamily="2" charset="0"/>
              </a:rPr>
              <a:t> </a:t>
            </a:r>
            <a:r>
              <a:rPr lang="bn-BD" sz="4800" dirty="0">
                <a:ln w="0"/>
                <a:latin typeface="NikoshBAN" pitchFamily="2" charset="0"/>
                <a:cs typeface="NikoshBAN" pitchFamily="2" charset="0"/>
              </a:rPr>
              <a:t>পারবে।  </a:t>
            </a:r>
            <a:endParaRPr lang="en-US" sz="4800" dirty="0">
              <a:ln w="0"/>
              <a:latin typeface="NikoshBAN" pitchFamily="2" charset="0"/>
              <a:cs typeface="NikoshBAN" pitchFamily="2" charset="0"/>
            </a:endParaRPr>
          </a:p>
        </p:txBody>
      </p:sp>
    </p:spTree>
    <p:extLst>
      <p:ext uri="{BB962C8B-B14F-4D97-AF65-F5344CB8AC3E}">
        <p14:creationId xmlns:p14="http://schemas.microsoft.com/office/powerpoint/2010/main" xmlns="" val="144463061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pic>
        <p:nvPicPr>
          <p:cNvPr id="4" name="Picture 3" descr="giphy.gif">
            <a:extLst>
              <a:ext uri="{FF2B5EF4-FFF2-40B4-BE49-F238E27FC236}">
                <a16:creationId xmlns:a16="http://schemas.microsoft.com/office/drawing/2014/main" xmlns="" id="{0D38659B-8411-4F14-93C8-BAC574A154CC}"/>
              </a:ext>
            </a:extLst>
          </p:cNvPr>
          <p:cNvPicPr>
            <a:picLocks noChangeAspect="1"/>
          </p:cNvPicPr>
          <p:nvPr/>
        </p:nvPicPr>
        <p:blipFill>
          <a:blip r:embed="rId3"/>
          <a:stretch>
            <a:fillRect/>
          </a:stretch>
        </p:blipFill>
        <p:spPr>
          <a:xfrm>
            <a:off x="1081615" y="2143125"/>
            <a:ext cx="7281334" cy="4216400"/>
          </a:xfrm>
          <a:prstGeom prst="rect">
            <a:avLst/>
          </a:prstGeom>
        </p:spPr>
      </p:pic>
      <p:sp>
        <p:nvSpPr>
          <p:cNvPr id="5" name="Rounded Rectangle 4">
            <a:extLst>
              <a:ext uri="{FF2B5EF4-FFF2-40B4-BE49-F238E27FC236}">
                <a16:creationId xmlns:a16="http://schemas.microsoft.com/office/drawing/2014/main" xmlns="" id="{CB368524-50A3-4DFA-BC1A-A46CE024437D}"/>
              </a:ext>
            </a:extLst>
          </p:cNvPr>
          <p:cNvSpPr/>
          <p:nvPr/>
        </p:nvSpPr>
        <p:spPr>
          <a:xfrm>
            <a:off x="1621365" y="806450"/>
            <a:ext cx="6201835" cy="83820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4800" dirty="0">
                <a:ln w="0"/>
                <a:solidFill>
                  <a:schemeClr val="tx1"/>
                </a:solidFill>
                <a:latin typeface="NikoshBAN" pitchFamily="2" charset="0"/>
                <a:cs typeface="NikoshBAN" pitchFamily="2" charset="0"/>
              </a:rPr>
              <a:t>পানি অধিক পরিমাণ থেকে কম পরিমাণের  দিকে ধাবিত হয়।</a:t>
            </a:r>
            <a:endParaRPr lang="en-US" sz="4800" dirty="0">
              <a:ln w="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340281701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pic>
        <p:nvPicPr>
          <p:cNvPr id="4" name="Picture 3" descr="Principles-Osmosis-Illustration-PNG.png">
            <a:extLst>
              <a:ext uri="{FF2B5EF4-FFF2-40B4-BE49-F238E27FC236}">
                <a16:creationId xmlns:a16="http://schemas.microsoft.com/office/drawing/2014/main" xmlns="" id="{554811B9-9BA1-4707-AA7F-C49D0399E266}"/>
              </a:ext>
            </a:extLst>
          </p:cNvPr>
          <p:cNvPicPr>
            <a:picLocks noChangeAspect="1"/>
          </p:cNvPicPr>
          <p:nvPr/>
        </p:nvPicPr>
        <p:blipFill>
          <a:blip r:embed="rId3"/>
          <a:srcRect t="14406"/>
          <a:stretch>
            <a:fillRect/>
          </a:stretch>
        </p:blipFill>
        <p:spPr>
          <a:xfrm>
            <a:off x="584241" y="1676400"/>
            <a:ext cx="7913305" cy="4607798"/>
          </a:xfrm>
          <a:prstGeom prst="rect">
            <a:avLst/>
          </a:prstGeom>
        </p:spPr>
      </p:pic>
      <p:sp>
        <p:nvSpPr>
          <p:cNvPr id="5" name="TextBox 4">
            <a:extLst>
              <a:ext uri="{FF2B5EF4-FFF2-40B4-BE49-F238E27FC236}">
                <a16:creationId xmlns:a16="http://schemas.microsoft.com/office/drawing/2014/main" xmlns="" id="{1C42DB6D-56B1-4B24-A3D4-7EE003D63F5A}"/>
              </a:ext>
            </a:extLst>
          </p:cNvPr>
          <p:cNvSpPr txBox="1"/>
          <p:nvPr/>
        </p:nvSpPr>
        <p:spPr>
          <a:xfrm>
            <a:off x="4140159" y="5241053"/>
            <a:ext cx="1366836" cy="646331"/>
          </a:xfrm>
          <a:prstGeom prst="rect">
            <a:avLst/>
          </a:prstGeom>
          <a:solidFill>
            <a:schemeClr val="bg1"/>
          </a:solidFill>
        </p:spPr>
        <p:txBody>
          <a:bodyPr wrap="square" rtlCol="0">
            <a:spAutoFit/>
          </a:bodyPr>
          <a:lstStyle/>
          <a:p>
            <a:r>
              <a:rPr lang="bn-BD" sz="3600" dirty="0">
                <a:latin typeface="NikoshBAN" pitchFamily="2" charset="0"/>
                <a:cs typeface="NikoshBAN" pitchFamily="2" charset="0"/>
              </a:rPr>
              <a:t>পানি</a:t>
            </a:r>
            <a:endParaRPr lang="en-US" sz="36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xmlns="" id="{577B8C15-03B0-4928-A5F3-1AAAC0518BDC}"/>
              </a:ext>
            </a:extLst>
          </p:cNvPr>
          <p:cNvSpPr txBox="1"/>
          <p:nvPr/>
        </p:nvSpPr>
        <p:spPr>
          <a:xfrm>
            <a:off x="4140159" y="5820545"/>
            <a:ext cx="2336800" cy="584775"/>
          </a:xfrm>
          <a:prstGeom prst="rect">
            <a:avLst/>
          </a:prstGeom>
          <a:solidFill>
            <a:schemeClr val="bg1"/>
          </a:solidFill>
        </p:spPr>
        <p:txBody>
          <a:bodyPr wrap="square" rtlCol="0">
            <a:spAutoFit/>
          </a:bodyPr>
          <a:lstStyle/>
          <a:p>
            <a:r>
              <a:rPr lang="bn-BD" sz="3200" dirty="0">
                <a:latin typeface="NikoshBAN" pitchFamily="2" charset="0"/>
                <a:cs typeface="NikoshBAN" pitchFamily="2" charset="0"/>
              </a:rPr>
              <a:t>দ্রবীভূত চিনি</a:t>
            </a:r>
            <a:endParaRPr lang="en-US" sz="32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F8773AD8-0118-4FCB-9899-857A3BC67F61}"/>
              </a:ext>
            </a:extLst>
          </p:cNvPr>
          <p:cNvSpPr txBox="1"/>
          <p:nvPr/>
        </p:nvSpPr>
        <p:spPr>
          <a:xfrm>
            <a:off x="1075664" y="5637867"/>
            <a:ext cx="2201333" cy="646331"/>
          </a:xfrm>
          <a:prstGeom prst="rect">
            <a:avLst/>
          </a:prstGeom>
          <a:noFill/>
        </p:spPr>
        <p:txBody>
          <a:bodyPr wrap="square" rtlCol="0">
            <a:spAutoFit/>
          </a:bodyPr>
          <a:lstStyle/>
          <a:p>
            <a:r>
              <a:rPr lang="bn-BD" sz="3600" dirty="0">
                <a:latin typeface="NikoshBAN" pitchFamily="2" charset="0"/>
                <a:cs typeface="NikoshBAN" pitchFamily="2" charset="0"/>
              </a:rPr>
              <a:t>অর্ধভেদ্য পর্দা</a:t>
            </a:r>
            <a:endParaRPr lang="en-US" sz="3600" dirty="0">
              <a:latin typeface="NikoshBAN" pitchFamily="2" charset="0"/>
              <a:cs typeface="NikoshBAN" pitchFamily="2" charset="0"/>
            </a:endParaRPr>
          </a:p>
        </p:txBody>
      </p:sp>
      <p:cxnSp>
        <p:nvCxnSpPr>
          <p:cNvPr id="8" name="Straight Arrow Connector 7">
            <a:extLst>
              <a:ext uri="{FF2B5EF4-FFF2-40B4-BE49-F238E27FC236}">
                <a16:creationId xmlns:a16="http://schemas.microsoft.com/office/drawing/2014/main" xmlns="" id="{FF1F5C29-F234-40D6-B921-DE274A946436}"/>
              </a:ext>
            </a:extLst>
          </p:cNvPr>
          <p:cNvCxnSpPr/>
          <p:nvPr/>
        </p:nvCxnSpPr>
        <p:spPr>
          <a:xfrm rot="5400000" flipH="1" flipV="1">
            <a:off x="1879602" y="5217795"/>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B5EC1390-7659-46D5-B4E3-0E3EA8762E7D}"/>
              </a:ext>
            </a:extLst>
          </p:cNvPr>
          <p:cNvSpPr txBox="1"/>
          <p:nvPr/>
        </p:nvSpPr>
        <p:spPr>
          <a:xfrm>
            <a:off x="3048000" y="354895"/>
            <a:ext cx="4355680" cy="1200329"/>
          </a:xfrm>
          <a:prstGeom prst="rect">
            <a:avLst/>
          </a:prstGeom>
          <a:noFill/>
        </p:spPr>
        <p:txBody>
          <a:bodyPr wrap="none" rtlCol="0">
            <a:spAutoFit/>
          </a:bodyPr>
          <a:lstStyle/>
          <a:p>
            <a:r>
              <a:rPr lang="bn-IN" sz="7200" dirty="0">
                <a:latin typeface="NikoshBAN" panose="02000000000000000000" pitchFamily="2" charset="0"/>
                <a:cs typeface="NikoshBAN" panose="02000000000000000000" pitchFamily="2" charset="0"/>
              </a:rPr>
              <a:t>অভিস্রবণ কী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3722294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2055453131_1381090402.jpg"/>
          <p:cNvPicPr>
            <a:picLocks noGrp="1" noChangeAspect="1"/>
          </p:cNvPicPr>
          <p:nvPr>
            <p:ph sz="half" idx="2"/>
          </p:nvPr>
        </p:nvPicPr>
        <p:blipFill rotWithShape="1">
          <a:blip r:embed="rId3"/>
          <a:srcRect l="-739" t="5641" r="12562" b="4042"/>
          <a:stretch/>
        </p:blipFill>
        <p:spPr>
          <a:xfrm>
            <a:off x="4895850" y="838200"/>
            <a:ext cx="3409950" cy="3720921"/>
          </a:xfrm>
        </p:spPr>
      </p:pic>
      <p:sp>
        <p:nvSpPr>
          <p:cNvPr id="10" name="TextBox 9"/>
          <p:cNvSpPr txBox="1"/>
          <p:nvPr/>
        </p:nvSpPr>
        <p:spPr>
          <a:xfrm>
            <a:off x="6705600" y="685800"/>
            <a:ext cx="2057400" cy="523220"/>
          </a:xfrm>
          <a:prstGeom prst="rect">
            <a:avLst/>
          </a:prstGeom>
          <a:solidFill>
            <a:schemeClr val="bg1"/>
          </a:solidFill>
        </p:spPr>
        <p:txBody>
          <a:bodyPr wrap="square" rtlCol="0">
            <a:spAutoFit/>
          </a:bodyPr>
          <a:lstStyle/>
          <a:p>
            <a:endParaRPr lang="en-US" sz="2800" dirty="0"/>
          </a:p>
        </p:txBody>
      </p:sp>
      <p:sp>
        <p:nvSpPr>
          <p:cNvPr id="11" name="TextBox 10"/>
          <p:cNvSpPr txBox="1"/>
          <p:nvPr/>
        </p:nvSpPr>
        <p:spPr>
          <a:xfrm>
            <a:off x="6781800" y="825321"/>
            <a:ext cx="1447800" cy="461665"/>
          </a:xfrm>
          <a:prstGeom prst="rect">
            <a:avLst/>
          </a:prstGeom>
          <a:solidFill>
            <a:schemeClr val="bg1"/>
          </a:solidFill>
        </p:spPr>
        <p:txBody>
          <a:bodyPr wrap="square" rtlCol="0">
            <a:spAutoFit/>
          </a:bodyPr>
          <a:lstStyle/>
          <a:p>
            <a:r>
              <a:rPr lang="bn-BD" sz="2400" b="1" dirty="0">
                <a:latin typeface="NikoshBAN" pitchFamily="2" charset="0"/>
                <a:cs typeface="NikoshBAN" pitchFamily="2" charset="0"/>
              </a:rPr>
              <a:t>অর্ধভেদ্য পর্দা</a:t>
            </a:r>
            <a:endParaRPr lang="en-US" sz="2400" b="1" dirty="0">
              <a:latin typeface="NikoshBAN" pitchFamily="2" charset="0"/>
              <a:cs typeface="NikoshBAN" pitchFamily="2" charset="0"/>
            </a:endParaRPr>
          </a:p>
        </p:txBody>
      </p:sp>
      <p:sp>
        <p:nvSpPr>
          <p:cNvPr id="12" name="TextBox 11"/>
          <p:cNvSpPr txBox="1"/>
          <p:nvPr/>
        </p:nvSpPr>
        <p:spPr>
          <a:xfrm>
            <a:off x="5029200" y="825321"/>
            <a:ext cx="1295400" cy="584775"/>
          </a:xfrm>
          <a:prstGeom prst="rect">
            <a:avLst/>
          </a:prstGeom>
          <a:solidFill>
            <a:schemeClr val="bg1"/>
          </a:solidFill>
        </p:spPr>
        <p:txBody>
          <a:bodyPr wrap="square" rtlCol="0">
            <a:spAutoFit/>
          </a:bodyPr>
          <a:lstStyle/>
          <a:p>
            <a:pPr algn="ctr"/>
            <a:r>
              <a:rPr lang="bn-BD" sz="3200" b="1" dirty="0">
                <a:latin typeface="NikoshBAN" pitchFamily="2" charset="0"/>
                <a:cs typeface="NikoshBAN" pitchFamily="2" charset="0"/>
              </a:rPr>
              <a:t>চাপ</a:t>
            </a:r>
            <a:endParaRPr lang="en-US" sz="3200" b="1" dirty="0">
              <a:latin typeface="NikoshBAN" pitchFamily="2" charset="0"/>
              <a:cs typeface="NikoshBAN" pitchFamily="2" charset="0"/>
            </a:endParaRPr>
          </a:p>
        </p:txBody>
      </p:sp>
      <p:sp>
        <p:nvSpPr>
          <p:cNvPr id="14" name="TextBox 13"/>
          <p:cNvSpPr txBox="1"/>
          <p:nvPr/>
        </p:nvSpPr>
        <p:spPr>
          <a:xfrm>
            <a:off x="7010400" y="3416121"/>
            <a:ext cx="9906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15" name="TextBox 14"/>
          <p:cNvSpPr txBox="1"/>
          <p:nvPr/>
        </p:nvSpPr>
        <p:spPr>
          <a:xfrm>
            <a:off x="7010400" y="3502501"/>
            <a:ext cx="990600" cy="523220"/>
          </a:xfrm>
          <a:prstGeom prst="rect">
            <a:avLst/>
          </a:prstGeom>
          <a:solidFill>
            <a:schemeClr val="accent1">
              <a:lumMod val="40000"/>
              <a:lumOff val="60000"/>
            </a:schemeClr>
          </a:solidFill>
        </p:spPr>
        <p:txBody>
          <a:bodyPr wrap="square" rtlCol="0">
            <a:spAutoFit/>
          </a:bodyPr>
          <a:lstStyle/>
          <a:p>
            <a:r>
              <a:rPr lang="bn-BD" sz="2800" b="1" dirty="0">
                <a:latin typeface="NikoshBAN" pitchFamily="2" charset="0"/>
                <a:cs typeface="NikoshBAN" pitchFamily="2" charset="0"/>
              </a:rPr>
              <a:t>পানি</a:t>
            </a:r>
            <a:endParaRPr lang="en-US" sz="2800" b="1" dirty="0">
              <a:latin typeface="NikoshBAN" pitchFamily="2" charset="0"/>
              <a:cs typeface="NikoshBAN" pitchFamily="2" charset="0"/>
            </a:endParaRPr>
          </a:p>
        </p:txBody>
      </p:sp>
      <p:sp>
        <p:nvSpPr>
          <p:cNvPr id="16" name="TextBox 15"/>
          <p:cNvSpPr txBox="1"/>
          <p:nvPr/>
        </p:nvSpPr>
        <p:spPr>
          <a:xfrm>
            <a:off x="5181600" y="3302358"/>
            <a:ext cx="914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17" name="TextBox 16"/>
          <p:cNvSpPr txBox="1"/>
          <p:nvPr/>
        </p:nvSpPr>
        <p:spPr>
          <a:xfrm>
            <a:off x="5181600" y="3670479"/>
            <a:ext cx="914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18" name="TextBox 17"/>
          <p:cNvSpPr txBox="1"/>
          <p:nvPr/>
        </p:nvSpPr>
        <p:spPr>
          <a:xfrm>
            <a:off x="5029200" y="3339921"/>
            <a:ext cx="1295400" cy="830997"/>
          </a:xfrm>
          <a:prstGeom prst="rect">
            <a:avLst/>
          </a:prstGeom>
          <a:noFill/>
        </p:spPr>
        <p:txBody>
          <a:bodyPr wrap="square" rtlCol="0">
            <a:spAutoFit/>
          </a:bodyPr>
          <a:lstStyle/>
          <a:p>
            <a:r>
              <a:rPr lang="bn-BD" sz="2400" b="1" dirty="0">
                <a:latin typeface="NikoshBAN" pitchFamily="2" charset="0"/>
                <a:cs typeface="NikoshBAN" pitchFamily="2" charset="0"/>
              </a:rPr>
              <a:t>লবনযুক্ত পানি</a:t>
            </a:r>
            <a:endParaRPr lang="en-US" sz="2400" b="1" dirty="0">
              <a:latin typeface="NikoshBAN" pitchFamily="2" charset="0"/>
              <a:cs typeface="NikoshBAN" pitchFamily="2" charset="0"/>
            </a:endParaRPr>
          </a:p>
        </p:txBody>
      </p:sp>
      <p:sp>
        <p:nvSpPr>
          <p:cNvPr id="19" name="TextBox 18"/>
          <p:cNvSpPr txBox="1"/>
          <p:nvPr/>
        </p:nvSpPr>
        <p:spPr>
          <a:xfrm>
            <a:off x="1332963" y="5332926"/>
            <a:ext cx="1752600" cy="369332"/>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2806521" y="1992868"/>
            <a:ext cx="685800" cy="369332"/>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838200" y="1981200"/>
            <a:ext cx="685800"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3657600" y="2362200"/>
            <a:ext cx="228600"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2514600" y="2362200"/>
            <a:ext cx="228600" cy="369332"/>
          </a:xfrm>
          <a:prstGeom prst="rect">
            <a:avLst/>
          </a:prstGeom>
          <a:solidFill>
            <a:schemeClr val="bg1"/>
          </a:solidFill>
        </p:spPr>
        <p:txBody>
          <a:bodyPr wrap="square" rtlCol="0">
            <a:spAutoFit/>
          </a:bodyPr>
          <a:lstStyle/>
          <a:p>
            <a:endParaRPr lang="en-US" dirty="0"/>
          </a:p>
        </p:txBody>
      </p:sp>
      <p:sp>
        <p:nvSpPr>
          <p:cNvPr id="27" name="TextBox 26"/>
          <p:cNvSpPr txBox="1"/>
          <p:nvPr/>
        </p:nvSpPr>
        <p:spPr>
          <a:xfrm>
            <a:off x="1676400" y="2438400"/>
            <a:ext cx="228600" cy="369332"/>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533400" y="2362200"/>
            <a:ext cx="228600" cy="369332"/>
          </a:xfrm>
          <a:prstGeom prst="rect">
            <a:avLst/>
          </a:prstGeom>
          <a:solidFill>
            <a:schemeClr val="bg1"/>
          </a:solidFill>
        </p:spPr>
        <p:txBody>
          <a:bodyPr wrap="square" rtlCol="0">
            <a:spAutoFit/>
          </a:bodyPr>
          <a:lstStyle/>
          <a:p>
            <a:endParaRPr lang="en-US" dirty="0"/>
          </a:p>
        </p:txBody>
      </p:sp>
      <p:sp>
        <p:nvSpPr>
          <p:cNvPr id="29" name="TextBox 28"/>
          <p:cNvSpPr txBox="1"/>
          <p:nvPr/>
        </p:nvSpPr>
        <p:spPr>
          <a:xfrm>
            <a:off x="4038600" y="3124200"/>
            <a:ext cx="228600" cy="369332"/>
          </a:xfrm>
          <a:prstGeom prst="rect">
            <a:avLst/>
          </a:prstGeom>
          <a:solidFill>
            <a:schemeClr val="bg1"/>
          </a:solidFill>
        </p:spPr>
        <p:txBody>
          <a:bodyPr wrap="square" rtlCol="0">
            <a:spAutoFit/>
          </a:bodyPr>
          <a:lstStyle/>
          <a:p>
            <a:endParaRPr lang="en-US" dirty="0"/>
          </a:p>
        </p:txBody>
      </p:sp>
      <p:pic>
        <p:nvPicPr>
          <p:cNvPr id="2050" name="Picture 2"/>
          <p:cNvPicPr>
            <a:picLocks noGrp="1" noChangeAspect="1" noChangeArrowheads="1"/>
          </p:cNvPicPr>
          <p:nvPr>
            <p:ph sz="half" idx="1"/>
          </p:nvPr>
        </p:nvPicPr>
        <p:blipFill rotWithShape="1">
          <a:blip r:embed="rId4">
            <a:extLst>
              <a:ext uri="{28A0092B-C50C-407E-A947-70E740481C1C}">
                <a14:useLocalDpi xmlns:a14="http://schemas.microsoft.com/office/drawing/2010/main" xmlns="" val="0"/>
              </a:ext>
            </a:extLst>
          </a:blip>
          <a:srcRect t="4456" r="2000"/>
          <a:stretch/>
        </p:blipFill>
        <p:spPr bwMode="auto">
          <a:xfrm>
            <a:off x="533400" y="614065"/>
            <a:ext cx="3895810" cy="4034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a:off x="2514600" y="778153"/>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48" name="Freeform 2047"/>
          <p:cNvSpPr/>
          <p:nvPr/>
        </p:nvSpPr>
        <p:spPr>
          <a:xfrm>
            <a:off x="2613173" y="1983346"/>
            <a:ext cx="14117" cy="78652"/>
          </a:xfrm>
          <a:custGeom>
            <a:avLst/>
            <a:gdLst>
              <a:gd name="connsiteX0" fmla="*/ 1238 w 14117"/>
              <a:gd name="connsiteY0" fmla="*/ 0 h 78652"/>
              <a:gd name="connsiteX1" fmla="*/ 1238 w 14117"/>
              <a:gd name="connsiteY1" fmla="*/ 77274 h 78652"/>
              <a:gd name="connsiteX2" fmla="*/ 14117 w 14117"/>
              <a:gd name="connsiteY2" fmla="*/ 51516 h 78652"/>
              <a:gd name="connsiteX3" fmla="*/ 14117 w 14117"/>
              <a:gd name="connsiteY3" fmla="*/ 51516 h 78652"/>
              <a:gd name="connsiteX4" fmla="*/ 1238 w 14117"/>
              <a:gd name="connsiteY4" fmla="*/ 0 h 78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 h="78652">
                <a:moveTo>
                  <a:pt x="1238" y="0"/>
                </a:moveTo>
                <a:cubicBezTo>
                  <a:pt x="165" y="34344"/>
                  <a:pt x="-908" y="68688"/>
                  <a:pt x="1238" y="77274"/>
                </a:cubicBezTo>
                <a:cubicBezTo>
                  <a:pt x="3384" y="85860"/>
                  <a:pt x="14117" y="51516"/>
                  <a:pt x="14117" y="51516"/>
                </a:cubicBezTo>
                <a:lnTo>
                  <a:pt x="14117" y="51516"/>
                </a:lnTo>
                <a:lnTo>
                  <a:pt x="1238"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Freeform 2048"/>
          <p:cNvSpPr/>
          <p:nvPr/>
        </p:nvSpPr>
        <p:spPr>
          <a:xfrm>
            <a:off x="2548333" y="1918952"/>
            <a:ext cx="148232" cy="143013"/>
          </a:xfrm>
          <a:custGeom>
            <a:avLst/>
            <a:gdLst>
              <a:gd name="connsiteX0" fmla="*/ 66078 w 148232"/>
              <a:gd name="connsiteY0" fmla="*/ 0 h 143013"/>
              <a:gd name="connsiteX1" fmla="*/ 14563 w 148232"/>
              <a:gd name="connsiteY1" fmla="*/ 64394 h 143013"/>
              <a:gd name="connsiteX2" fmla="*/ 1684 w 148232"/>
              <a:gd name="connsiteY2" fmla="*/ 103031 h 143013"/>
              <a:gd name="connsiteX3" fmla="*/ 40321 w 148232"/>
              <a:gd name="connsiteY3" fmla="*/ 115910 h 143013"/>
              <a:gd name="connsiteX4" fmla="*/ 78957 w 148232"/>
              <a:gd name="connsiteY4" fmla="*/ 103031 h 143013"/>
              <a:gd name="connsiteX5" fmla="*/ 130473 w 148232"/>
              <a:gd name="connsiteY5" fmla="*/ 51516 h 143013"/>
              <a:gd name="connsiteX6" fmla="*/ 117594 w 148232"/>
              <a:gd name="connsiteY6" fmla="*/ 141668 h 143013"/>
              <a:gd name="connsiteX7" fmla="*/ 14563 w 148232"/>
              <a:gd name="connsiteY7" fmla="*/ 115910 h 143013"/>
              <a:gd name="connsiteX8" fmla="*/ 1684 w 148232"/>
              <a:gd name="connsiteY8" fmla="*/ 64394 h 143013"/>
              <a:gd name="connsiteX9" fmla="*/ 117594 w 148232"/>
              <a:gd name="connsiteY9" fmla="*/ 51516 h 143013"/>
              <a:gd name="connsiteX10" fmla="*/ 104715 w 148232"/>
              <a:gd name="connsiteY10" fmla="*/ 90152 h 143013"/>
              <a:gd name="connsiteX11" fmla="*/ 40321 w 148232"/>
              <a:gd name="connsiteY11" fmla="*/ 77273 h 143013"/>
              <a:gd name="connsiteX12" fmla="*/ 78957 w 148232"/>
              <a:gd name="connsiteY12" fmla="*/ 64394 h 143013"/>
              <a:gd name="connsiteX13" fmla="*/ 143352 w 148232"/>
              <a:gd name="connsiteY13" fmla="*/ 77273 h 143013"/>
              <a:gd name="connsiteX14" fmla="*/ 130473 w 148232"/>
              <a:gd name="connsiteY14" fmla="*/ 38637 h 143013"/>
              <a:gd name="connsiteX15" fmla="*/ 91836 w 148232"/>
              <a:gd name="connsiteY15" fmla="*/ 51516 h 143013"/>
              <a:gd name="connsiteX16" fmla="*/ 78957 w 148232"/>
              <a:gd name="connsiteY16" fmla="*/ 115910 h 143013"/>
              <a:gd name="connsiteX17" fmla="*/ 40321 w 148232"/>
              <a:gd name="connsiteY17" fmla="*/ 90152 h 143013"/>
              <a:gd name="connsiteX18" fmla="*/ 66078 w 148232"/>
              <a:gd name="connsiteY18" fmla="*/ 51516 h 143013"/>
              <a:gd name="connsiteX19" fmla="*/ 66078 w 148232"/>
              <a:gd name="connsiteY19" fmla="*/ 64394 h 1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232" h="143013">
                <a:moveTo>
                  <a:pt x="66078" y="0"/>
                </a:moveTo>
                <a:cubicBezTo>
                  <a:pt x="48906" y="21465"/>
                  <a:pt x="29132" y="41084"/>
                  <a:pt x="14563" y="64394"/>
                </a:cubicBezTo>
                <a:cubicBezTo>
                  <a:pt x="7368" y="75906"/>
                  <a:pt x="-4387" y="90889"/>
                  <a:pt x="1684" y="103031"/>
                </a:cubicBezTo>
                <a:cubicBezTo>
                  <a:pt x="7755" y="115173"/>
                  <a:pt x="27442" y="111617"/>
                  <a:pt x="40321" y="115910"/>
                </a:cubicBezTo>
                <a:cubicBezTo>
                  <a:pt x="53200" y="111617"/>
                  <a:pt x="71427" y="114326"/>
                  <a:pt x="78957" y="103031"/>
                </a:cubicBezTo>
                <a:cubicBezTo>
                  <a:pt x="124168" y="35215"/>
                  <a:pt x="52669" y="25581"/>
                  <a:pt x="130473" y="51516"/>
                </a:cubicBezTo>
                <a:cubicBezTo>
                  <a:pt x="126180" y="81567"/>
                  <a:pt x="139059" y="120203"/>
                  <a:pt x="117594" y="141668"/>
                </a:cubicBezTo>
                <a:cubicBezTo>
                  <a:pt x="109823" y="149439"/>
                  <a:pt x="30595" y="121254"/>
                  <a:pt x="14563" y="115910"/>
                </a:cubicBezTo>
                <a:cubicBezTo>
                  <a:pt x="10270" y="98738"/>
                  <a:pt x="-3913" y="81186"/>
                  <a:pt x="1684" y="64394"/>
                </a:cubicBezTo>
                <a:cubicBezTo>
                  <a:pt x="17569" y="16739"/>
                  <a:pt x="100092" y="48599"/>
                  <a:pt x="117594" y="51516"/>
                </a:cubicBezTo>
                <a:cubicBezTo>
                  <a:pt x="113301" y="64395"/>
                  <a:pt x="117594" y="85859"/>
                  <a:pt x="104715" y="90152"/>
                </a:cubicBezTo>
                <a:cubicBezTo>
                  <a:pt x="83948" y="97074"/>
                  <a:pt x="55799" y="92751"/>
                  <a:pt x="40321" y="77273"/>
                </a:cubicBezTo>
                <a:cubicBezTo>
                  <a:pt x="30722" y="67674"/>
                  <a:pt x="66078" y="68687"/>
                  <a:pt x="78957" y="64394"/>
                </a:cubicBezTo>
                <a:cubicBezTo>
                  <a:pt x="100422" y="68687"/>
                  <a:pt x="123773" y="87062"/>
                  <a:pt x="143352" y="77273"/>
                </a:cubicBezTo>
                <a:cubicBezTo>
                  <a:pt x="155494" y="71202"/>
                  <a:pt x="142615" y="44708"/>
                  <a:pt x="130473" y="38637"/>
                </a:cubicBezTo>
                <a:cubicBezTo>
                  <a:pt x="118330" y="32566"/>
                  <a:pt x="104715" y="47223"/>
                  <a:pt x="91836" y="51516"/>
                </a:cubicBezTo>
                <a:cubicBezTo>
                  <a:pt x="87543" y="72981"/>
                  <a:pt x="96469" y="102776"/>
                  <a:pt x="78957" y="115910"/>
                </a:cubicBezTo>
                <a:cubicBezTo>
                  <a:pt x="66574" y="125197"/>
                  <a:pt x="43357" y="105330"/>
                  <a:pt x="40321" y="90152"/>
                </a:cubicBezTo>
                <a:cubicBezTo>
                  <a:pt x="37285" y="74974"/>
                  <a:pt x="55133" y="62461"/>
                  <a:pt x="66078" y="51516"/>
                </a:cubicBezTo>
                <a:lnTo>
                  <a:pt x="66078" y="64394"/>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33400" y="898287"/>
            <a:ext cx="381000" cy="584775"/>
          </a:xfrm>
          <a:prstGeom prst="rect">
            <a:avLst/>
          </a:prstGeom>
          <a:solidFill>
            <a:schemeClr val="bg1"/>
          </a:solidFill>
        </p:spPr>
        <p:txBody>
          <a:bodyPr wrap="square" rtlCol="0">
            <a:spAutoFit/>
          </a:bodyPr>
          <a:lstStyle/>
          <a:p>
            <a:r>
              <a:rPr lang="bn-BD" sz="3200" b="1" dirty="0">
                <a:latin typeface="NikoshBAN" pitchFamily="2" charset="0"/>
                <a:cs typeface="NikoshBAN" pitchFamily="2" charset="0"/>
              </a:rPr>
              <a:t>ক</a:t>
            </a:r>
            <a:endParaRPr lang="en-US" sz="3200" b="1" dirty="0">
              <a:latin typeface="NikoshBAN" pitchFamily="2" charset="0"/>
              <a:cs typeface="NikoshBAN" pitchFamily="2" charset="0"/>
            </a:endParaRPr>
          </a:p>
        </p:txBody>
      </p:sp>
      <p:sp>
        <p:nvSpPr>
          <p:cNvPr id="32" name="TextBox 31"/>
          <p:cNvSpPr txBox="1"/>
          <p:nvPr/>
        </p:nvSpPr>
        <p:spPr>
          <a:xfrm>
            <a:off x="533400" y="2218512"/>
            <a:ext cx="381000" cy="584775"/>
          </a:xfrm>
          <a:prstGeom prst="rect">
            <a:avLst/>
          </a:prstGeom>
          <a:solidFill>
            <a:schemeClr val="bg1"/>
          </a:solidFill>
        </p:spPr>
        <p:txBody>
          <a:bodyPr wrap="square" rtlCol="0">
            <a:spAutoFit/>
          </a:bodyPr>
          <a:lstStyle/>
          <a:p>
            <a:r>
              <a:rPr lang="bn-BD" sz="3200" b="1" dirty="0">
                <a:latin typeface="NikoshBAN" pitchFamily="2" charset="0"/>
                <a:cs typeface="NikoshBAN" pitchFamily="2" charset="0"/>
              </a:rPr>
              <a:t>খ</a:t>
            </a:r>
            <a:endParaRPr lang="en-US" sz="3200" b="1" dirty="0">
              <a:latin typeface="NikoshBAN" pitchFamily="2" charset="0"/>
              <a:cs typeface="NikoshBAN" pitchFamily="2" charset="0"/>
            </a:endParaRPr>
          </a:p>
        </p:txBody>
      </p:sp>
      <p:sp>
        <p:nvSpPr>
          <p:cNvPr id="33" name="TextBox 32"/>
          <p:cNvSpPr txBox="1"/>
          <p:nvPr/>
        </p:nvSpPr>
        <p:spPr>
          <a:xfrm>
            <a:off x="609600" y="3703875"/>
            <a:ext cx="381000" cy="584775"/>
          </a:xfrm>
          <a:prstGeom prst="rect">
            <a:avLst/>
          </a:prstGeom>
          <a:solidFill>
            <a:schemeClr val="bg1"/>
          </a:solidFill>
        </p:spPr>
        <p:txBody>
          <a:bodyPr wrap="square" rtlCol="0">
            <a:spAutoFit/>
          </a:bodyPr>
          <a:lstStyle/>
          <a:p>
            <a:r>
              <a:rPr lang="bn-BD" sz="3200" b="1" dirty="0">
                <a:latin typeface="NikoshBAN" pitchFamily="2" charset="0"/>
                <a:cs typeface="NikoshBAN" pitchFamily="2" charset="0"/>
              </a:rPr>
              <a:t>গ</a:t>
            </a:r>
            <a:endParaRPr lang="en-US" sz="3200" b="1" dirty="0">
              <a:latin typeface="NikoshBAN" pitchFamily="2" charset="0"/>
              <a:cs typeface="NikoshBAN" pitchFamily="2" charset="0"/>
            </a:endParaRPr>
          </a:p>
        </p:txBody>
      </p:sp>
      <p:sp>
        <p:nvSpPr>
          <p:cNvPr id="34" name="Rounded Rectangle 33"/>
          <p:cNvSpPr/>
          <p:nvPr/>
        </p:nvSpPr>
        <p:spPr>
          <a:xfrm>
            <a:off x="439122" y="4876800"/>
            <a:ext cx="85344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একই দ্রাবক বিশিষ্ট দুটি ভিন্ন ঘনত্বের দ্রবণ একটি অর্ধভেদ্যপর্দাদ্বারা</a:t>
            </a:r>
            <a:r>
              <a:rPr lang="bn-IN" sz="3200" dirty="0">
                <a:solidFill>
                  <a:schemeClr val="tx1"/>
                </a:solidFill>
                <a:latin typeface="NikoshBAN" pitchFamily="2" charset="0"/>
                <a:cs typeface="NikoshBAN" pitchFamily="2" charset="0"/>
              </a:rPr>
              <a:t> </a:t>
            </a:r>
          </a:p>
          <a:p>
            <a:pPr algn="ctr"/>
            <a:r>
              <a:rPr lang="bn-BD" sz="3200" dirty="0">
                <a:solidFill>
                  <a:schemeClr val="tx1"/>
                </a:solidFill>
                <a:latin typeface="NikoshBAN" pitchFamily="2" charset="0"/>
                <a:cs typeface="NikoshBAN" pitchFamily="2" charset="0"/>
              </a:rPr>
              <a:t>পৃথক থাকলে  দ্রাবক অনু কম ঘনত্বের দ্রবণ থেকে</a:t>
            </a:r>
            <a:r>
              <a:rPr lang="bn-IN"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বেশিঘনত্বের দ্রবণের দিকে ব্যাপিত হওয়াটাই হলো অভিস্রবণ।</a:t>
            </a:r>
            <a:endParaRPr lang="en-US" sz="3200" dirty="0">
              <a:solidFill>
                <a:schemeClr val="tx1"/>
              </a:solidFill>
              <a:latin typeface="NikoshBAN" pitchFamily="2" charset="0"/>
              <a:cs typeface="NikoshBAN" pitchFamily="2" charset="0"/>
            </a:endParaRPr>
          </a:p>
        </p:txBody>
      </p:sp>
      <p:sp>
        <p:nvSpPr>
          <p:cNvPr id="20" name="TextBox 19"/>
          <p:cNvSpPr txBox="1"/>
          <p:nvPr/>
        </p:nvSpPr>
        <p:spPr>
          <a:xfrm>
            <a:off x="1676400" y="462947"/>
            <a:ext cx="2061567" cy="646331"/>
          </a:xfrm>
          <a:prstGeom prst="rect">
            <a:avLst/>
          </a:prstGeom>
          <a:solidFill>
            <a:schemeClr val="bg1"/>
          </a:solidFill>
        </p:spPr>
        <p:txBody>
          <a:bodyPr wrap="square" rtlCol="0">
            <a:spAutoFit/>
          </a:bodyPr>
          <a:lstStyle/>
          <a:p>
            <a:r>
              <a:rPr lang="bn-BD" sz="3600" b="1" dirty="0">
                <a:latin typeface="NikoshBAN" pitchFamily="2" charset="0"/>
                <a:cs typeface="NikoshBAN" pitchFamily="2" charset="0"/>
              </a:rPr>
              <a:t>অর্ধভেদ্য পর্দা</a:t>
            </a:r>
            <a:endParaRPr lang="en-US" sz="3600" b="1" dirty="0">
              <a:latin typeface="NikoshBAN" pitchFamily="2" charset="0"/>
              <a:cs typeface="NikoshBAN" pitchFamily="2" charset="0"/>
            </a:endParaRPr>
          </a:p>
        </p:txBody>
      </p:sp>
      <p:pic>
        <p:nvPicPr>
          <p:cNvPr id="30" name="Picture 29">
            <a:extLst>
              <a:ext uri="{FF2B5EF4-FFF2-40B4-BE49-F238E27FC236}">
                <a16:creationId xmlns:a16="http://schemas.microsoft.com/office/drawing/2014/main" xmlns="" id="{BBAB54C0-8BCA-4BD7-AF27-C87E100ED9EE}"/>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608C2C-2220-412B-845A-AD7DE9B90E7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pic>
        <p:nvPicPr>
          <p:cNvPr id="4" name="Picture 3" descr="osmosis.gif">
            <a:extLst>
              <a:ext uri="{FF2B5EF4-FFF2-40B4-BE49-F238E27FC236}">
                <a16:creationId xmlns:a16="http://schemas.microsoft.com/office/drawing/2014/main" xmlns="" id="{D816A206-70C0-4878-B7D7-2679B23EF6ED}"/>
              </a:ext>
            </a:extLst>
          </p:cNvPr>
          <p:cNvPicPr>
            <a:picLocks noChangeAspect="1"/>
          </p:cNvPicPr>
          <p:nvPr/>
        </p:nvPicPr>
        <p:blipFill>
          <a:blip r:embed="rId3"/>
          <a:stretch>
            <a:fillRect/>
          </a:stretch>
        </p:blipFill>
        <p:spPr>
          <a:xfrm>
            <a:off x="914399" y="685800"/>
            <a:ext cx="7315201" cy="5486401"/>
          </a:xfrm>
          <a:prstGeom prst="rect">
            <a:avLst/>
          </a:prstGeom>
        </p:spPr>
      </p:pic>
    </p:spTree>
    <p:extLst>
      <p:ext uri="{BB962C8B-B14F-4D97-AF65-F5344CB8AC3E}">
        <p14:creationId xmlns:p14="http://schemas.microsoft.com/office/powerpoint/2010/main" xmlns="" val="119426156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ata 24">
            <a:extLst>
              <a:ext uri="{FF2B5EF4-FFF2-40B4-BE49-F238E27FC236}">
                <a16:creationId xmlns:a16="http://schemas.microsoft.com/office/drawing/2014/main" xmlns="" id="{EC8C6FD5-1865-4988-BCD9-00FF336E587A}"/>
              </a:ext>
            </a:extLst>
          </p:cNvPr>
          <p:cNvSpPr/>
          <p:nvPr/>
        </p:nvSpPr>
        <p:spPr>
          <a:xfrm>
            <a:off x="1600200" y="3276600"/>
            <a:ext cx="5943600" cy="990600"/>
          </a:xfrm>
          <a:prstGeom prst="flowChartInputOutp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281CA5B6-EF12-48A1-B52B-2B2BB910574C}"/>
              </a:ext>
            </a:extLst>
          </p:cNvPr>
          <p:cNvCxnSpPr>
            <a:cxnSpLocks/>
          </p:cNvCxnSpPr>
          <p:nvPr/>
        </p:nvCxnSpPr>
        <p:spPr>
          <a:xfrm rot="5400000">
            <a:off x="5510290" y="5104606"/>
            <a:ext cx="1676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D7C2890-FB99-4623-A3D8-C940FF5D92E5}"/>
              </a:ext>
            </a:extLst>
          </p:cNvPr>
          <p:cNvCxnSpPr>
            <a:cxnSpLocks/>
          </p:cNvCxnSpPr>
          <p:nvPr/>
        </p:nvCxnSpPr>
        <p:spPr>
          <a:xfrm rot="5400000">
            <a:off x="801431" y="5104606"/>
            <a:ext cx="1676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BAD0A2B-5983-4D97-9647-ADD98D2E26A4}"/>
              </a:ext>
            </a:extLst>
          </p:cNvPr>
          <p:cNvCxnSpPr>
            <a:cxnSpLocks/>
          </p:cNvCxnSpPr>
          <p:nvPr/>
        </p:nvCxnSpPr>
        <p:spPr>
          <a:xfrm rot="5400000">
            <a:off x="2134394" y="4799806"/>
            <a:ext cx="10668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9130443-450E-416C-AE5B-697759EA5713}"/>
              </a:ext>
            </a:extLst>
          </p:cNvPr>
          <p:cNvCxnSpPr>
            <a:cxnSpLocks/>
          </p:cNvCxnSpPr>
          <p:nvPr/>
        </p:nvCxnSpPr>
        <p:spPr>
          <a:xfrm rot="5400000">
            <a:off x="6691927" y="4114006"/>
            <a:ext cx="1676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lowchart: Magnetic Disk 29">
            <a:extLst>
              <a:ext uri="{FF2B5EF4-FFF2-40B4-BE49-F238E27FC236}">
                <a16:creationId xmlns:a16="http://schemas.microsoft.com/office/drawing/2014/main" xmlns="" id="{E4CC78E8-2BCE-4F52-A025-12062B6EC419}"/>
              </a:ext>
            </a:extLst>
          </p:cNvPr>
          <p:cNvSpPr/>
          <p:nvPr/>
        </p:nvSpPr>
        <p:spPr>
          <a:xfrm>
            <a:off x="3733800" y="2819400"/>
            <a:ext cx="2057400" cy="914400"/>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1 10">
            <a:extLst>
              <a:ext uri="{FF2B5EF4-FFF2-40B4-BE49-F238E27FC236}">
                <a16:creationId xmlns:a16="http://schemas.microsoft.com/office/drawing/2014/main" xmlns="" id="{8BDB976B-E6EF-4062-AA7A-F250A789E77D}"/>
              </a:ext>
            </a:extLst>
          </p:cNvPr>
          <p:cNvSpPr/>
          <p:nvPr/>
        </p:nvSpPr>
        <p:spPr>
          <a:xfrm>
            <a:off x="4953000" y="3542763"/>
            <a:ext cx="228600" cy="1524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1 11">
            <a:extLst>
              <a:ext uri="{FF2B5EF4-FFF2-40B4-BE49-F238E27FC236}">
                <a16:creationId xmlns:a16="http://schemas.microsoft.com/office/drawing/2014/main" xmlns="" id="{6FD191FE-77D1-46F9-BFC4-CEAF8F50E41E}"/>
              </a:ext>
            </a:extLst>
          </p:cNvPr>
          <p:cNvSpPr/>
          <p:nvPr/>
        </p:nvSpPr>
        <p:spPr>
          <a:xfrm>
            <a:off x="4025721" y="3530958"/>
            <a:ext cx="228600" cy="1524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1 12">
            <a:extLst>
              <a:ext uri="{FF2B5EF4-FFF2-40B4-BE49-F238E27FC236}">
                <a16:creationId xmlns:a16="http://schemas.microsoft.com/office/drawing/2014/main" xmlns="" id="{CBE3CD71-66F8-42F3-87C8-4A9BE23FE61D}"/>
              </a:ext>
            </a:extLst>
          </p:cNvPr>
          <p:cNvSpPr/>
          <p:nvPr/>
        </p:nvSpPr>
        <p:spPr>
          <a:xfrm>
            <a:off x="4343400" y="3581400"/>
            <a:ext cx="228600" cy="1524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xplosion 1 13">
            <a:extLst>
              <a:ext uri="{FF2B5EF4-FFF2-40B4-BE49-F238E27FC236}">
                <a16:creationId xmlns:a16="http://schemas.microsoft.com/office/drawing/2014/main" xmlns="" id="{9811492B-7C6B-4E5C-92E9-5E5E897CAACF}"/>
              </a:ext>
            </a:extLst>
          </p:cNvPr>
          <p:cNvSpPr/>
          <p:nvPr/>
        </p:nvSpPr>
        <p:spPr>
          <a:xfrm>
            <a:off x="4572000" y="3505200"/>
            <a:ext cx="228600" cy="1524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14">
            <a:extLst>
              <a:ext uri="{FF2B5EF4-FFF2-40B4-BE49-F238E27FC236}">
                <a16:creationId xmlns:a16="http://schemas.microsoft.com/office/drawing/2014/main" xmlns="" id="{E1EE1516-D4ED-49B3-8EBA-BD8400B0DCA3}"/>
              </a:ext>
            </a:extLst>
          </p:cNvPr>
          <p:cNvSpPr/>
          <p:nvPr/>
        </p:nvSpPr>
        <p:spPr>
          <a:xfrm>
            <a:off x="4800600" y="3581400"/>
            <a:ext cx="228600" cy="152400"/>
          </a:xfrm>
          <a:prstGeom prst="irregularSeal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E08AA98B-21B2-4E25-9621-64D6F9C64667}"/>
              </a:ext>
            </a:extLst>
          </p:cNvPr>
          <p:cNvSpPr/>
          <p:nvPr/>
        </p:nvSpPr>
        <p:spPr>
          <a:xfrm>
            <a:off x="3962400" y="3454758"/>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873B801A-97C1-4AB2-A1B1-5AE31C24FB48}"/>
              </a:ext>
            </a:extLst>
          </p:cNvPr>
          <p:cNvSpPr/>
          <p:nvPr/>
        </p:nvSpPr>
        <p:spPr>
          <a:xfrm>
            <a:off x="4280079" y="3505200"/>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BECFEAE1-0E2F-43BE-9BBD-13B52B3248CB}"/>
              </a:ext>
            </a:extLst>
          </p:cNvPr>
          <p:cNvSpPr/>
          <p:nvPr/>
        </p:nvSpPr>
        <p:spPr>
          <a:xfrm>
            <a:off x="4572000" y="3429000"/>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C6DCD408-02F6-42E3-9B9C-415D3DBF82CD}"/>
              </a:ext>
            </a:extLst>
          </p:cNvPr>
          <p:cNvSpPr/>
          <p:nvPr/>
        </p:nvSpPr>
        <p:spPr>
          <a:xfrm>
            <a:off x="4787721" y="3505200"/>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93BD81EF-B965-4EEE-A233-14746F50FBC7}"/>
              </a:ext>
            </a:extLst>
          </p:cNvPr>
          <p:cNvSpPr/>
          <p:nvPr/>
        </p:nvSpPr>
        <p:spPr>
          <a:xfrm>
            <a:off x="4953000" y="3479442"/>
            <a:ext cx="304800" cy="2286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0">
            <a:extLst>
              <a:ext uri="{FF2B5EF4-FFF2-40B4-BE49-F238E27FC236}">
                <a16:creationId xmlns:a16="http://schemas.microsoft.com/office/drawing/2014/main" xmlns="" id="{67C46C16-1F6A-415D-B4D8-39DAAD05F747}"/>
              </a:ext>
            </a:extLst>
          </p:cNvPr>
          <p:cNvSpPr/>
          <p:nvPr/>
        </p:nvSpPr>
        <p:spPr>
          <a:xfrm>
            <a:off x="1752600" y="643176"/>
            <a:ext cx="6096000" cy="8382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কিসমিসের সাহায্যে অভিস্রবণ পরীক্ষা</a:t>
            </a:r>
            <a:endParaRPr lang="en-US" sz="4000" dirty="0">
              <a:solidFill>
                <a:schemeClr val="tx1"/>
              </a:solidFill>
              <a:latin typeface="NikoshBAN" pitchFamily="2" charset="0"/>
              <a:cs typeface="NikoshBAN" pitchFamily="2" charset="0"/>
            </a:endParaRPr>
          </a:p>
        </p:txBody>
      </p:sp>
      <p:sp>
        <p:nvSpPr>
          <p:cNvPr id="42" name="Rounded Rectangular Callout 21">
            <a:extLst>
              <a:ext uri="{FF2B5EF4-FFF2-40B4-BE49-F238E27FC236}">
                <a16:creationId xmlns:a16="http://schemas.microsoft.com/office/drawing/2014/main" xmlns="" id="{D9999946-22FD-4D9D-BD44-A354DCDCAFBE}"/>
              </a:ext>
            </a:extLst>
          </p:cNvPr>
          <p:cNvSpPr/>
          <p:nvPr/>
        </p:nvSpPr>
        <p:spPr>
          <a:xfrm>
            <a:off x="990600" y="1676400"/>
            <a:ext cx="1981200" cy="762000"/>
          </a:xfrm>
          <a:prstGeom prst="wedgeRoundRectCallout">
            <a:avLst>
              <a:gd name="adj1" fmla="val 98777"/>
              <a:gd name="adj2" fmla="val 192641"/>
              <a:gd name="adj3" fmla="val 16667"/>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শুকনা কিসমিস</a:t>
            </a:r>
            <a:endParaRPr lang="en-US" sz="2800" dirty="0">
              <a:solidFill>
                <a:schemeClr val="tx1"/>
              </a:solidFill>
              <a:latin typeface="NikoshBAN" pitchFamily="2" charset="0"/>
              <a:cs typeface="NikoshBAN" pitchFamily="2" charset="0"/>
            </a:endParaRPr>
          </a:p>
        </p:txBody>
      </p:sp>
      <p:sp>
        <p:nvSpPr>
          <p:cNvPr id="43" name="Rounded Rectangle 22">
            <a:extLst>
              <a:ext uri="{FF2B5EF4-FFF2-40B4-BE49-F238E27FC236}">
                <a16:creationId xmlns:a16="http://schemas.microsoft.com/office/drawing/2014/main" xmlns="" id="{C2395970-72BC-439E-80F3-ADE24B2A9799}"/>
              </a:ext>
            </a:extLst>
          </p:cNvPr>
          <p:cNvSpPr/>
          <p:nvPr/>
        </p:nvSpPr>
        <p:spPr>
          <a:xfrm>
            <a:off x="3733800" y="1676400"/>
            <a:ext cx="2133600" cy="7620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৫/৬ ঘন্টা পর</a:t>
            </a:r>
            <a:endParaRPr lang="en-US" sz="3600" dirty="0">
              <a:solidFill>
                <a:schemeClr val="tx1"/>
              </a:solidFill>
              <a:latin typeface="NikoshBAN" pitchFamily="2" charset="0"/>
              <a:cs typeface="NikoshBAN" pitchFamily="2" charset="0"/>
            </a:endParaRPr>
          </a:p>
        </p:txBody>
      </p:sp>
      <p:sp>
        <p:nvSpPr>
          <p:cNvPr id="44" name="Rounded Rectangular Callout 23">
            <a:extLst>
              <a:ext uri="{FF2B5EF4-FFF2-40B4-BE49-F238E27FC236}">
                <a16:creationId xmlns:a16="http://schemas.microsoft.com/office/drawing/2014/main" xmlns="" id="{E7CBFCCC-0652-4CD3-98FD-05B8F11F2566}"/>
              </a:ext>
            </a:extLst>
          </p:cNvPr>
          <p:cNvSpPr/>
          <p:nvPr/>
        </p:nvSpPr>
        <p:spPr>
          <a:xfrm>
            <a:off x="6415008" y="1676400"/>
            <a:ext cx="1981200" cy="762000"/>
          </a:xfrm>
          <a:prstGeom prst="wedgeRoundRectCallout">
            <a:avLst>
              <a:gd name="adj1" fmla="val -107940"/>
              <a:gd name="adj2" fmla="val 189261"/>
              <a:gd name="adj3" fmla="val 16667"/>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ফুলে উঠল</a:t>
            </a:r>
            <a:endParaRPr lang="en-US" sz="2800" dirty="0">
              <a:solidFill>
                <a:schemeClr val="tx1"/>
              </a:solidFill>
              <a:latin typeface="NikoshBAN" pitchFamily="2" charset="0"/>
              <a:cs typeface="NikoshBAN" pitchFamily="2" charset="0"/>
            </a:endParaRPr>
          </a:p>
        </p:txBody>
      </p:sp>
      <p:sp>
        <p:nvSpPr>
          <p:cNvPr id="45" name="Rounded Rectangle 24">
            <a:extLst>
              <a:ext uri="{FF2B5EF4-FFF2-40B4-BE49-F238E27FC236}">
                <a16:creationId xmlns:a16="http://schemas.microsoft.com/office/drawing/2014/main" xmlns="" id="{5E7E654F-8B85-4E26-9A20-32F6EEA47564}"/>
              </a:ext>
            </a:extLst>
          </p:cNvPr>
          <p:cNvSpPr/>
          <p:nvPr/>
        </p:nvSpPr>
        <p:spPr>
          <a:xfrm>
            <a:off x="2895600" y="5574228"/>
            <a:ext cx="2971800" cy="685800"/>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অভিস্রবণ প্রক্রিয়া</a:t>
            </a:r>
            <a:endParaRPr lang="en-US" sz="4000" dirty="0">
              <a:solidFill>
                <a:schemeClr val="tx1"/>
              </a:solidFill>
              <a:latin typeface="NikoshBAN" pitchFamily="2" charset="0"/>
              <a:cs typeface="NikoshBAN" pitchFamily="2" charset="0"/>
            </a:endParaRPr>
          </a:p>
        </p:txBody>
      </p:sp>
      <p:pic>
        <p:nvPicPr>
          <p:cNvPr id="61" name="Picture 60">
            <a:extLst>
              <a:ext uri="{FF2B5EF4-FFF2-40B4-BE49-F238E27FC236}">
                <a16:creationId xmlns:a16="http://schemas.microsoft.com/office/drawing/2014/main" xmlns="" id="{6B7A2161-BBE1-49B9-B612-F02D26C91EE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055" y="0"/>
            <a:ext cx="9218109" cy="6858000"/>
          </a:xfrm>
          <a:prstGeom prst="rect">
            <a:avLst/>
          </a:prstGeom>
          <a:ln w="88900" cap="sq" cmpd="thickThin">
            <a:solidFill>
              <a:schemeClr val="bg1">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146480265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30"/>
                                        </p:tgtEl>
                                        <p:attrNameLst>
                                          <p:attrName>style.color</p:attrName>
                                        </p:attrNameLst>
                                      </p:cBhvr>
                                      <p:to>
                                        <a:srgbClr val="00FFFF"/>
                                      </p:to>
                                    </p:animClr>
                                    <p:animClr clrSpc="rgb" dir="cw">
                                      <p:cBhvr>
                                        <p:cTn id="13" dur="500" fill="hold"/>
                                        <p:tgtEl>
                                          <p:spTgt spid="30"/>
                                        </p:tgtEl>
                                        <p:attrNameLst>
                                          <p:attrName>fillcolor</p:attrName>
                                        </p:attrNameLst>
                                      </p:cBhvr>
                                      <p:to>
                                        <a:srgbClr val="00FFFF"/>
                                      </p:to>
                                    </p:animClr>
                                    <p:set>
                                      <p:cBhvr>
                                        <p:cTn id="14" dur="500" fill="hold"/>
                                        <p:tgtEl>
                                          <p:spTgt spid="30"/>
                                        </p:tgtEl>
                                        <p:attrNameLst>
                                          <p:attrName>fill.type</p:attrName>
                                        </p:attrNameLst>
                                      </p:cBhvr>
                                      <p:to>
                                        <p:strVal val="solid"/>
                                      </p:to>
                                    </p:set>
                                    <p:set>
                                      <p:cBhvr>
                                        <p:cTn id="15" dur="500" fill="hold"/>
                                        <p:tgtEl>
                                          <p:spTgt spid="30"/>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P spid="37" grpId="0" animBg="1"/>
      <p:bldP spid="38" grpId="0" animBg="1"/>
      <p:bldP spid="39" grpId="0" animBg="1"/>
      <p:bldP spid="40" grpId="0" animBg="1"/>
      <p:bldP spid="42" grpId="0" animBg="1"/>
      <p:bldP spid="43" grpId="0" animBg="1"/>
      <p:bldP spid="44" grpId="0" animBg="1"/>
      <p:bldP spid="4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749</Words>
  <Application>Microsoft Office PowerPoint</Application>
  <PresentationFormat>On-screen Show (4:3)</PresentationFormat>
  <Paragraphs>110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JOYNAL</dc:creator>
  <cp:lastModifiedBy>Md Noman Hossen</cp:lastModifiedBy>
  <cp:revision>100</cp:revision>
  <dcterms:created xsi:type="dcterms:W3CDTF">2019-05-27T05:25:25Z</dcterms:created>
  <dcterms:modified xsi:type="dcterms:W3CDTF">2020-03-14T11:49:02Z</dcterms:modified>
</cp:coreProperties>
</file>