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5" r:id="rId6"/>
    <p:sldId id="274" r:id="rId7"/>
    <p:sldId id="263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122D-C59D-4E38-86DC-193BE015C79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363B-9B84-4FD2-82A5-9C1D4DB1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122D-C59D-4E38-86DC-193BE015C79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363B-9B84-4FD2-82A5-9C1D4DB1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3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122D-C59D-4E38-86DC-193BE015C79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363B-9B84-4FD2-82A5-9C1D4DB1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122D-C59D-4E38-86DC-193BE015C79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363B-9B84-4FD2-82A5-9C1D4DB1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3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122D-C59D-4E38-86DC-193BE015C79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363B-9B84-4FD2-82A5-9C1D4DB1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4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122D-C59D-4E38-86DC-193BE015C79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363B-9B84-4FD2-82A5-9C1D4DB1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122D-C59D-4E38-86DC-193BE015C79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363B-9B84-4FD2-82A5-9C1D4DB1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0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122D-C59D-4E38-86DC-193BE015C79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363B-9B84-4FD2-82A5-9C1D4DB1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5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122D-C59D-4E38-86DC-193BE015C79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363B-9B84-4FD2-82A5-9C1D4DB1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0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122D-C59D-4E38-86DC-193BE015C79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363B-9B84-4FD2-82A5-9C1D4DB1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4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122D-C59D-4E38-86DC-193BE015C79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363B-9B84-4FD2-82A5-9C1D4DB1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5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B122D-C59D-4E38-86DC-193BE015C79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6363B-9B84-4FD2-82A5-9C1D4DB1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7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43"/>
            <a:ext cx="12192000" cy="68288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03042" y="1777284"/>
            <a:ext cx="81136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বাংলা ক্লাসে তোমাদের সবাইকে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2678806" y="4069724"/>
            <a:ext cx="582125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854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495800" y="429260"/>
            <a:ext cx="2667000" cy="789940"/>
          </a:xfrm>
          <a:prstGeom prst="roundRect">
            <a:avLst/>
          </a:prstGeom>
          <a:noFill/>
          <a:ln w="38100"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17564" tIns="58782" rIns="117564" bIns="58782" anchor="ctr"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36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  </a:t>
            </a:r>
            <a:r>
              <a:rPr lang="en-US" sz="3600" b="1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6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36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’’</a:t>
            </a:r>
            <a:endParaRPr lang="en-US" sz="36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75" y="1429556"/>
            <a:ext cx="4491136" cy="25150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62" y="1414152"/>
            <a:ext cx="4498560" cy="253044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4572000"/>
            <a:ext cx="11326998" cy="196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7564" tIns="58782" rIns="117564" bIns="58782" numCol="1" anchor="ctr" anchorCtr="0" compatLnSpc="1">
            <a:prstTxWarp prst="textPlain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প্রমথ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চৌধুরী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‘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বই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পড়া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’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প্রবন্ধে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বলেছিলেন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, ‘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বই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পড়ার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অভ্যাসটা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যে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বদঅভ্যাস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নয়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এ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কথাটা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সমাজকে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এ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যুগে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মাঝে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মাঝে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স্মরণ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করিয়ে</a:t>
            </a:r>
            <a:endParaRPr lang="en-US" sz="400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দেওয়া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আবশ্যক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;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কেননা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মানুষে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এ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কালে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বই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পড়ে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না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পড়ে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সংবাদপত্র</a:t>
            </a:r>
            <a:r>
              <a:rPr lang="en-US" sz="4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।</a:t>
            </a:r>
            <a:endParaRPr lang="en-US" sz="400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ex2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777160" y="1590855"/>
            <a:ext cx="4682509" cy="3056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Flowchart: Alternate Process 3"/>
          <p:cNvSpPr/>
          <p:nvPr/>
        </p:nvSpPr>
        <p:spPr>
          <a:xfrm>
            <a:off x="1304854" y="5300749"/>
            <a:ext cx="3627120" cy="794173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4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Untitled-22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6593983" y="1369883"/>
            <a:ext cx="4875727" cy="3627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Flowchart: Alternate Process 5"/>
          <p:cNvSpPr/>
          <p:nvPr/>
        </p:nvSpPr>
        <p:spPr>
          <a:xfrm>
            <a:off x="7431856" y="5400232"/>
            <a:ext cx="3596640" cy="69469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4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4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1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Bouquet"/>
          <p:cNvSpPr>
            <a:spLocks noChangeArrowheads="1"/>
          </p:cNvSpPr>
          <p:nvPr/>
        </p:nvSpPr>
        <p:spPr bwMode="auto">
          <a:xfrm>
            <a:off x="4671811" y="172791"/>
            <a:ext cx="2971800" cy="812379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928" y="1092815"/>
            <a:ext cx="4513308" cy="311069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8" name="Group 7"/>
          <p:cNvGrpSpPr/>
          <p:nvPr/>
        </p:nvGrpSpPr>
        <p:grpSpPr>
          <a:xfrm>
            <a:off x="1558290" y="4418772"/>
            <a:ext cx="7280910" cy="2087880"/>
            <a:chOff x="1558290" y="4418772"/>
            <a:chExt cx="7280910" cy="2087880"/>
          </a:xfrm>
        </p:grpSpPr>
        <p:sp>
          <p:nvSpPr>
            <p:cNvPr id="4" name="Flowchart: Alternate Process 3"/>
            <p:cNvSpPr/>
            <p:nvPr/>
          </p:nvSpPr>
          <p:spPr>
            <a:xfrm>
              <a:off x="1558290" y="4418772"/>
              <a:ext cx="6518910" cy="685800"/>
            </a:xfrm>
            <a:prstGeom prst="flowChartAlternateProcess">
              <a:avLst/>
            </a:prstGeom>
            <a:noFill/>
            <a:ln w="38100">
              <a:noFill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rtDeco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17564" tIns="58782" rIns="117564" bIns="58782" rtlCol="0" anchor="ctr"/>
            <a:lstStyle/>
            <a:p>
              <a:pPr marL="440867" indent="-440867"/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1. </a:t>
              </a:r>
              <a:r>
                <a:rPr lang="bn-IN" sz="4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শিক্ষার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সর্বপ্রধান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অঙ্গ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?</a:t>
              </a:r>
            </a:p>
          </p:txBody>
        </p:sp>
        <p:sp>
          <p:nvSpPr>
            <p:cNvPr id="5" name="Flowchart: Alternate Process 4"/>
            <p:cNvSpPr/>
            <p:nvPr/>
          </p:nvSpPr>
          <p:spPr>
            <a:xfrm>
              <a:off x="1558290" y="5135052"/>
              <a:ext cx="6518910" cy="685800"/>
            </a:xfrm>
            <a:prstGeom prst="flowChartAlternateProcess">
              <a:avLst/>
            </a:prstGeom>
            <a:noFill/>
            <a:ln w="38100">
              <a:noFill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rtDeco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17564" tIns="58782" rIns="117564" bIns="58782" rtlCol="0" anchor="ctr"/>
            <a:lstStyle/>
            <a:p>
              <a:pPr marL="440867" indent="-440867"/>
              <a:r>
                <a:rPr lang="en-US" sz="4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২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. </a:t>
              </a:r>
              <a:r>
                <a:rPr lang="bn-BD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“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সুশিক্ষিত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লোক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মাত্রই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bn-IN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” 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?</a:t>
              </a:r>
            </a:p>
          </p:txBody>
        </p:sp>
        <p:sp>
          <p:nvSpPr>
            <p:cNvPr id="6" name="Flowchart: Alternate Process 5"/>
            <p:cNvSpPr/>
            <p:nvPr/>
          </p:nvSpPr>
          <p:spPr>
            <a:xfrm>
              <a:off x="1558290" y="5820852"/>
              <a:ext cx="7280910" cy="685800"/>
            </a:xfrm>
            <a:prstGeom prst="flowChartAlternateProcess">
              <a:avLst/>
            </a:prstGeom>
            <a:noFill/>
            <a:ln w="38100">
              <a:noFill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rtDeco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17564" tIns="58782" rIns="117564" bIns="58782" rtlCol="0" anchor="ctr"/>
            <a:lstStyle/>
            <a:p>
              <a:pPr marL="440867" indent="-440867"/>
              <a:r>
                <a:rPr lang="en-US" sz="4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৩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.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ছাড়া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সাহিত্য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চর্চার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উপায়ন্তর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নেই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4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?</a:t>
              </a:r>
              <a:endPara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9" name="Flowchart: Alternate Process 8"/>
          <p:cNvSpPr/>
          <p:nvPr/>
        </p:nvSpPr>
        <p:spPr>
          <a:xfrm>
            <a:off x="1584960" y="6506652"/>
            <a:ext cx="6518910" cy="6858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440867" indent="-440867"/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৪. 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স্বশিক্ষিত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31121" y="218371"/>
            <a:ext cx="2859110" cy="72121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১০ মিনিট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3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Bouquet"/>
          <p:cNvSpPr>
            <a:spLocks noChangeArrowheads="1"/>
          </p:cNvSpPr>
          <p:nvPr/>
        </p:nvSpPr>
        <p:spPr bwMode="auto">
          <a:xfrm>
            <a:off x="4671811" y="172791"/>
            <a:ext cx="2971800" cy="812379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31531" y="1345779"/>
            <a:ext cx="5593080" cy="951971"/>
          </a:xfrm>
          <a:prstGeom prst="wedgeEllipseCallout">
            <a:avLst>
              <a:gd name="adj1" fmla="val -82471"/>
              <a:gd name="adj2" fmla="val 261324"/>
            </a:avLst>
          </a:prstGeom>
          <a:noFill/>
          <a:ln w="762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r>
              <a:rPr lang="en-US" sz="4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4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</a:t>
            </a:r>
            <a:r>
              <a:rPr lang="bn-IN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en-US" sz="4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</a:t>
            </a:r>
            <a:r>
              <a:rPr lang="bn-IN" sz="4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1222535" y="2514600"/>
            <a:ext cx="7917180" cy="6858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440867" indent="-440867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1.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সর্বপ্রধান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অঙ্গ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সাহিত্যচর্চা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।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1222534" y="3293598"/>
            <a:ext cx="7917180" cy="6858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440867" indent="-440867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সুশিক্ষিত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মাত্রই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স্বশিক্ষিত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267401" y="4196248"/>
            <a:ext cx="8454865" cy="6858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440867" indent="-440867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“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চর্চার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উপায়ন্তর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।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1222534" y="4975246"/>
            <a:ext cx="8409998" cy="6858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440867" indent="-440867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স্বশিক্ষিত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সৃজনশীলতা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।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131121" y="218371"/>
            <a:ext cx="2859110" cy="72121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0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Purple mesh"/>
          <p:cNvSpPr>
            <a:spLocks noChangeArrowheads="1"/>
          </p:cNvSpPr>
          <p:nvPr/>
        </p:nvSpPr>
        <p:spPr bwMode="auto">
          <a:xfrm>
            <a:off x="4343400" y="457200"/>
            <a:ext cx="2971800" cy="793844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1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100" dirty="0">
              <a:ln w="0"/>
              <a:solidFill>
                <a:schemeClr val="accent2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514654" y="1482863"/>
            <a:ext cx="10432388" cy="6858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“বই পড়া” প্রবন্ধে লেখক লাইব্রেরিকে কীসের ওপর স্থান দিয়াছেন ?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69700" y="2316809"/>
            <a:ext cx="9775064" cy="649169"/>
            <a:chOff x="785611" y="2336088"/>
            <a:chExt cx="9775064" cy="649169"/>
          </a:xfrm>
        </p:grpSpPr>
        <p:sp>
          <p:nvSpPr>
            <p:cNvPr id="5" name="TextBox 4"/>
            <p:cNvSpPr txBox="1"/>
            <p:nvPr/>
          </p:nvSpPr>
          <p:spPr>
            <a:xfrm>
              <a:off x="785611" y="2336088"/>
              <a:ext cx="21636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ক) অর্থ-বিত্তের </a:t>
              </a:r>
              <a:endParaRPr lang="en-US" sz="32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39414" y="2374724"/>
              <a:ext cx="2485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খ) স্কুল-কলেজের  </a:t>
              </a:r>
              <a:endParaRPr lang="en-US" sz="32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89431" y="2400482"/>
              <a:ext cx="2485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bn-IN" sz="3200" dirty="0" smtClean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হাসপাতালের  </a:t>
              </a:r>
              <a:endParaRPr lang="en-US" sz="32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75053" y="2400482"/>
              <a:ext cx="2485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r>
                <a:rPr lang="bn-IN" sz="3200" dirty="0" smtClean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জ্ঞানী মানুষের  </a:t>
              </a:r>
              <a:endParaRPr lang="en-US" sz="32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Flowchart: Alternate Process 9"/>
          <p:cNvSpPr/>
          <p:nvPr/>
        </p:nvSpPr>
        <p:spPr>
          <a:xfrm>
            <a:off x="514654" y="3051444"/>
            <a:ext cx="4971745" cy="6858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স্বশিক্ষিত বলতে বোঝায়- 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6477" y="3723720"/>
            <a:ext cx="11326904" cy="657786"/>
            <a:chOff x="944065" y="2322564"/>
            <a:chExt cx="9609299" cy="657786"/>
          </a:xfrm>
        </p:grpSpPr>
        <p:sp>
          <p:nvSpPr>
            <p:cNvPr id="13" name="TextBox 12"/>
            <p:cNvSpPr txBox="1"/>
            <p:nvPr/>
          </p:nvSpPr>
          <p:spPr>
            <a:xfrm>
              <a:off x="5582120" y="2322564"/>
              <a:ext cx="26440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ক) সৃজনশীলতা অর্জন </a:t>
              </a:r>
              <a:endParaRPr lang="en-US" sz="32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29687" y="2336087"/>
              <a:ext cx="2485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খ) বুদ্ধির জাগরণ</a:t>
              </a:r>
              <a:endParaRPr lang="en-US" sz="32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44065" y="2395575"/>
              <a:ext cx="2485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bn-IN" sz="3200" dirty="0" smtClean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সার্টিফিকেট অর্জন </a:t>
              </a:r>
              <a:endParaRPr lang="en-US" sz="32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67742" y="2336086"/>
              <a:ext cx="2485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r>
                <a:rPr lang="bn-IN" sz="3200" dirty="0" smtClean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উচ্চ শিক্ষা অর্জন   </a:t>
              </a:r>
              <a:endParaRPr lang="en-US" sz="32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7" name="Flowchart: Alternate Process 16"/>
          <p:cNvSpPr/>
          <p:nvPr/>
        </p:nvSpPr>
        <p:spPr>
          <a:xfrm>
            <a:off x="501775" y="4390847"/>
            <a:ext cx="6993729" cy="6858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 ফল লাভের জন্য আমরা সকলে --  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69700" y="5038008"/>
            <a:ext cx="11513681" cy="594117"/>
            <a:chOff x="785611" y="2336086"/>
            <a:chExt cx="9767753" cy="594117"/>
          </a:xfrm>
        </p:grpSpPr>
        <p:sp>
          <p:nvSpPr>
            <p:cNvPr id="19" name="TextBox 18"/>
            <p:cNvSpPr txBox="1"/>
            <p:nvPr/>
          </p:nvSpPr>
          <p:spPr>
            <a:xfrm>
              <a:off x="785611" y="2336088"/>
              <a:ext cx="26440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ক) দাঁড়িয়ে  </a:t>
              </a:r>
              <a:endParaRPr lang="en-US" sz="32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29687" y="2336087"/>
              <a:ext cx="2485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খ) উদ্বাহু </a:t>
              </a:r>
              <a:endParaRPr lang="en-US" sz="32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89431" y="2345428"/>
              <a:ext cx="2485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bn-IN" sz="3200" dirty="0" smtClean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অপেক্ষায় বসে  </a:t>
              </a:r>
              <a:endParaRPr lang="en-US" sz="32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67742" y="2336086"/>
              <a:ext cx="2485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r>
                <a:rPr lang="bn-IN" sz="3200" dirty="0" smtClean="0">
                  <a:ln w="0"/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অপেক্ষায় দাঁড়িয়ে   </a:t>
              </a:r>
              <a:endParaRPr lang="en-US" sz="32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44362" y="2418638"/>
            <a:ext cx="329124" cy="3359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362" y="3845885"/>
            <a:ext cx="317706" cy="3674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2052" y="5189879"/>
            <a:ext cx="329124" cy="2997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9131121" y="218371"/>
            <a:ext cx="2859110" cy="72121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7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33333E-6 L 0.23789 0.0085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88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52526 0.0004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6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22222E-6 L 0.31016 -0.00578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8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7" grpId="0"/>
      <p:bldP spid="11" grpId="0" animBg="1"/>
      <p:bldP spid="11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ChangeArrowheads="1"/>
          </p:cNvSpPr>
          <p:nvPr/>
        </p:nvSpPr>
        <p:spPr bwMode="auto">
          <a:xfrm>
            <a:off x="3719671" y="296214"/>
            <a:ext cx="4264977" cy="96253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5715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5100" dirty="0">
                <a:ln w="0"/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100" dirty="0">
              <a:ln w="0"/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ncc-0017   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676400"/>
            <a:ext cx="5760720" cy="3672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lowchart: Alternate Process 4"/>
          <p:cNvSpPr/>
          <p:nvPr/>
        </p:nvSpPr>
        <p:spPr>
          <a:xfrm>
            <a:off x="762000" y="5664748"/>
            <a:ext cx="10881360" cy="13716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marL="881733" indent="-881733" algn="ctr">
              <a:buFont typeface="+mj-lt"/>
              <a:buAutoNum type="arabicPeriod"/>
            </a:pP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ষ্স্বে</a:t>
            </a: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চ্ছায় বই পড়া এবং জোড়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পূর্বক বই পড়ার মাঝে </a:t>
            </a:r>
            <a:endParaRPr lang="en-US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881733" indent="-881733" algn="ctr"/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পার্থক্য কি ?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উল্লেখ কর।</a:t>
            </a:r>
            <a:endParaRPr lang="bn-BD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92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7000"/>
                    </a14:imgEffect>
                    <a14:imgEffect>
                      <a14:colorTemperature colorTemp="5950"/>
                    </a14:imgEffect>
                    <a14:imgEffect>
                      <a14:saturation sat="155000"/>
                    </a14:imgEffect>
                    <a14:imgEffect>
                      <a14:brightnessContrast bright="31000" contrast="-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6809"/>
            <a:ext cx="12192001" cy="68129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19367" y="1746913"/>
            <a:ext cx="91712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13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1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4616002" y="133305"/>
            <a:ext cx="2807595" cy="12460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</a:rPr>
              <a:t>পরিচিতি</a:t>
            </a:r>
            <a:r>
              <a:rPr lang="en-US" sz="6600" b="1" dirty="0" smtClean="0"/>
              <a:t> </a:t>
            </a:r>
            <a:endParaRPr lang="en-US" sz="66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0" y="3217527"/>
            <a:ext cx="4520485" cy="36404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শিক্ষক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পরিচিতি</a:t>
            </a:r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নামঃ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মোঃ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শাহারুল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ইসলাম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সহকারি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শিক্ষক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বাংলা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ইউনাইটেড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স্কুল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এন্ড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কলেজ,শেখাহাতি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সোনাতলা,বগুড়া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০১৭১৪৫২৬৯৪৪ 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ই-মেইলঃ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shaharulict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06@gmail.com</a:t>
            </a:r>
          </a:p>
          <a:p>
            <a:pPr algn="ctr"/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7272270" y="3506316"/>
            <a:ext cx="4533363" cy="33516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পাঠ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পরিচিতি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শ্রেণিঃ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দশম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বাংলা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প্রথম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পত্র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অধ্যায়ঃ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সপ্তম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সময়ঃ</a:t>
            </a:r>
            <a:r>
              <a:rPr lang="en-US" sz="3600" b="1" dirty="0" smtClean="0">
                <a:solidFill>
                  <a:schemeClr val="tx1"/>
                </a:solidFill>
              </a:rPr>
              <a:t> ৫০ </a:t>
            </a:r>
            <a:r>
              <a:rPr lang="en-US" sz="3600" b="1" dirty="0" err="1" smtClean="0">
                <a:solidFill>
                  <a:schemeClr val="tx1"/>
                </a:solidFill>
              </a:rPr>
              <a:t>মিনিট</a:t>
            </a:r>
            <a:r>
              <a:rPr lang="en-US" sz="3600" b="1" dirty="0" smtClean="0"/>
              <a:t> </a:t>
            </a:r>
          </a:p>
          <a:p>
            <a:pPr algn="ctr"/>
            <a:endParaRPr lang="en-US" sz="2400" b="1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90" y="133305"/>
            <a:ext cx="2267103" cy="257957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35" y="45881"/>
            <a:ext cx="2647950" cy="2667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4055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329" y="1939112"/>
            <a:ext cx="4256046" cy="27458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8" y="1969484"/>
            <a:ext cx="3537892" cy="27441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346" y="1965961"/>
            <a:ext cx="3436473" cy="27189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850295" y="4838186"/>
            <a:ext cx="2954049" cy="886753"/>
          </a:xfrm>
          <a:prstGeom prst="rect">
            <a:avLst/>
          </a:prstGeom>
        </p:spPr>
        <p:txBody>
          <a:bodyPr wrap="none" numCol="1">
            <a:prstTxWarp prst="textPlain">
              <a:avLst>
                <a:gd name="adj" fmla="val 48816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58782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7564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7634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3512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939110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526932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4114754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702576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বই</a:t>
            </a:r>
            <a:r>
              <a:rPr lang="en-US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1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7663" y="5878165"/>
            <a:ext cx="8601689" cy="6911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numCol="1" rtlCol="0" anchor="ctr">
            <a:prstTxWarp prst="textPlain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782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564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4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512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9110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26932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14754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702576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শখের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--  </a:t>
            </a:r>
            <a:endParaRPr lang="bn-BD" sz="41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6687" y="553792"/>
            <a:ext cx="6310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/>
              <a:t>নিচের</a:t>
            </a:r>
            <a:r>
              <a:rPr lang="en-US" sz="5400" b="1" dirty="0"/>
              <a:t> </a:t>
            </a:r>
            <a:r>
              <a:rPr lang="en-US" sz="5400" b="1" dirty="0" err="1"/>
              <a:t>ছবিগুলো</a:t>
            </a:r>
            <a:r>
              <a:rPr lang="en-US" sz="5400" b="1" dirty="0"/>
              <a:t> </a:t>
            </a:r>
            <a:r>
              <a:rPr lang="en-US" sz="5400" b="1" dirty="0" err="1"/>
              <a:t>লক্ষ্য</a:t>
            </a:r>
            <a:r>
              <a:rPr lang="en-US" sz="5400" b="1" dirty="0"/>
              <a:t> </a:t>
            </a:r>
            <a:r>
              <a:rPr lang="en-US" sz="5400" b="1" dirty="0" err="1" smtClean="0"/>
              <a:t>কর</a:t>
            </a:r>
            <a:r>
              <a:rPr lang="bn-IN" sz="5400" b="1" dirty="0" smtClean="0"/>
              <a:t>- 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7689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133" y="476232"/>
            <a:ext cx="5388946" cy="30721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3958107" y="4092488"/>
            <a:ext cx="3657600" cy="707886"/>
          </a:xfrm>
          <a:prstGeom prst="rect">
            <a:avLst/>
          </a:prstGeom>
        </p:spPr>
        <p:txBody>
          <a:bodyPr wrap="none" numCol="1">
            <a:prstTxWarp prst="textPlain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58782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7564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7634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3512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939110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526932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4114754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702576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585174" y="4892362"/>
            <a:ext cx="8686800" cy="1143000"/>
          </a:xfrm>
          <a:prstGeom prst="flowChartAlternateProcess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numCol="1" rtlCol="0" anchor="ctr">
            <a:prstTxWarp prst="textPlain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782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564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4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512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9110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26932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14754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702576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IN" sz="9600" b="1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“</a:t>
            </a:r>
            <a:r>
              <a:rPr lang="en-US" sz="9600" b="1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9600" b="1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পড়া</a:t>
            </a:r>
            <a:r>
              <a:rPr lang="bn-IN" sz="9600" b="1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” </a:t>
            </a:r>
            <a:r>
              <a:rPr lang="bn-IN" sz="4000" b="1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প্রবন্ধ</a:t>
            </a:r>
            <a:endParaRPr lang="en-US" sz="2400" b="1" dirty="0"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30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4287054" y="373488"/>
            <a:ext cx="3620573" cy="963204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54" tIns="58776" rIns="117554" bIns="58776" numCol="1" rtlCol="0" anchor="ctr">
            <a:prstTxWarp prst="textPlain">
              <a:avLst>
                <a:gd name="adj" fmla="val 50363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782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564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4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512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9110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26932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14754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702576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18"/>
          <p:cNvSpPr txBox="1"/>
          <p:nvPr/>
        </p:nvSpPr>
        <p:spPr>
          <a:xfrm>
            <a:off x="1221298" y="1560496"/>
            <a:ext cx="4889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58782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7564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7634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3512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939110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526932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4114754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702576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bn-BD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95458" y="2791722"/>
            <a:ext cx="10397396" cy="2091163"/>
            <a:chOff x="695458" y="2791722"/>
            <a:chExt cx="10397396" cy="2091163"/>
          </a:xfrm>
        </p:grpSpPr>
        <p:sp>
          <p:nvSpPr>
            <p:cNvPr id="4" name="TextBox 19"/>
            <p:cNvSpPr txBox="1"/>
            <p:nvPr/>
          </p:nvSpPr>
          <p:spPr>
            <a:xfrm>
              <a:off x="695458" y="2791722"/>
              <a:ext cx="91182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58782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117564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76346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2351288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939110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3526932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4114754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4702576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4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1 । </a:t>
              </a:r>
              <a:r>
                <a:rPr lang="en-US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বই</a:t>
              </a:r>
              <a:r>
                <a:rPr lang="en-US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পড়া</a:t>
              </a:r>
              <a:r>
                <a:rPr lang="en-US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40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প্রবন্ধটি</a:t>
              </a:r>
              <a:r>
                <a:rPr lang="en-US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পাঠের</a:t>
              </a:r>
              <a:r>
                <a:rPr lang="en-US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উদ্দেশ্য</a:t>
              </a:r>
              <a:r>
                <a:rPr lang="en-US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বলতে পারবে</a:t>
              </a:r>
              <a:r>
                <a:rPr lang="en-US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  <a:endPara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21"/>
            <p:cNvSpPr txBox="1"/>
            <p:nvPr/>
          </p:nvSpPr>
          <p:spPr>
            <a:xfrm>
              <a:off x="695458" y="3499608"/>
              <a:ext cx="103973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58782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117564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76346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2351288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939110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3526932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4114754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4702576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342900" indent="-342900"/>
              <a:r>
                <a:rPr lang="en-US" sz="4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  </a:t>
              </a:r>
              <a:r>
                <a:rPr lang="en-US" sz="40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বই</a:t>
              </a:r>
              <a:r>
                <a:rPr lang="en-US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পড়ার জন্য লাইব্রেরীর গুরুত্ব বর্ণনা করতে পারবে।</a:t>
              </a:r>
              <a:endParaRPr lang="bn-BD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20"/>
            <p:cNvSpPr txBox="1"/>
            <p:nvPr/>
          </p:nvSpPr>
          <p:spPr>
            <a:xfrm>
              <a:off x="695458" y="4174999"/>
              <a:ext cx="9401579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58782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117564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76346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2351288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939110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3526932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4114754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4702576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4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  </a:t>
              </a:r>
              <a:r>
                <a:rPr lang="bn-IN" sz="4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লেখক পরিচিতি সম্পর্কে বলতে পারবে। </a:t>
              </a:r>
              <a:endPara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501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8342" y="489397"/>
            <a:ext cx="9324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নিচের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ভিডিওটি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মনোযোগ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সহকারে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দেখ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33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" t="-265" r="-1227" b="-919"/>
          <a:stretch/>
        </p:blipFill>
        <p:spPr>
          <a:xfrm>
            <a:off x="17298" y="2021983"/>
            <a:ext cx="5834131" cy="2938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6" name="Group 5"/>
          <p:cNvGrpSpPr/>
          <p:nvPr/>
        </p:nvGrpSpPr>
        <p:grpSpPr>
          <a:xfrm>
            <a:off x="2448429" y="132075"/>
            <a:ext cx="7843233" cy="1486606"/>
            <a:chOff x="2320584" y="373487"/>
            <a:chExt cx="7843233" cy="1455312"/>
          </a:xfrm>
          <a:blipFill>
            <a:blip r:embed="rId3"/>
            <a:tile tx="0" ty="0" sx="100000" sy="100000" flip="none" algn="tl"/>
          </a:blipFill>
        </p:grpSpPr>
        <p:sp>
          <p:nvSpPr>
            <p:cNvPr id="4" name="Down Arrow Callout 3"/>
            <p:cNvSpPr/>
            <p:nvPr/>
          </p:nvSpPr>
          <p:spPr>
            <a:xfrm>
              <a:off x="2320584" y="373487"/>
              <a:ext cx="7843233" cy="1455312"/>
            </a:xfrm>
            <a:prstGeom prst="downArrow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9"/>
            <p:cNvSpPr txBox="1"/>
            <p:nvPr/>
          </p:nvSpPr>
          <p:spPr>
            <a:xfrm>
              <a:off x="2584601" y="516368"/>
              <a:ext cx="7315200" cy="584775"/>
            </a:xfrm>
            <a:prstGeom prst="rect">
              <a:avLst/>
            </a:prstGeom>
            <a:grpFill/>
          </p:spPr>
          <p:txBody>
            <a:bodyPr wrap="square" numCol="1" rtlCol="0">
              <a:prstTxWarp prst="textPlain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58782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117564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76346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2351288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939110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3526932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4114754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4702576" algn="l" defTabSz="1175644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32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/>
                  <a:cs typeface="NikoshBAN" pitchFamily="2" charset="0"/>
                </a:rPr>
                <a:t>নিচের</a:t>
              </a:r>
              <a:r>
                <a:rPr lang="en-US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/>
                  <a:cs typeface="NikoshBAN" pitchFamily="2" charset="0"/>
                </a:rPr>
                <a:t> </a:t>
              </a:r>
              <a:r>
                <a:rPr lang="en-US" sz="32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/>
                  <a:cs typeface="NikoshBAN" pitchFamily="2" charset="0"/>
                </a:rPr>
                <a:t>ছবি</a:t>
              </a:r>
              <a:r>
                <a:rPr lang="bn-BD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/>
                  <a:cs typeface="NikoshBAN" pitchFamily="2" charset="0"/>
                </a:rPr>
                <a:t>তে আমরা কী দেখতে পাচ্ছি</a:t>
              </a:r>
              <a:r>
                <a:rPr lang="en-US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/>
                  <a:cs typeface="NikoshBAN" pitchFamily="2" charset="0"/>
                </a:rPr>
                <a:t> </a:t>
              </a:r>
              <a:r>
                <a:rPr lang="bn-BD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/>
                  <a:cs typeface="NikoshBAN" pitchFamily="2" charset="0"/>
                </a:rPr>
                <a:t>?</a:t>
              </a:r>
              <a:endPara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324653" y="6006954"/>
            <a:ext cx="11543765" cy="6911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numCol="1" rtlCol="0" anchor="ctr">
            <a:prstTxWarp prst="textPlain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782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564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4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512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9110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26932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14754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702576" algn="l" defTabSz="1175644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“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প্রবন্দ্ধে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লাইব্রেরীকে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কীসের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দিয়েছেন</a:t>
            </a:r>
            <a:r>
              <a:rPr lang="en-US" sz="4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bn-BD" sz="41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3765" y="4960036"/>
            <a:ext cx="5257800" cy="794266"/>
          </a:xfrm>
          <a:prstGeom prst="rect">
            <a:avLst/>
          </a:prstGeom>
        </p:spPr>
        <p:txBody>
          <a:bodyPr wrap="none" numCol="1">
            <a:prstTxWarp prst="textPlain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58782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7564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7634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3512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939110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526932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4114754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702576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কলেজের</a:t>
            </a:r>
            <a:r>
              <a:rPr lang="en-US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ওপর</a:t>
            </a:r>
            <a:endParaRPr lang="bn-BD" sz="1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419" y="2102601"/>
            <a:ext cx="4936581" cy="267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ight Arrow 9"/>
          <p:cNvSpPr/>
          <p:nvPr/>
        </p:nvSpPr>
        <p:spPr>
          <a:xfrm>
            <a:off x="5851429" y="3308841"/>
            <a:ext cx="1286350" cy="41136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8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164428" y="0"/>
            <a:ext cx="2846231" cy="1197735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/>
              <a:t>বই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পড়া</a:t>
            </a:r>
            <a:endParaRPr lang="en-US" sz="72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8950576" y="1366641"/>
            <a:ext cx="1698301" cy="1103895"/>
          </a:xfrm>
          <a:custGeom>
            <a:avLst/>
            <a:gdLst>
              <a:gd name="connsiteX0" fmla="*/ 0 w 1698301"/>
              <a:gd name="connsiteY0" fmla="*/ 183986 h 1103895"/>
              <a:gd name="connsiteX1" fmla="*/ 183986 w 1698301"/>
              <a:gd name="connsiteY1" fmla="*/ 0 h 1103895"/>
              <a:gd name="connsiteX2" fmla="*/ 1514315 w 1698301"/>
              <a:gd name="connsiteY2" fmla="*/ 0 h 1103895"/>
              <a:gd name="connsiteX3" fmla="*/ 1698301 w 1698301"/>
              <a:gd name="connsiteY3" fmla="*/ 183986 h 1103895"/>
              <a:gd name="connsiteX4" fmla="*/ 1698301 w 1698301"/>
              <a:gd name="connsiteY4" fmla="*/ 919909 h 1103895"/>
              <a:gd name="connsiteX5" fmla="*/ 1514315 w 1698301"/>
              <a:gd name="connsiteY5" fmla="*/ 1103895 h 1103895"/>
              <a:gd name="connsiteX6" fmla="*/ 183986 w 1698301"/>
              <a:gd name="connsiteY6" fmla="*/ 1103895 h 1103895"/>
              <a:gd name="connsiteX7" fmla="*/ 0 w 1698301"/>
              <a:gd name="connsiteY7" fmla="*/ 919909 h 1103895"/>
              <a:gd name="connsiteX8" fmla="*/ 0 w 1698301"/>
              <a:gd name="connsiteY8" fmla="*/ 183986 h 110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8301" h="1103895">
                <a:moveTo>
                  <a:pt x="0" y="183986"/>
                </a:moveTo>
                <a:cubicBezTo>
                  <a:pt x="0" y="82373"/>
                  <a:pt x="82373" y="0"/>
                  <a:pt x="183986" y="0"/>
                </a:cubicBezTo>
                <a:lnTo>
                  <a:pt x="1514315" y="0"/>
                </a:lnTo>
                <a:cubicBezTo>
                  <a:pt x="1615928" y="0"/>
                  <a:pt x="1698301" y="82373"/>
                  <a:pt x="1698301" y="183986"/>
                </a:cubicBezTo>
                <a:lnTo>
                  <a:pt x="1698301" y="919909"/>
                </a:lnTo>
                <a:cubicBezTo>
                  <a:pt x="1698301" y="1021522"/>
                  <a:pt x="1615928" y="1103895"/>
                  <a:pt x="1514315" y="1103895"/>
                </a:cubicBezTo>
                <a:lnTo>
                  <a:pt x="183986" y="1103895"/>
                </a:lnTo>
                <a:cubicBezTo>
                  <a:pt x="82373" y="1103895"/>
                  <a:pt x="0" y="1021522"/>
                  <a:pt x="0" y="919909"/>
                </a:cubicBezTo>
                <a:lnTo>
                  <a:pt x="0" y="1839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5808" tIns="175808" rIns="175808" bIns="175808" numCol="1" spcCol="1270" anchor="ctr" anchorCtr="0">
            <a:noAutofit/>
          </a:bodyPr>
          <a:lstStyle/>
          <a:p>
            <a:pPr lvl="0" algn="ctr" defTabSz="1422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endPara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endPara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r>
              <a:rPr lang="bn-IN" sz="20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১৮৬৮</a:t>
            </a:r>
            <a:endParaRPr lang="bn-IN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20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 ই আগস্ট</a:t>
            </a:r>
            <a:r>
              <a:rPr lang="bn-IN" sz="20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 smtClean="0"/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kern="1200" dirty="0" smtClean="0"/>
              <a:t> </a:t>
            </a:r>
            <a:r>
              <a:rPr lang="bn-IN" sz="3600" kern="1200" dirty="0" smtClean="0"/>
              <a:t> </a:t>
            </a:r>
            <a:endParaRPr lang="en-US" sz="3600" kern="1200" dirty="0"/>
          </a:p>
        </p:txBody>
      </p:sp>
      <p:sp>
        <p:nvSpPr>
          <p:cNvPr id="8" name="Freeform 7"/>
          <p:cNvSpPr/>
          <p:nvPr/>
        </p:nvSpPr>
        <p:spPr>
          <a:xfrm>
            <a:off x="9124316" y="4095783"/>
            <a:ext cx="1698301" cy="1103895"/>
          </a:xfrm>
          <a:custGeom>
            <a:avLst/>
            <a:gdLst>
              <a:gd name="connsiteX0" fmla="*/ 0 w 1698301"/>
              <a:gd name="connsiteY0" fmla="*/ 183986 h 1103895"/>
              <a:gd name="connsiteX1" fmla="*/ 183986 w 1698301"/>
              <a:gd name="connsiteY1" fmla="*/ 0 h 1103895"/>
              <a:gd name="connsiteX2" fmla="*/ 1514315 w 1698301"/>
              <a:gd name="connsiteY2" fmla="*/ 0 h 1103895"/>
              <a:gd name="connsiteX3" fmla="*/ 1698301 w 1698301"/>
              <a:gd name="connsiteY3" fmla="*/ 183986 h 1103895"/>
              <a:gd name="connsiteX4" fmla="*/ 1698301 w 1698301"/>
              <a:gd name="connsiteY4" fmla="*/ 919909 h 1103895"/>
              <a:gd name="connsiteX5" fmla="*/ 1514315 w 1698301"/>
              <a:gd name="connsiteY5" fmla="*/ 1103895 h 1103895"/>
              <a:gd name="connsiteX6" fmla="*/ 183986 w 1698301"/>
              <a:gd name="connsiteY6" fmla="*/ 1103895 h 1103895"/>
              <a:gd name="connsiteX7" fmla="*/ 0 w 1698301"/>
              <a:gd name="connsiteY7" fmla="*/ 919909 h 1103895"/>
              <a:gd name="connsiteX8" fmla="*/ 0 w 1698301"/>
              <a:gd name="connsiteY8" fmla="*/ 183986 h 110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8301" h="1103895">
                <a:moveTo>
                  <a:pt x="0" y="183986"/>
                </a:moveTo>
                <a:cubicBezTo>
                  <a:pt x="0" y="82373"/>
                  <a:pt x="82373" y="0"/>
                  <a:pt x="183986" y="0"/>
                </a:cubicBezTo>
                <a:lnTo>
                  <a:pt x="1514315" y="0"/>
                </a:lnTo>
                <a:cubicBezTo>
                  <a:pt x="1615928" y="0"/>
                  <a:pt x="1698301" y="82373"/>
                  <a:pt x="1698301" y="183986"/>
                </a:cubicBezTo>
                <a:lnTo>
                  <a:pt x="1698301" y="919909"/>
                </a:lnTo>
                <a:cubicBezTo>
                  <a:pt x="1698301" y="1021522"/>
                  <a:pt x="1615928" y="1103895"/>
                  <a:pt x="1514315" y="1103895"/>
                </a:cubicBezTo>
                <a:lnTo>
                  <a:pt x="183986" y="1103895"/>
                </a:lnTo>
                <a:cubicBezTo>
                  <a:pt x="82373" y="1103895"/>
                  <a:pt x="0" y="1021522"/>
                  <a:pt x="0" y="919909"/>
                </a:cubicBezTo>
                <a:lnTo>
                  <a:pt x="0" y="1839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0088" tIns="130088" rIns="130088" bIns="13008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0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bn-IN" sz="20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IN" sz="20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শোর,পৈত্রিক নিবাস পাবনা</a:t>
            </a:r>
          </a:p>
        </p:txBody>
      </p:sp>
      <p:sp>
        <p:nvSpPr>
          <p:cNvPr id="10" name="Freeform 9"/>
          <p:cNvSpPr/>
          <p:nvPr/>
        </p:nvSpPr>
        <p:spPr>
          <a:xfrm>
            <a:off x="5873577" y="5754105"/>
            <a:ext cx="1698301" cy="1103895"/>
          </a:xfrm>
          <a:custGeom>
            <a:avLst/>
            <a:gdLst>
              <a:gd name="connsiteX0" fmla="*/ 0 w 1698301"/>
              <a:gd name="connsiteY0" fmla="*/ 183986 h 1103895"/>
              <a:gd name="connsiteX1" fmla="*/ 183986 w 1698301"/>
              <a:gd name="connsiteY1" fmla="*/ 0 h 1103895"/>
              <a:gd name="connsiteX2" fmla="*/ 1514315 w 1698301"/>
              <a:gd name="connsiteY2" fmla="*/ 0 h 1103895"/>
              <a:gd name="connsiteX3" fmla="*/ 1698301 w 1698301"/>
              <a:gd name="connsiteY3" fmla="*/ 183986 h 1103895"/>
              <a:gd name="connsiteX4" fmla="*/ 1698301 w 1698301"/>
              <a:gd name="connsiteY4" fmla="*/ 919909 h 1103895"/>
              <a:gd name="connsiteX5" fmla="*/ 1514315 w 1698301"/>
              <a:gd name="connsiteY5" fmla="*/ 1103895 h 1103895"/>
              <a:gd name="connsiteX6" fmla="*/ 183986 w 1698301"/>
              <a:gd name="connsiteY6" fmla="*/ 1103895 h 1103895"/>
              <a:gd name="connsiteX7" fmla="*/ 0 w 1698301"/>
              <a:gd name="connsiteY7" fmla="*/ 919909 h 1103895"/>
              <a:gd name="connsiteX8" fmla="*/ 0 w 1698301"/>
              <a:gd name="connsiteY8" fmla="*/ 183986 h 110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8301" h="1103895">
                <a:moveTo>
                  <a:pt x="0" y="183986"/>
                </a:moveTo>
                <a:cubicBezTo>
                  <a:pt x="0" y="82373"/>
                  <a:pt x="82373" y="0"/>
                  <a:pt x="183986" y="0"/>
                </a:cubicBezTo>
                <a:lnTo>
                  <a:pt x="1514315" y="0"/>
                </a:lnTo>
                <a:cubicBezTo>
                  <a:pt x="1615928" y="0"/>
                  <a:pt x="1698301" y="82373"/>
                  <a:pt x="1698301" y="183986"/>
                </a:cubicBezTo>
                <a:lnTo>
                  <a:pt x="1698301" y="919909"/>
                </a:lnTo>
                <a:cubicBezTo>
                  <a:pt x="1698301" y="1021522"/>
                  <a:pt x="1615928" y="1103895"/>
                  <a:pt x="1514315" y="1103895"/>
                </a:cubicBezTo>
                <a:lnTo>
                  <a:pt x="183986" y="1103895"/>
                </a:lnTo>
                <a:cubicBezTo>
                  <a:pt x="82373" y="1103895"/>
                  <a:pt x="0" y="1021522"/>
                  <a:pt x="0" y="919909"/>
                </a:cubicBezTo>
                <a:lnTo>
                  <a:pt x="0" y="1839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0088" tIns="130088" rIns="130088" bIns="13008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20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উপাধিঃ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20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বীরবল</a:t>
            </a:r>
            <a:endParaRPr lang="en-US" sz="2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821134" y="3980077"/>
            <a:ext cx="2036551" cy="1210410"/>
          </a:xfrm>
          <a:custGeom>
            <a:avLst/>
            <a:gdLst>
              <a:gd name="connsiteX0" fmla="*/ 0 w 2036551"/>
              <a:gd name="connsiteY0" fmla="*/ 201739 h 1210410"/>
              <a:gd name="connsiteX1" fmla="*/ 201739 w 2036551"/>
              <a:gd name="connsiteY1" fmla="*/ 0 h 1210410"/>
              <a:gd name="connsiteX2" fmla="*/ 1834812 w 2036551"/>
              <a:gd name="connsiteY2" fmla="*/ 0 h 1210410"/>
              <a:gd name="connsiteX3" fmla="*/ 2036551 w 2036551"/>
              <a:gd name="connsiteY3" fmla="*/ 201739 h 1210410"/>
              <a:gd name="connsiteX4" fmla="*/ 2036551 w 2036551"/>
              <a:gd name="connsiteY4" fmla="*/ 1008671 h 1210410"/>
              <a:gd name="connsiteX5" fmla="*/ 1834812 w 2036551"/>
              <a:gd name="connsiteY5" fmla="*/ 1210410 h 1210410"/>
              <a:gd name="connsiteX6" fmla="*/ 201739 w 2036551"/>
              <a:gd name="connsiteY6" fmla="*/ 1210410 h 1210410"/>
              <a:gd name="connsiteX7" fmla="*/ 0 w 2036551"/>
              <a:gd name="connsiteY7" fmla="*/ 1008671 h 1210410"/>
              <a:gd name="connsiteX8" fmla="*/ 0 w 2036551"/>
              <a:gd name="connsiteY8" fmla="*/ 201739 h 121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551" h="1210410">
                <a:moveTo>
                  <a:pt x="0" y="201739"/>
                </a:moveTo>
                <a:cubicBezTo>
                  <a:pt x="0" y="90322"/>
                  <a:pt x="90322" y="0"/>
                  <a:pt x="201739" y="0"/>
                </a:cubicBezTo>
                <a:lnTo>
                  <a:pt x="1834812" y="0"/>
                </a:lnTo>
                <a:cubicBezTo>
                  <a:pt x="1946229" y="0"/>
                  <a:pt x="2036551" y="90322"/>
                  <a:pt x="2036551" y="201739"/>
                </a:cubicBezTo>
                <a:lnTo>
                  <a:pt x="2036551" y="1008671"/>
                </a:lnTo>
                <a:cubicBezTo>
                  <a:pt x="2036551" y="1120088"/>
                  <a:pt x="1946229" y="1210410"/>
                  <a:pt x="1834812" y="1210410"/>
                </a:cubicBezTo>
                <a:lnTo>
                  <a:pt x="201739" y="1210410"/>
                </a:lnTo>
                <a:cubicBezTo>
                  <a:pt x="90322" y="1210410"/>
                  <a:pt x="0" y="1120088"/>
                  <a:pt x="0" y="1008671"/>
                </a:cubicBezTo>
                <a:lnTo>
                  <a:pt x="0" y="201739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287" tIns="135287" rIns="135287" bIns="135287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cap="none" spc="0" dirty="0" err="1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রচনাঃ</a:t>
            </a:r>
            <a:endParaRPr lang="en-US" sz="2000" b="1" kern="1200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000" b="1" kern="1200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বীরবলের হালখাতা</a:t>
            </a:r>
            <a:r>
              <a:rPr lang="en-US" sz="2000" b="1" kern="1200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kern="1200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BD" sz="2000" b="1" kern="1200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রায়তের কথা</a:t>
            </a:r>
            <a:r>
              <a:rPr lang="bn-IN" sz="2000" b="1" kern="1200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BD" sz="2000" b="1" kern="1200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চার ইয়ারি কথ</a:t>
            </a:r>
            <a:r>
              <a:rPr lang="bn-IN" sz="2000" b="1" kern="1200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en-US" sz="2000" b="1" kern="1200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kern="1200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b="1" kern="1200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159384" y="1366642"/>
            <a:ext cx="1698301" cy="1103895"/>
          </a:xfrm>
          <a:custGeom>
            <a:avLst/>
            <a:gdLst>
              <a:gd name="connsiteX0" fmla="*/ 0 w 1698301"/>
              <a:gd name="connsiteY0" fmla="*/ 183986 h 1103895"/>
              <a:gd name="connsiteX1" fmla="*/ 183986 w 1698301"/>
              <a:gd name="connsiteY1" fmla="*/ 0 h 1103895"/>
              <a:gd name="connsiteX2" fmla="*/ 1514315 w 1698301"/>
              <a:gd name="connsiteY2" fmla="*/ 0 h 1103895"/>
              <a:gd name="connsiteX3" fmla="*/ 1698301 w 1698301"/>
              <a:gd name="connsiteY3" fmla="*/ 183986 h 1103895"/>
              <a:gd name="connsiteX4" fmla="*/ 1698301 w 1698301"/>
              <a:gd name="connsiteY4" fmla="*/ 919909 h 1103895"/>
              <a:gd name="connsiteX5" fmla="*/ 1514315 w 1698301"/>
              <a:gd name="connsiteY5" fmla="*/ 1103895 h 1103895"/>
              <a:gd name="connsiteX6" fmla="*/ 183986 w 1698301"/>
              <a:gd name="connsiteY6" fmla="*/ 1103895 h 1103895"/>
              <a:gd name="connsiteX7" fmla="*/ 0 w 1698301"/>
              <a:gd name="connsiteY7" fmla="*/ 919909 h 1103895"/>
              <a:gd name="connsiteX8" fmla="*/ 0 w 1698301"/>
              <a:gd name="connsiteY8" fmla="*/ 183986 h 110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8301" h="1103895">
                <a:moveTo>
                  <a:pt x="0" y="183986"/>
                </a:moveTo>
                <a:cubicBezTo>
                  <a:pt x="0" y="82373"/>
                  <a:pt x="82373" y="0"/>
                  <a:pt x="183986" y="0"/>
                </a:cubicBezTo>
                <a:lnTo>
                  <a:pt x="1514315" y="0"/>
                </a:lnTo>
                <a:cubicBezTo>
                  <a:pt x="1615928" y="0"/>
                  <a:pt x="1698301" y="82373"/>
                  <a:pt x="1698301" y="183986"/>
                </a:cubicBezTo>
                <a:lnTo>
                  <a:pt x="1698301" y="919909"/>
                </a:lnTo>
                <a:cubicBezTo>
                  <a:pt x="1698301" y="1021522"/>
                  <a:pt x="1615928" y="1103895"/>
                  <a:pt x="1514315" y="1103895"/>
                </a:cubicBezTo>
                <a:lnTo>
                  <a:pt x="183986" y="1103895"/>
                </a:lnTo>
                <a:cubicBezTo>
                  <a:pt x="82373" y="1103895"/>
                  <a:pt x="0" y="1021522"/>
                  <a:pt x="0" y="919909"/>
                </a:cubicBezTo>
                <a:lnTo>
                  <a:pt x="0" y="1839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0088" tIns="130088" rIns="130088" bIns="13008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000" b="1" kern="1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bn-IN" sz="2000" b="1" kern="1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000" b="1" kern="1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 রা  সেপ্টেম্বর</a:t>
            </a:r>
            <a:endParaRPr lang="bn-IN" sz="2000" b="1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000" b="1" kern="1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১৯৪৬ সাল।</a:t>
            </a:r>
            <a:endParaRPr lang="en-US" sz="2000" b="1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056" y="2321052"/>
            <a:ext cx="3018974" cy="226423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ight Arrow 2"/>
          <p:cNvSpPr/>
          <p:nvPr/>
        </p:nvSpPr>
        <p:spPr>
          <a:xfrm rot="20148575">
            <a:off x="8097030" y="2321052"/>
            <a:ext cx="737877" cy="2818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52920">
            <a:off x="8086289" y="4134733"/>
            <a:ext cx="737877" cy="2818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5400000">
            <a:off x="6386278" y="5126406"/>
            <a:ext cx="737877" cy="2818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9796036">
            <a:off x="4183990" y="4018822"/>
            <a:ext cx="737877" cy="2818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2053170">
            <a:off x="4269020" y="2304517"/>
            <a:ext cx="737877" cy="2818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5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White marble"/>
          <p:cNvSpPr>
            <a:spLocks noChangeArrowheads="1"/>
          </p:cNvSpPr>
          <p:nvPr/>
        </p:nvSpPr>
        <p:spPr bwMode="auto">
          <a:xfrm>
            <a:off x="4419601" y="381000"/>
            <a:ext cx="2438400" cy="8382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3810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20000" dir="5400000" rotWithShape="0">
              <a:srgbClr val="000000">
                <a:alpha val="37999"/>
              </a:srgbClr>
            </a:outerShdw>
          </a:effectLst>
          <a:scene3d>
            <a:camera prst="perspectiveRelaxedModerately"/>
            <a:lightRig rig="threePt" dir="t"/>
          </a:scene3d>
        </p:spPr>
        <p:txBody>
          <a:bodyPr wrap="square" lIns="117564" tIns="58782" rIns="117564" bIns="58782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bn-BD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19200" y="1783854"/>
            <a:ext cx="2453640" cy="13805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117564" tIns="58782" rIns="117564" bIns="58782">
            <a:spAutoFit/>
          </a:bodyPr>
          <a:lstStyle/>
          <a:p>
            <a:pPr algn="ctr"/>
            <a:r>
              <a:rPr lang="en-US" sz="4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ভাড়ে</a:t>
            </a:r>
            <a:r>
              <a:rPr 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ভবানী</a:t>
            </a:r>
            <a:endParaRPr lang="en-US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56287" y="2238779"/>
            <a:ext cx="1764406" cy="386366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4141" y="1969128"/>
            <a:ext cx="3471545" cy="7496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spAutoFit/>
          </a:bodyPr>
          <a:lstStyle/>
          <a:p>
            <a:pPr algn="ctr"/>
            <a:r>
              <a:rPr lang="en-US" sz="4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রিক্ত</a:t>
            </a:r>
            <a:r>
              <a:rPr 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শুন্য</a:t>
            </a:r>
            <a:endParaRPr lang="en-US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9200" y="3990225"/>
            <a:ext cx="2651760" cy="74965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117564" tIns="58782" rIns="117564" bIns="58782">
            <a:spAutoFit/>
          </a:bodyPr>
          <a:lstStyle/>
          <a:p>
            <a:pPr algn="ctr"/>
            <a:r>
              <a:rPr lang="bn-I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উদ্বাহু </a:t>
            </a:r>
            <a:endParaRPr lang="en-US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556287" y="5563675"/>
            <a:ext cx="1764406" cy="386366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01110" y="3888081"/>
            <a:ext cx="3471545" cy="74965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spAutoFit/>
          </a:bodyPr>
          <a:lstStyle/>
          <a:p>
            <a:pPr algn="ctr"/>
            <a:r>
              <a:rPr lang="bn-I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উর্ধ্ববাহু </a:t>
            </a:r>
            <a:endParaRPr lang="en-US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54806" y="5484175"/>
            <a:ext cx="2651760" cy="7496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117564" tIns="58782" rIns="117564" bIns="58782">
            <a:spAutoFit/>
          </a:bodyPr>
          <a:lstStyle/>
          <a:p>
            <a:pPr algn="ctr"/>
            <a:r>
              <a:rPr lang="bn-I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প্রচ্ছন্ন </a:t>
            </a:r>
            <a:r>
              <a:rPr lang="bn-IN" sz="41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1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36716" y="5382031"/>
            <a:ext cx="3471545" cy="7496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spAutoFit/>
          </a:bodyPr>
          <a:lstStyle/>
          <a:p>
            <a:pPr algn="ctr"/>
            <a:r>
              <a:rPr lang="bn-IN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গোপন</a:t>
            </a:r>
            <a:r>
              <a:rPr lang="bn-IN" sz="41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1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69166" y="4031090"/>
            <a:ext cx="1764406" cy="386366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9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394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UHS</dc:creator>
  <cp:lastModifiedBy>HP</cp:lastModifiedBy>
  <cp:revision>101</cp:revision>
  <dcterms:created xsi:type="dcterms:W3CDTF">2020-03-10T09:17:31Z</dcterms:created>
  <dcterms:modified xsi:type="dcterms:W3CDTF">2020-03-15T03:06:29Z</dcterms:modified>
</cp:coreProperties>
</file>