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26"/>
  </p:notesMasterIdLst>
  <p:sldIdLst>
    <p:sldId id="298" r:id="rId2"/>
    <p:sldId id="273" r:id="rId3"/>
    <p:sldId id="274" r:id="rId4"/>
    <p:sldId id="275" r:id="rId5"/>
    <p:sldId id="276" r:id="rId6"/>
    <p:sldId id="277" r:id="rId7"/>
    <p:sldId id="278" r:id="rId8"/>
    <p:sldId id="280" r:id="rId9"/>
    <p:sldId id="281" r:id="rId10"/>
    <p:sldId id="282" r:id="rId11"/>
    <p:sldId id="283" r:id="rId12"/>
    <p:sldId id="284" r:id="rId13"/>
    <p:sldId id="285" r:id="rId14"/>
    <p:sldId id="287" r:id="rId15"/>
    <p:sldId id="291" r:id="rId16"/>
    <p:sldId id="292" r:id="rId17"/>
    <p:sldId id="293" r:id="rId18"/>
    <p:sldId id="294" r:id="rId19"/>
    <p:sldId id="295" r:id="rId20"/>
    <p:sldId id="288" r:id="rId21"/>
    <p:sldId id="289" r:id="rId22"/>
    <p:sldId id="290" r:id="rId23"/>
    <p:sldId id="286" r:id="rId24"/>
    <p:sldId id="29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2" autoAdjust="0"/>
    <p:restoredTop sz="94660"/>
  </p:normalViewPr>
  <p:slideViewPr>
    <p:cSldViewPr snapToGrid="0">
      <p:cViewPr varScale="1">
        <p:scale>
          <a:sx n="68" d="100"/>
          <a:sy n="68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5198C-711D-4704-9E1A-4DD280531E6A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C02AB-BDAD-411F-A249-234028273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1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C02AB-BDAD-411F-A249-2340282732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5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88C4-B0E0-45DD-AFAC-DBB591654E08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43E5-3024-4294-BBB7-BDB5881E1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5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A0D5A-B511-48EE-BECE-A7C8DDE51D3A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AEAF-91E5-41D9-8A14-397992B5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3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A0D5A-B511-48EE-BECE-A7C8DDE51D3A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AEAF-91E5-41D9-8A14-397992B5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5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88C4-B0E0-45DD-AFAC-DBB591654E08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43E5-3024-4294-BBB7-BDB5881E1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7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A0D5A-B511-48EE-BECE-A7C8DDE51D3A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AEAF-91E5-41D9-8A14-397992B5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5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A0D5A-B511-48EE-BECE-A7C8DDE51D3A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AEAF-91E5-41D9-8A14-397992B5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A0D5A-B511-48EE-BECE-A7C8DDE51D3A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AEAF-91E5-41D9-8A14-397992B5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1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A0D5A-B511-48EE-BECE-A7C8DDE51D3A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AEAF-91E5-41D9-8A14-397992B5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74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A0D5A-B511-48EE-BECE-A7C8DDE51D3A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AEAF-91E5-41D9-8A14-397992B5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6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A0D5A-B511-48EE-BECE-A7C8DDE51D3A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AEAF-91E5-41D9-8A14-397992B5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0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A0D5A-B511-48EE-BECE-A7C8DDE51D3A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AEAF-91E5-41D9-8A14-397992B5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1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A0D5A-B511-48EE-BECE-A7C8DDE51D3A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CAEAF-91E5-41D9-8A14-397992B5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6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B4DC05-4FDC-43DE-9CE5-4E0E7D6AD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20" y="0"/>
            <a:ext cx="1184456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35C2EE-9D84-4F65-BAAE-D8A96745E48A}"/>
              </a:ext>
            </a:extLst>
          </p:cNvPr>
          <p:cNvSpPr/>
          <p:nvPr/>
        </p:nvSpPr>
        <p:spPr>
          <a:xfrm>
            <a:off x="917206" y="2822303"/>
            <a:ext cx="999183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সকলকে আমার </a:t>
            </a:r>
            <a:endParaRPr lang="en-US" sz="115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7350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8868" y="-105277"/>
                <a:ext cx="11684000" cy="6986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>
                    <a:solidFill>
                      <a:schemeClr val="accent1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</a:t>
                </a:r>
                <a:r>
                  <a:rPr lang="en-US" sz="4000" dirty="0">
                    <a:solidFill>
                      <a:schemeClr val="accent1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accent1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ম্যাট্রি</a:t>
                </a:r>
                <a:r>
                  <a:rPr lang="bn-BD" sz="4000" dirty="0">
                    <a:solidFill>
                      <a:schemeClr val="accent1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ক্সের বৈশিষ্ট্য</a:t>
                </a:r>
                <a:r>
                  <a:rPr lang="en-US" sz="4000" dirty="0">
                    <a:solidFill>
                      <a:schemeClr val="accent1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ম্যাট্রিক্সের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ম্যাট্রিক্সের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ম্যাট্রিক্স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মূল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ম্যাট্রিক্সের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>
                  <a:lnSpc>
                    <a:spcPct val="150000"/>
                  </a:lnSpc>
                </a:pP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 ম্যাট্রিক্স হলে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bn-BD" sz="32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bn-BD" sz="3200" b="0" i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(</m:t>
                            </m:r>
                            <m:r>
                              <m:rPr>
                                <m:sty m:val="p"/>
                              </m:rPr>
                              <a:rPr lang="bn-BD" sz="3200" b="0" i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P</m:t>
                            </m:r>
                          </m:e>
                          <m:sup>
                            <m:r>
                              <a:rPr lang="bn-BD" sz="3200" b="0" i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bn-BD" sz="3200" b="0" i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p>
                        </m:sSup>
                        <m:r>
                          <a:rPr lang="bn-BD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bn-BD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bn-BD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=P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endParaRPr lang="bn-BD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 Q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অব্যতিক্রমী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ম্যাট্রিক্স হলে PQ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অব্যতিক্রমী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ম্যাট্রিক্স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bn-BD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PQ</m:t>
                        </m:r>
                        <m:r>
                          <a:rPr lang="bn-BD" sz="32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bn-BD" sz="32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bn-BD" sz="32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bn-BD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Q</m:t>
                        </m:r>
                      </m:e>
                      <m:sup>
                        <m:r>
                          <a:rPr lang="bn-BD" sz="32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bn-BD" sz="32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bn-BD" sz="32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P</m:t>
                        </m:r>
                      </m:e>
                      <m:sup>
                        <m:r>
                          <a:rPr lang="bn-BD" sz="32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bn-BD" sz="32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endParaRPr lang="bn-BD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ম্যাট্রিক্সের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ম্যাট্রিক্স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থাকলে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অনন্য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>
                  <a:lnSpc>
                    <a:spcPct val="150000"/>
                  </a:lnSpc>
                </a:pP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P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  <m:r>
                      <a:rPr lang="bn-BD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Q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P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  <m:r>
                      <a:rPr lang="bn-BD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R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হলে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Q</m:t>
                    </m:r>
                    <m:r>
                      <a:rPr lang="bn-BD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R</a:t>
                </a:r>
                <a:endParaRPr lang="bn-BD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endParaRPr lang="bn-BD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68" y="-105277"/>
                <a:ext cx="11684000" cy="6986528"/>
              </a:xfrm>
              <a:prstGeom prst="rect">
                <a:avLst/>
              </a:prstGeom>
              <a:blipFill>
                <a:blip r:embed="rId2"/>
                <a:stretch>
                  <a:fillRect l="-1826" t="-1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/>
          <p:cNvSpPr/>
          <p:nvPr/>
        </p:nvSpPr>
        <p:spPr>
          <a:xfrm>
            <a:off x="4566529" y="-105277"/>
            <a:ext cx="1842867" cy="685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1182" y="253219"/>
                <a:ext cx="10185009" cy="697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অব্যতিক্রমী প্রতিসম ম্যাট্রিক্সের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ম্যাট্রিক্স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প্রতিসম হবে। </a:t>
                </a:r>
              </a:p>
              <a:p>
                <a:pPr>
                  <a:lnSpc>
                    <a:spcPct val="150000"/>
                  </a:lnSpc>
                </a:pP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অর্থাৎ যদি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P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𝑡</m:t>
                        </m:r>
                      </m:sup>
                    </m:sSup>
                    <m:r>
                      <a:rPr lang="bn-BD" sz="4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 P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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bn-BD" sz="400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a:rPr lang="en-US" sz="4000" b="0" i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a:rPr lang="bn-BD" sz="400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bn-BD" sz="400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P</m:t>
                            </m:r>
                          </m:e>
                          <m:sup>
                            <m:r>
                              <a:rPr lang="bn-BD" sz="400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bn-BD" sz="400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p>
                        </m:sSup>
                        <m:r>
                          <a:rPr lang="bn-BD" sz="40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P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হয়।</a:t>
                </a:r>
              </a:p>
              <a:p>
                <a:pPr marL="571500" indent="-5715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 ম্যাট্রিক্সের ট্রান্সপোজের বিপরীত ম্যাট্রিক্স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ঐ ম্যাট্রিক্সের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 ম্যাট্রিক্সের  ট্রান্সপোজের সমান।</a:t>
                </a:r>
              </a:p>
              <a:p>
                <a:pPr>
                  <a:lnSpc>
                    <a:spcPct val="150000"/>
                  </a:lnSpc>
                </a:pP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অর্থাৎ 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একটি ম্যাট্রিক্স হলে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bn-BD" sz="400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(</m:t>
                            </m:r>
                            <m:r>
                              <m:rPr>
                                <m:sty m:val="p"/>
                              </m:rPr>
                              <a:rPr lang="bn-BD" sz="400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P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t</m:t>
                            </m:r>
                          </m:sup>
                        </m:sSup>
                        <m:r>
                          <a:rPr lang="bn-BD" sz="40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bn-BD" sz="4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bn-BD" sz="400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(</m:t>
                            </m:r>
                            <m:r>
                              <m:rPr>
                                <m:sty m:val="p"/>
                              </m:rPr>
                              <a:rPr lang="bn-BD" sz="400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P</m:t>
                            </m:r>
                          </m:e>
                          <m:sup>
                            <m:r>
                              <a:rPr lang="bn-BD" sz="400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bn-BD" sz="400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p>
                        </m:sSup>
                        <m:r>
                          <a:rPr lang="bn-BD" sz="40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82" y="253219"/>
                <a:ext cx="10185009" cy="6971139"/>
              </a:xfrm>
              <a:prstGeom prst="rect">
                <a:avLst/>
              </a:prstGeom>
              <a:blipFill>
                <a:blip r:embed="rId2"/>
                <a:stretch>
                  <a:fillRect l="-2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82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0"/>
                <a:ext cx="9533401" cy="7129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/>
                <a:endParaRPr lang="bn-BD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2"/>
                <a:r>
                  <a:rPr lang="en-US" sz="4400" dirty="0" err="1">
                    <a:solidFill>
                      <a:schemeClr val="accent1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4400" dirty="0">
                    <a:solidFill>
                      <a:schemeClr val="accent1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solidFill>
                      <a:schemeClr val="accent1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ম্যাট্রিক্সের</a:t>
                </a:r>
                <a:r>
                  <a:rPr lang="en-US" sz="4400" dirty="0">
                    <a:solidFill>
                      <a:schemeClr val="accent1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400" dirty="0">
                    <a:solidFill>
                      <a:schemeClr val="accent1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 ম্যাট্রিক্স নির্ণয়</a:t>
                </a:r>
                <a:endParaRPr lang="en-US" sz="4400" dirty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2"/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মনেকরি, 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P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3200" i="1" baseline="-250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ij</m:t>
                        </m:r>
                        <m:r>
                          <a:rPr lang="bn-BD" sz="3200" b="0" i="1" baseline="-25000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e>
                    </m:d>
                  </m:oMath>
                </a14:m>
                <a:r>
                  <a:rPr lang="bn-BD" sz="4000" baseline="-25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aseline="-25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:r>
                  <a:rPr lang="en-US" sz="4000" baseline="-25000" dirty="0" err="1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n</a:t>
                </a:r>
                <a:r>
                  <a:rPr lang="bn-BD" sz="4000" baseline="-250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বর্গ ম্যাট্রিক্স   </a:t>
                </a:r>
              </a:p>
              <a:p>
                <a:pPr lvl="2"/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BD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2"/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        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 </m:t>
                        </m:r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600" i="1" baseline="-2500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600" i="1" baseline="-2500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600" i="1" baseline="-2500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mr>
                          <m:m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600" i="1" baseline="-2500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600" i="1" baseline="-2500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e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600" i="1" baseline="-2500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e>
                          </m:mr>
                          <m:m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600" i="1" baseline="-25000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e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600" i="1" baseline="-2500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e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600" i="1" baseline="-25000"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e>
                          </m:mr>
                        </m:m>
                        <m:r>
                          <a:rPr lang="bn-BD" sz="3600" b="0" i="1" baseline="-25000" smtClean="0">
                            <a:latin typeface="Cambria Math" panose="02040503050406030204" pitchFamily="18" charset="0"/>
                          </a:rPr>
                          <m:t>   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endParaRPr lang="en-US" sz="2800" b="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2">
                  <a:lnSpc>
                    <a:spcPct val="150000"/>
                  </a:lnSpc>
                </a:pP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এখন,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P</m:t>
                        </m:r>
                      </m:e>
                    </m:d>
                  </m:oMath>
                </a14:m>
                <a:r>
                  <a:rPr lang="en-US" sz="3200" dirty="0"/>
                  <a:t>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 করি।</a:t>
                </a:r>
              </a:p>
              <a:p>
                <a:pPr lvl="2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P</m:t>
                        </m:r>
                      </m:e>
                    </m:d>
                  </m:oMath>
                </a14:m>
                <a:r>
                  <a:rPr lang="bn-BD" sz="3200" dirty="0"/>
                  <a:t> </a:t>
                </a:r>
                <a:r>
                  <a:rPr lang="en-US" sz="3200" dirty="0"/>
                  <a:t>≠</a:t>
                </a:r>
                <a:r>
                  <a:rPr lang="bn-BD" sz="3200" dirty="0"/>
                  <a:t>০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 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অব্যতিক্রমী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ম্যাট্রিক্স ।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ম্যাট্রিক্সটি বিপরীতযোগ্য।</a:t>
                </a:r>
                <a:endParaRPr lang="bn-BD" sz="3200" dirty="0"/>
              </a:p>
              <a:p>
                <a:pPr lvl="2">
                  <a:lnSpc>
                    <a:spcPct val="150000"/>
                  </a:lnSpc>
                </a:pP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lang="en-US" sz="3200" baseline="-16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ij</a:t>
                </a:r>
                <a:r>
                  <a:rPr lang="en-US" sz="3200" baseline="-1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3200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lang="bn-BD" sz="3200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aseline="-20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ij</a:t>
                </a:r>
                <a:r>
                  <a:rPr lang="en-US" sz="3200" baseline="-20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baseline="-20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সহগুণক  নির্ণয় করি।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2">
                  <a:lnSpc>
                    <a:spcPct val="150000"/>
                  </a:lnSpc>
                </a:pPr>
                <a:endParaRPr lang="bn-BD" sz="2400" baseline="-16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533401" cy="71294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/>
          <p:cNvSpPr/>
          <p:nvPr/>
        </p:nvSpPr>
        <p:spPr>
          <a:xfrm>
            <a:off x="7202656" y="436098"/>
            <a:ext cx="1350499" cy="60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91642" y="2082018"/>
            <a:ext cx="3625558" cy="107721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এখানে,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=1,2,3…n</a:t>
            </a:r>
            <a:r>
              <a:rPr lang="en-US" sz="3200" dirty="0"/>
              <a:t>              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j=1,2,3….n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89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0"/>
                <a:ext cx="9690100" cy="7315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/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আবার, </a:t>
                </a:r>
              </a:p>
              <a:p>
                <a:pPr lvl="2"/>
                <a:endParaRPr lang="bn-BD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2"/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ম্যাট্রিক্সের অ্যাডজয়েন্টকে সংক্ষেপে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adj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P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সূচিত করা হয় </a:t>
                </a:r>
              </a:p>
              <a:p>
                <a:pPr lvl="2"/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 নিম্নরূপে সংজ্ঞায়িত করা হয়।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sz="32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adj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sz="3200" baseline="-2500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sz="3200" baseline="-2500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sz="3200" baseline="-2500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sz="3200" baseline="-2500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sz="3200" baseline="-2500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sz="3200" baseline="-2500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sz="3200" baseline="-25000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sz="3200" baseline="-2500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sz="3200" baseline="-25000"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bn-BD" sz="3200" dirty="0"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lvl="2"/>
                <a:endParaRPr lang="bn-BD" sz="3200" dirty="0"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lvl="2"/>
                <a:r>
                  <a:rPr lang="bn-BD" sz="32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sz="3200" baseline="-2500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sz="3200" baseline="-2500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sz="3200" baseline="-25000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sz="3200" baseline="-2500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sz="3200" baseline="-2500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sz="3200" baseline="-2500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sz="3200" baseline="-2500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sz="3200" baseline="-2500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sz="3200" baseline="-25000"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e>
                          </m:mr>
                        </m:m>
                      </m:e>
                    </m:d>
                    <m:r>
                      <a:rPr lang="en-US" sz="3200" i="1" baseline="-2500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pPr lvl="2"/>
                <a:endParaRPr lang="bn-BD" sz="3200" i="1" dirty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lvl="2"/>
                <a:r>
                  <a:rPr lang="bn-BD" sz="32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ম্যাট্রিক্সের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ম্যাট্রিক্স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P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bn-BD" sz="4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P</m:t>
                            </m:r>
                          </m:e>
                        </m:d>
                      </m:den>
                    </m:f>
                    <m:r>
                      <a:rPr lang="bn-BD" sz="4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m:rPr>
                        <m:sty m:val="p"/>
                      </m:rPr>
                      <a:rPr lang="bn-BD" sz="4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adj</m:t>
                    </m:r>
                    <m:r>
                      <a:rPr lang="bn-BD" sz="4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bn-BD" sz="4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P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2"/>
                <a:endParaRPr lang="bn-BD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690100" cy="7315079"/>
              </a:xfrm>
              <a:prstGeom prst="rect">
                <a:avLst/>
              </a:prstGeom>
              <a:blipFill>
                <a:blip r:embed="rId2"/>
                <a:stretch>
                  <a:fillRect t="-1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 flipH="1">
            <a:off x="5539739" y="1807085"/>
            <a:ext cx="46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937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/>
              <a:t>একক কাজ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bn-BD" sz="32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  <m:r>
                                <a:rPr lang="bn-BD" sz="32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  <m:r>
                                <a:rPr lang="bn-BD" sz="32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BD" sz="3200" dirty="0"/>
                  <a:t> 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bn-BD" sz="3200" dirty="0"/>
                  <a:t>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 যোগ্যতা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নির্ণয় কর।</a:t>
                </a:r>
              </a:p>
              <a:p>
                <a:pPr marL="0" indent="0">
                  <a:buNone/>
                </a:pP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2।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bn-BD" sz="32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  <m:r>
                                <a:rPr lang="bn-BD" sz="32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  <m:r>
                                <a:rPr lang="bn-BD" sz="32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6</m:t>
                              </m:r>
                              <m:r>
                                <a:rPr lang="bn-BD" sz="32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bn-BD" sz="32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bn-BD" sz="32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bn-BD" sz="32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BD" sz="3200" dirty="0"/>
                  <a:t> 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bn-BD" sz="3200" dirty="0"/>
                  <a:t>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 যোগ্যতা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নির্ণয় কর।</a:t>
                </a:r>
              </a:p>
              <a:p>
                <a:pPr marL="0" indent="0">
                  <a:buNone/>
                </a:pP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3।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bn-BD" sz="32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  <m:r>
                                <a:rPr lang="bn-BD" sz="32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  <m:r>
                                <a:rPr lang="bn-BD" sz="32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bn-BD" sz="32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bn-BD" sz="32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bn-BD" sz="32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BD" sz="3200" dirty="0"/>
                  <a:t> 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bn-BD" sz="3200" dirty="0"/>
                  <a:t>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 যোগ্যতা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নির্ণয় কর।</a:t>
                </a:r>
              </a:p>
              <a:p>
                <a:pPr marL="0" indent="0">
                  <a:buNone/>
                </a:pP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482" t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3160059" y="609599"/>
            <a:ext cx="1465729" cy="627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0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উদাহরণ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270000"/>
                <a:ext cx="8596668" cy="539665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যদি A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bn-BD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a:rPr lang="bn-BD" sz="32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bn-BD" sz="32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bn-BD" sz="32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bn-BD" sz="32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bn-BD" sz="32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bn-BD" sz="32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bn-BD" sz="32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bn-BD" sz="32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bn-BD" sz="32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হয়, তবে </a:t>
                </a:r>
                <a:r>
                  <a:rPr lang="en-US" sz="3200" dirty="0"/>
                  <a:t>A</a:t>
                </a:r>
                <a:r>
                  <a:rPr lang="en-US" sz="3200" baseline="30000" dirty="0"/>
                  <a:t>-1 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 কর।</a:t>
                </a:r>
              </a:p>
              <a:p>
                <a:pPr marL="0" indent="0">
                  <a:buNone/>
                </a:pP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সমাধান: </a:t>
                </a:r>
              </a:p>
              <a:p>
                <a:pPr marL="0" indent="0">
                  <a:buNone/>
                </a:pP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bn-BD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a:rPr lang="bn-BD" sz="32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bn-BD" sz="32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bn-BD" sz="32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bn-BD" sz="32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bn-BD" sz="32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bn-BD" sz="32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bn-BD" sz="32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bn-BD" sz="32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bn-BD" sz="32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bn-BD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endParaRPr lang="bn-BD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bn-BD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bn-BD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bn-BD" sz="28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bn-BD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BD" sz="2800" dirty="0"/>
                  <a:t>= 0.(-1)+1.8+2.(-5)=-2≠0</a:t>
                </a:r>
              </a:p>
              <a:p>
                <a:pPr marL="0" indent="0">
                  <a:buNone/>
                </a:pP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ম্যাট্রিক্সটি বিপরীত যোগ্য।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270000"/>
                <a:ext cx="8596668" cy="5396658"/>
              </a:xfrm>
              <a:blipFill>
                <a:blip r:embed="rId2"/>
                <a:stretch>
                  <a:fillRect l="-1773" b="-2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2178424" y="609600"/>
            <a:ext cx="1183342" cy="726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4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3886" y="614177"/>
                <a:ext cx="8596668" cy="62438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bn-BD" sz="4000" dirty="0"/>
                  <a:t>এখন,</a:t>
                </a:r>
              </a:p>
              <a:p>
                <a:pPr marL="0" indent="0">
                  <a:buNone/>
                </a:pPr>
                <a:endParaRPr lang="bn-BD" sz="4000" dirty="0"/>
              </a:p>
              <a:p>
                <a:pPr marL="0" indent="0">
                  <a:buNone/>
                </a:pPr>
                <a:r>
                  <a:rPr lang="bn-BD" sz="4000" dirty="0"/>
                  <a:t>A</a:t>
                </a:r>
                <a:r>
                  <a:rPr lang="bn-BD" sz="4000" baseline="-25000" dirty="0"/>
                  <a:t>11</a:t>
                </a:r>
                <a:r>
                  <a:rPr lang="en-US" sz="4000" baseline="-25000" dirty="0"/>
                  <a:t> </a:t>
                </a:r>
                <a:r>
                  <a:rPr lang="bn-BD" sz="4000" dirty="0"/>
                  <a:t>=</a:t>
                </a:r>
                <a:r>
                  <a:rPr lang="en-US" sz="4000" dirty="0"/>
                  <a:t> </a:t>
                </a:r>
                <a:r>
                  <a:rPr lang="bn-BD" sz="4000" dirty="0"/>
                  <a:t>(-1)</a:t>
                </a:r>
                <a:r>
                  <a:rPr lang="bn-BD" sz="4000" baseline="30000" dirty="0"/>
                  <a:t>1+1</a:t>
                </a:r>
                <a:r>
                  <a:rPr lang="en-US" sz="4000" baseline="30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bn-BD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bn-BD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bn-BD" sz="4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bn-BD" sz="4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bn-BD" sz="4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BD" sz="4000" dirty="0"/>
                  <a:t>=</a:t>
                </a:r>
                <a:r>
                  <a:rPr lang="en-US" sz="4000" dirty="0"/>
                  <a:t> </a:t>
                </a:r>
                <a:r>
                  <a:rPr lang="bn-BD" sz="4000" dirty="0"/>
                  <a:t>-1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bn-BD" sz="4000" dirty="0"/>
                  <a:t>A</a:t>
                </a:r>
                <a:r>
                  <a:rPr lang="bn-BD" sz="4000" baseline="-25000" dirty="0"/>
                  <a:t>12</a:t>
                </a:r>
                <a:r>
                  <a:rPr lang="en-US" sz="4000" baseline="-25000" dirty="0"/>
                  <a:t> </a:t>
                </a:r>
                <a:r>
                  <a:rPr lang="bn-BD" sz="4000" dirty="0"/>
                  <a:t>=</a:t>
                </a:r>
                <a:r>
                  <a:rPr lang="en-US" sz="4000" dirty="0"/>
                  <a:t> </a:t>
                </a:r>
                <a:r>
                  <a:rPr lang="bn-BD" sz="4000" dirty="0"/>
                  <a:t>(-1)</a:t>
                </a:r>
                <a:r>
                  <a:rPr lang="bn-BD" sz="4000" baseline="30000" dirty="0"/>
                  <a:t>1+2</a:t>
                </a:r>
                <a:r>
                  <a:rPr lang="en-US" sz="4000" baseline="30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bn-BD" sz="4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bn-BD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bn-BD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bn-BD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bn-BD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BD" sz="4000" dirty="0"/>
                  <a:t>=</a:t>
                </a:r>
                <a:r>
                  <a:rPr lang="en-US" sz="4000" dirty="0"/>
                  <a:t> </a:t>
                </a:r>
                <a:r>
                  <a:rPr lang="bn-BD" sz="4000" dirty="0"/>
                  <a:t>8</a:t>
                </a:r>
              </a:p>
              <a:p>
                <a:pPr marL="0" indent="0">
                  <a:buNone/>
                </a:pPr>
                <a:r>
                  <a:rPr lang="bn-BD" sz="4000" dirty="0"/>
                  <a:t>A</a:t>
                </a:r>
                <a:r>
                  <a:rPr lang="bn-BD" sz="4000" baseline="-25000" dirty="0"/>
                  <a:t>13</a:t>
                </a:r>
                <a:r>
                  <a:rPr lang="en-US" sz="4000" baseline="-25000" dirty="0"/>
                  <a:t> </a:t>
                </a:r>
                <a:r>
                  <a:rPr lang="bn-BD" sz="4000" dirty="0"/>
                  <a:t>=</a:t>
                </a:r>
                <a:r>
                  <a:rPr lang="en-US" sz="4000" dirty="0"/>
                  <a:t> </a:t>
                </a:r>
                <a:r>
                  <a:rPr lang="bn-BD" sz="4000" dirty="0"/>
                  <a:t>(-1)</a:t>
                </a:r>
                <a:r>
                  <a:rPr lang="bn-BD" sz="4000" baseline="30000" dirty="0"/>
                  <a:t>1+3</a:t>
                </a:r>
                <a:r>
                  <a:rPr lang="en-US" sz="4000" baseline="30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bn-BD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4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bn-BD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bn-BD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bn-BD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bn-BD" sz="4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BD" sz="4000" dirty="0"/>
                  <a:t>=</a:t>
                </a:r>
                <a:r>
                  <a:rPr lang="en-US" sz="4000" dirty="0"/>
                  <a:t> </a:t>
                </a:r>
                <a:r>
                  <a:rPr lang="bn-BD" sz="4000" dirty="0"/>
                  <a:t>-5</a:t>
                </a:r>
                <a:endParaRPr lang="en-US" sz="4000" dirty="0"/>
              </a:p>
              <a:p>
                <a:pPr marL="0" indent="0">
                  <a:buNone/>
                </a:pPr>
                <a:endParaRPr lang="bn-BD" dirty="0"/>
              </a:p>
              <a:p>
                <a:pPr marL="0" indent="0">
                  <a:buNone/>
                </a:pPr>
                <a:endParaRPr lang="bn-B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3886" y="614177"/>
                <a:ext cx="8596668" cy="6243823"/>
              </a:xfrm>
              <a:blipFill>
                <a:blip r:embed="rId2"/>
                <a:stretch>
                  <a:fillRect l="-2553" t="-1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18447" y="1030599"/>
                <a:ext cx="6096000" cy="396807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bn-BD" sz="3600" dirty="0"/>
                  <a:t>A</a:t>
                </a:r>
                <a:r>
                  <a:rPr lang="bn-BD" sz="3600" baseline="-25000" dirty="0"/>
                  <a:t>21</a:t>
                </a:r>
                <a:r>
                  <a:rPr lang="en-US" sz="3600" baseline="-25000" dirty="0"/>
                  <a:t> </a:t>
                </a:r>
                <a:r>
                  <a:rPr lang="bn-BD" sz="3600" dirty="0"/>
                  <a:t>=(-1)</a:t>
                </a:r>
                <a:r>
                  <a:rPr lang="bn-BD" sz="3600" baseline="30000" dirty="0"/>
                  <a:t>2+1</a:t>
                </a:r>
                <a:r>
                  <a:rPr lang="en-US" sz="3600" baseline="30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bn-BD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3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bn-BD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bn-BD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bn-BD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bn-BD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600" dirty="0"/>
                  <a:t> </a:t>
                </a:r>
                <a:r>
                  <a:rPr lang="bn-BD" sz="3600" dirty="0"/>
                  <a:t>=</a:t>
                </a:r>
                <a:r>
                  <a:rPr lang="en-US" sz="3600" dirty="0"/>
                  <a:t> </a:t>
                </a:r>
                <a:r>
                  <a:rPr lang="bn-BD" sz="3600" dirty="0"/>
                  <a:t> 1</a:t>
                </a:r>
                <a:endParaRPr lang="en-US" sz="3600" dirty="0"/>
              </a:p>
              <a:p>
                <a:endParaRPr lang="bn-BD" sz="3600" dirty="0"/>
              </a:p>
              <a:p>
                <a:r>
                  <a:rPr lang="bn-BD" sz="3600" dirty="0"/>
                  <a:t>A</a:t>
                </a:r>
                <a:r>
                  <a:rPr lang="bn-BD" sz="3600" baseline="-25000" dirty="0"/>
                  <a:t>22</a:t>
                </a:r>
                <a:r>
                  <a:rPr lang="bn-BD" sz="3600" dirty="0"/>
                  <a:t>=(-1)</a:t>
                </a:r>
                <a:r>
                  <a:rPr lang="bn-BD" sz="3600" baseline="30000" dirty="0"/>
                  <a:t>2+2</a:t>
                </a:r>
                <a:r>
                  <a:rPr lang="en-US" sz="3600" baseline="30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bn-BD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3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bn-BD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bn-BD" sz="3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bn-BD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bn-BD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BD" sz="3600" dirty="0"/>
                  <a:t>=</a:t>
                </a:r>
                <a:r>
                  <a:rPr lang="en-US" sz="3600" dirty="0"/>
                  <a:t> </a:t>
                </a:r>
                <a:r>
                  <a:rPr lang="bn-BD" sz="3600" dirty="0"/>
                  <a:t>-8</a:t>
                </a:r>
                <a:endParaRPr lang="en-US" sz="3600" dirty="0"/>
              </a:p>
              <a:p>
                <a:endParaRPr lang="bn-BD" sz="3600" dirty="0"/>
              </a:p>
              <a:p>
                <a:r>
                  <a:rPr lang="bn-BD" sz="3600" dirty="0"/>
                  <a:t>A</a:t>
                </a:r>
                <a:r>
                  <a:rPr lang="bn-BD" sz="3600" baseline="-25000" dirty="0"/>
                  <a:t>23</a:t>
                </a:r>
                <a:r>
                  <a:rPr lang="bn-BD" sz="3600" dirty="0"/>
                  <a:t>=(-1)</a:t>
                </a:r>
                <a:r>
                  <a:rPr lang="bn-BD" sz="3600" baseline="30000" dirty="0"/>
                  <a:t>2+3</a:t>
                </a:r>
                <a:r>
                  <a:rPr lang="en-US" sz="3600" baseline="30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bn-BD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3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bn-BD" sz="3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bn-BD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bn-BD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bn-BD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600" dirty="0"/>
                  <a:t> </a:t>
                </a:r>
                <a:r>
                  <a:rPr lang="bn-BD" sz="3600" dirty="0"/>
                  <a:t>=</a:t>
                </a:r>
                <a:r>
                  <a:rPr lang="en-US" sz="3600" dirty="0"/>
                  <a:t> </a:t>
                </a:r>
                <a:r>
                  <a:rPr lang="bn-BD" sz="3600" dirty="0"/>
                  <a:t>3</a:t>
                </a:r>
                <a:endParaRPr lang="en-US" sz="3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447" y="1030599"/>
                <a:ext cx="6096000" cy="3968074"/>
              </a:xfrm>
              <a:prstGeom prst="rect">
                <a:avLst/>
              </a:prstGeom>
              <a:blipFill>
                <a:blip r:embed="rId2"/>
                <a:stretch>
                  <a:fillRect l="-3100" b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3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483224" y="963364"/>
                <a:ext cx="7037294" cy="3968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/>
                  <a:t>A</a:t>
                </a:r>
                <a:r>
                  <a:rPr lang="bn-BD" sz="3600" baseline="-25000" dirty="0"/>
                  <a:t>31</a:t>
                </a:r>
                <a:r>
                  <a:rPr lang="bn-BD" sz="3600" dirty="0"/>
                  <a:t>=(-1)</a:t>
                </a:r>
                <a:r>
                  <a:rPr lang="bn-BD" sz="3600" baseline="30000" dirty="0"/>
                  <a:t>3+1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bn-BD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3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bn-BD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bn-BD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bn-BD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bn-BD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BD" sz="3600" dirty="0"/>
                  <a:t>=-1</a:t>
                </a:r>
                <a:endParaRPr lang="en-US" sz="3600" dirty="0"/>
              </a:p>
              <a:p>
                <a:endParaRPr lang="bn-BD" sz="3600" dirty="0"/>
              </a:p>
              <a:p>
                <a:r>
                  <a:rPr lang="bn-BD" sz="3600" dirty="0"/>
                  <a:t>A</a:t>
                </a:r>
                <a:r>
                  <a:rPr lang="bn-BD" sz="3600" baseline="-25000" dirty="0"/>
                  <a:t>32</a:t>
                </a:r>
                <a:r>
                  <a:rPr lang="bn-BD" sz="3600" dirty="0"/>
                  <a:t>=(-1)</a:t>
                </a:r>
                <a:r>
                  <a:rPr lang="bn-BD" sz="3600" baseline="30000" dirty="0"/>
                  <a:t>3+2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bn-BD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3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bn-BD" sz="3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bn-BD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bn-BD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bn-BD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BD" sz="3600" dirty="0"/>
                  <a:t>=2</a:t>
                </a:r>
                <a:endParaRPr lang="en-US" sz="3600" dirty="0"/>
              </a:p>
              <a:p>
                <a:endParaRPr lang="bn-BD" sz="3600" dirty="0"/>
              </a:p>
              <a:p>
                <a:r>
                  <a:rPr lang="bn-BD" sz="3600" dirty="0"/>
                  <a:t>A</a:t>
                </a:r>
                <a:r>
                  <a:rPr lang="bn-BD" sz="3600" baseline="-25000" dirty="0"/>
                  <a:t>33</a:t>
                </a:r>
                <a:r>
                  <a:rPr lang="bn-BD" sz="3600" dirty="0"/>
                  <a:t>=(-1)</a:t>
                </a:r>
                <a:r>
                  <a:rPr lang="bn-BD" sz="3600" baseline="30000" dirty="0"/>
                  <a:t>3+3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bn-BD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3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bn-BD" sz="3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bn-BD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bn-BD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bn-BD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BD" sz="3600" dirty="0"/>
                  <a:t>=-1</a:t>
                </a:r>
                <a:endParaRPr lang="en-US" sz="3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224" y="963364"/>
                <a:ext cx="7037294" cy="3968074"/>
              </a:xfrm>
              <a:prstGeom prst="rect">
                <a:avLst/>
              </a:prstGeom>
              <a:blipFill>
                <a:blip r:embed="rId2"/>
                <a:stretch>
                  <a:fillRect l="-2597" b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922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53242" y="336197"/>
                <a:ext cx="10795000" cy="6363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/>
                <a14:m>
                  <m:oMath xmlns:m="http://schemas.openxmlformats.org/officeDocument/2006/math">
                    <m:r>
                      <a:rPr lang="en-US" sz="320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adj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US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</m:e>
                    </m:d>
                  </m:oMath>
                </a14:m>
                <a:endParaRPr lang="bn-BD" sz="3200" dirty="0"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lvl="2"/>
                <a:endParaRPr lang="bn-BD" sz="3200" dirty="0"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lvl="2"/>
                <a:r>
                  <a:rPr lang="bn-BD" sz="32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pPr lvl="2"/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ম্যাট্রিক্সের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ম্যাট্রিক্স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0" i="0" dirty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A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A</m:t>
                            </m:r>
                          </m:e>
                        </m:d>
                      </m:den>
                    </m:f>
                    <m:r>
                      <a:rPr lang="bn-BD" sz="360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m:rPr>
                        <m:sty m:val="p"/>
                      </m:rPr>
                      <a:rPr lang="bn-BD" sz="360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adj</m:t>
                    </m:r>
                    <m:r>
                      <a:rPr lang="bn-BD" sz="360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2"/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                </a:t>
                </a:r>
              </a:p>
              <a:p>
                <a:pPr lvl="2"/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                  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2"/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                                (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Ans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242" y="336197"/>
                <a:ext cx="10795000" cy="6363089"/>
              </a:xfrm>
              <a:prstGeom prst="rect">
                <a:avLst/>
              </a:prstGeom>
              <a:blipFill>
                <a:blip r:embed="rId3"/>
                <a:stretch>
                  <a:fillRect b="-2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224762"/>
              </p:ext>
            </p:extLst>
          </p:nvPr>
        </p:nvGraphicFramePr>
        <p:xfrm>
          <a:off x="5829300" y="3090863"/>
          <a:ext cx="5334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4" imgW="533160" imgH="672840" progId="Equation.3">
                  <p:embed/>
                </p:oleObj>
              </mc:Choice>
              <mc:Fallback>
                <p:oleObj name="Equation" r:id="rId4" imgW="533160" imgH="6728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29300" y="3090863"/>
                        <a:ext cx="5334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033343" y="318373"/>
            <a:ext cx="59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77494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36650" y="181970"/>
            <a:ext cx="9144000" cy="667603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350" y="2314243"/>
            <a:ext cx="8610600" cy="36933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03350" y="4401455"/>
            <a:ext cx="8610600" cy="36933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59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/>
              <a:t>জোড়ায় কাজ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 দেখায় যে,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AA</a:t>
                </a:r>
                <a:r>
                  <a:rPr lang="en-US" sz="2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bn-BD" sz="2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endParaRPr lang="bn-BD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bn-BD" sz="3200" dirty="0"/>
                  <a:t>।</a:t>
                </a:r>
                <a:r>
                  <a:rPr lang="en-US" sz="3200" dirty="0"/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bn-BD" sz="32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  <m:r>
                                <a:rPr lang="bn-BD" sz="32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  <m:r>
                                <a:rPr lang="bn-BD" sz="32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bn-BD" sz="32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bn-BD" sz="32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bn-BD" sz="32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BD" sz="3200" dirty="0"/>
                  <a:t>  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হলে</a:t>
                </a:r>
                <a:r>
                  <a:rPr lang="en-US" sz="3200" dirty="0"/>
                  <a:t>  A</a:t>
                </a:r>
                <a:r>
                  <a:rPr lang="en-US" sz="3200" baseline="30000" dirty="0"/>
                  <a:t>-1 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 কর।</a:t>
                </a:r>
              </a:p>
              <a:p>
                <a:pPr marL="0" indent="0">
                  <a:buNone/>
                </a:pP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৩। A=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bn-BD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bn-BD" sz="32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bn-BD" sz="32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bn-BD" sz="32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bn-BD" sz="32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bn-BD" sz="32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bn-BD" sz="32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bn-BD" sz="32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bn-BD" sz="32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bn-BD" sz="32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BD" sz="3200" dirty="0"/>
                  <a:t> </a:t>
                </a:r>
                <a:r>
                  <a:rPr lang="en-US" sz="3200" dirty="0"/>
                  <a:t>হলে  A</a:t>
                </a:r>
                <a:r>
                  <a:rPr lang="en-US" sz="3200" baseline="30000" dirty="0"/>
                  <a:t>-1 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 কর।</a:t>
                </a:r>
              </a:p>
              <a:p>
                <a:pPr marL="0" indent="0">
                  <a:buNone/>
                </a:pPr>
                <a:endParaRPr lang="bn-BD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3442446" y="609599"/>
            <a:ext cx="1237129" cy="627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/>
              <a:t>মূল্যায়ন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46174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কিরূপ  হয় 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অব্যতিক্রমী প্রতিসম ম্যাট্রিক্সের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কিরূপ হবে ?</a:t>
            </a:r>
          </a:p>
          <a:p>
            <a:pPr marL="0" indent="0"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৩।কোন শর্তে ম্যাট্রিক্সের বিপরীত যোগ্যতা থাকে?</a:t>
            </a:r>
          </a:p>
          <a:p>
            <a:pPr marL="0" indent="0"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৪। বিপরীত ম্যট্রিক্স নির্ণয়ের ধাপ কি কি হবে?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ight Arrow 3"/>
          <p:cNvSpPr/>
          <p:nvPr/>
        </p:nvSpPr>
        <p:spPr>
          <a:xfrm>
            <a:off x="2447365" y="597647"/>
            <a:ext cx="1559858" cy="672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4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/>
              <a:t>বাড়ির কাজ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8819" y="1270000"/>
                <a:ext cx="8596668" cy="507701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১।যদি A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হয়, তবে </a:t>
                </a:r>
                <a:r>
                  <a:rPr lang="en-US" sz="2800" dirty="0"/>
                  <a:t>A</a:t>
                </a:r>
                <a:r>
                  <a:rPr lang="en-US" sz="2800" baseline="30000" dirty="0"/>
                  <a:t>-1 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 কর।</a:t>
                </a:r>
              </a:p>
              <a:p>
                <a:pPr marL="0" indent="0">
                  <a:buNone/>
                </a:pP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2।যদি A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a:rPr lang="bn-BD" sz="28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bn-BD" sz="28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bn-BD" sz="28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bn-BD" sz="28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bn-BD" sz="28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bn-BD" sz="28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bn-BD" sz="28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হয়, তবে </a:t>
                </a:r>
                <a:r>
                  <a:rPr lang="en-US" sz="2800" dirty="0"/>
                  <a:t>A</a:t>
                </a:r>
                <a:r>
                  <a:rPr lang="en-US" sz="2800" baseline="30000" dirty="0"/>
                  <a:t>-1 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 কর।</a:t>
                </a:r>
              </a:p>
              <a:p>
                <a:pPr marL="0" indent="0">
                  <a:buNone/>
                </a:pP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3।যদি A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a:rPr lang="bn-BD" sz="28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bn-BD" sz="28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bn-BD" sz="28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bn-BD" sz="28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bn-BD" sz="28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bn-BD" sz="28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bn-BD" sz="28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bn-BD" sz="28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bn-BD" sz="28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হয়, তবে </a:t>
                </a:r>
                <a:r>
                  <a:rPr lang="en-US" sz="2800" dirty="0"/>
                  <a:t>A</a:t>
                </a:r>
                <a:r>
                  <a:rPr lang="en-US" sz="2800" baseline="30000" dirty="0"/>
                  <a:t>-1 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 কর।</a:t>
                </a:r>
              </a:p>
              <a:p>
                <a:pPr marL="0" indent="0">
                  <a:buNone/>
                </a:pP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4।যদি A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a:rPr lang="bn-BD" sz="28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bn-BD" sz="28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bn-BD" sz="28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bn-BD" sz="28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bn-BD" sz="28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bn-BD" sz="28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হয়, তবে </a:t>
                </a:r>
                <a:r>
                  <a:rPr lang="en-US" sz="2800" dirty="0"/>
                  <a:t>A</a:t>
                </a:r>
                <a:r>
                  <a:rPr lang="en-US" sz="2800" baseline="30000" dirty="0"/>
                  <a:t>-1 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 কর।</a:t>
                </a: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8819" y="1270000"/>
                <a:ext cx="8596668" cy="5077012"/>
              </a:xfrm>
              <a:blipFill>
                <a:blip r:embed="rId2"/>
                <a:stretch>
                  <a:fillRect l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3160059" y="570753"/>
            <a:ext cx="1627094" cy="699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6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915" y="-1"/>
            <a:ext cx="7641380" cy="50666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58048" y="-306299"/>
            <a:ext cx="8423927" cy="445401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4118"/>
              </a:avLst>
            </a:prstTxWarp>
            <a:spAutoFit/>
          </a:bodyPr>
          <a:lstStyle/>
          <a:p>
            <a:r>
              <a:rPr lang="en-US" sz="9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836" t="40738" r="-5556" b="-13845"/>
          <a:stretch/>
        </p:blipFill>
        <p:spPr>
          <a:xfrm>
            <a:off x="1631730" y="3952568"/>
            <a:ext cx="5226269" cy="250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3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63" y="1386348"/>
            <a:ext cx="10004612" cy="6683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4798">
            <a:off x="517055" y="476290"/>
            <a:ext cx="3572887" cy="2171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648559" y="0"/>
            <a:ext cx="6096000" cy="2646878"/>
          </a:xfrm>
          <a:prstGeom prst="rect">
            <a:avLst/>
          </a:prstGeom>
        </p:spPr>
        <p:txBody>
          <a:bodyPr>
            <a:prstTxWarp prst="textWave1">
              <a:avLst/>
            </a:prstTxWarp>
            <a:spAutoFit/>
          </a:bodyPr>
          <a:lstStyle/>
          <a:p>
            <a:r>
              <a:rPr lang="en-US" sz="1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21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2836" y="600063"/>
            <a:ext cx="3327400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3616" y="2688569"/>
            <a:ext cx="74041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মোঃ মাকসুদুর রহমান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  (গণিত)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 হাজী জালাল উদ্দিন মহিলা কলেজ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পাথরঘাটা, বরগুনা।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 –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০১৭২১৩৯৭০৯৫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ই-মেইল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maksud111975@gmail 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415" y="40608"/>
            <a:ext cx="2133785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4500" y="419099"/>
            <a:ext cx="9543562" cy="601133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dist="190500" dir="2700000" sx="99000" sy="99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383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উচ্চতর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19/০3/২০১9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বীজগণিত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ম্যাট্রিক্স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) </a:t>
            </a:r>
            <a:endParaRPr lang="en-US" sz="4400" b="1" dirty="0"/>
          </a:p>
        </p:txBody>
      </p:sp>
      <p:sp>
        <p:nvSpPr>
          <p:cNvPr id="4" name="Right Arrow 3"/>
          <p:cNvSpPr/>
          <p:nvPr/>
        </p:nvSpPr>
        <p:spPr>
          <a:xfrm>
            <a:off x="3263900" y="609600"/>
            <a:ext cx="2374900" cy="800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113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130" y="3587896"/>
            <a:ext cx="4813300" cy="3192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18" y="3637769"/>
            <a:ext cx="5096412" cy="3192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89649" y="211015"/>
            <a:ext cx="7962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accent1">
                    <a:lumMod val="75000"/>
                  </a:schemeClr>
                </a:solidFill>
              </a:rPr>
              <a:t>আজকের পাঠ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234" y="2347371"/>
            <a:ext cx="977919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বর্গ ম্যাট্রিক্সের বিপরীত ম্যাট্রিক্স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725551" y="689317"/>
            <a:ext cx="886264" cy="11254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331655" y="211015"/>
            <a:ext cx="1856935" cy="488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2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2874" y="506437"/>
            <a:ext cx="74277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671668" y="663860"/>
            <a:ext cx="1786596" cy="793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83212" y="1771856"/>
            <a:ext cx="87501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বর্গ ম্যাট্রিক্সের বিপরীত ম্যাট্রিক্স কি তা বলতে পারবে।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ম্যাট্রি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ক্সের বৈশিষ্ট্য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বর্গ ম্যাট্রিক্সের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ম্যাট্রি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ক্স নির্ণয় করতে পারবে। 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93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6612" y="0"/>
                <a:ext cx="10650415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bn-BD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8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48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ম্যাট্রিক্সের</a:t>
                </a:r>
                <a:r>
                  <a:rPr lang="en-US" sz="48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</a:t>
                </a:r>
                <a:r>
                  <a:rPr lang="en-US" sz="48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ম্যাট্রিক্স</a:t>
                </a:r>
                <a:r>
                  <a:rPr lang="en-US" sz="48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BD" sz="48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অব্যতিক্রমী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ম্যাট্রিক্সের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গুণফল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ম্যাট্রিক্স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এদের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অপরটির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ম্যাট্রিক্স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endParaRPr lang="bn-BD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যদি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Q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একই ক্রমের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অব্যতিক্রমী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ম্যাট্রিক্স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এবং</a:t>
                </a:r>
              </a:p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PQ=QP=I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হয়, তবে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Q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ম্যাট্রিক্সকে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ম্যাট্রিক্সের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ম্যাট্রিক্স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অথবা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ম্যাট্রিক্সকে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Q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ম্যাট্রিক্সের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ম্যাট্রিক্স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বলা হয়।</a:t>
                </a:r>
              </a:p>
              <a:p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ম্যাট্রিক্সের বিপরীত ম্যাট্রিক্সকে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dirty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P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  <m:r>
                      <a:rPr lang="bn-BD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3600" b="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প্রকাশ করা হয়।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12" y="0"/>
                <a:ext cx="10650415" cy="6001643"/>
              </a:xfrm>
              <a:prstGeom prst="rect">
                <a:avLst/>
              </a:prstGeom>
              <a:blipFill>
                <a:blip r:embed="rId2"/>
                <a:stretch>
                  <a:fillRect l="-1774" b="-2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/>
          <p:cNvSpPr/>
          <p:nvPr/>
        </p:nvSpPr>
        <p:spPr>
          <a:xfrm>
            <a:off x="6457068" y="393894"/>
            <a:ext cx="1645920" cy="717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7823" y="152252"/>
                <a:ext cx="10730752" cy="677608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4800" dirty="0">
                    <a:solidFill>
                      <a:schemeClr val="accent1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উদাহরণ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4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bn-BD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  Q=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 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 −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n-BD" sz="28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bn-BD" sz="28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bn-BD" sz="28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bn-BD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 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PQ=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4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 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 −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n-BD" sz="28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bn-BD" sz="28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bn-BD" sz="28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4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4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= I</a:t>
                </a:r>
              </a:p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আবার, 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QP=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 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 −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n-BD" sz="28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bn-BD" sz="28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bn-BD" sz="28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4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4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6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bn-BD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= I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  PQ=QP=I</a:t>
                </a:r>
              </a:p>
              <a:p>
                <a:endParaRPr lang="bn-BD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ম্যাট্রিক্সের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ম্যাট্রিক্স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Q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Q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ম্যাট্রিক্সের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ম্যাট্রিক্স  P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endParaRPr lang="bn-BD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Q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অথবা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Q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P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endParaRPr lang="bn-BD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23" y="152252"/>
                <a:ext cx="10730752" cy="6776086"/>
              </a:xfrm>
              <a:prstGeom prst="rect">
                <a:avLst/>
              </a:prstGeom>
              <a:blipFill>
                <a:blip r:embed="rId2"/>
                <a:stretch>
                  <a:fillRect l="-2557" t="-2068" b="-2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/>
          <p:cNvSpPr/>
          <p:nvPr/>
        </p:nvSpPr>
        <p:spPr>
          <a:xfrm>
            <a:off x="2841673" y="295421"/>
            <a:ext cx="872197" cy="393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2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</TotalTime>
  <Words>734</Words>
  <Application>Microsoft Office PowerPoint</Application>
  <PresentationFormat>Widescreen</PresentationFormat>
  <Paragraphs>131</Paragraphs>
  <Slides>24</Slides>
  <Notes>1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NikoshBAN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পাঠ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 </vt:lpstr>
      <vt:lpstr>উদাহরণ </vt:lpstr>
      <vt:lpstr>PowerPoint Presentation</vt:lpstr>
      <vt:lpstr>PowerPoint Presentation</vt:lpstr>
      <vt:lpstr>PowerPoint Presentation</vt:lpstr>
      <vt:lpstr>PowerPoint Presentation</vt:lpstr>
      <vt:lpstr>জোড়ায় কাজ</vt:lpstr>
      <vt:lpstr>মূল্যায়ন</vt:lpstr>
      <vt:lpstr>বাড়ির কাজ 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WELpptx</dc:title>
  <dc:creator>HP</dc:creator>
  <dc:description/>
  <cp:lastModifiedBy>User</cp:lastModifiedBy>
  <cp:revision>47</cp:revision>
  <dcterms:created xsi:type="dcterms:W3CDTF">2019-03-13T14:14:27Z</dcterms:created>
  <dcterms:modified xsi:type="dcterms:W3CDTF">2020-03-14T19:42:58Z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WELpptx</vt:lpwstr>
  </property>
  <property fmtid="{D5CDD505-2E9C-101B-9397-08002B2CF9AE}" pid="3" name="SlideDescription">
    <vt:lpwstr/>
  </property>
</Properties>
</file>