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7"/>
  </p:notesMasterIdLst>
  <p:sldIdLst>
    <p:sldId id="280" r:id="rId2"/>
    <p:sldId id="257" r:id="rId3"/>
    <p:sldId id="282" r:id="rId4"/>
    <p:sldId id="272" r:id="rId5"/>
    <p:sldId id="276" r:id="rId6"/>
    <p:sldId id="267" r:id="rId7"/>
    <p:sldId id="266" r:id="rId8"/>
    <p:sldId id="268" r:id="rId9"/>
    <p:sldId id="285" r:id="rId10"/>
    <p:sldId id="264" r:id="rId11"/>
    <p:sldId id="270" r:id="rId12"/>
    <p:sldId id="271" r:id="rId13"/>
    <p:sldId id="262" r:id="rId14"/>
    <p:sldId id="260" r:id="rId15"/>
    <p:sldId id="25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5045" autoAdjust="0"/>
  </p:normalViewPr>
  <p:slideViewPr>
    <p:cSldViewPr snapToGrid="0">
      <p:cViewPr varScale="1">
        <p:scale>
          <a:sx n="87" d="100"/>
          <a:sy n="87" d="100"/>
        </p:scale>
        <p:origin x="-1458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D67B9E-A879-4B98-8C5F-55F6673B030C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CFB3EF-3EFF-4DFD-A059-C23FE14741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634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FB3EF-3EFF-4DFD-A059-C23FE147417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928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FB3EF-3EFF-4DFD-A059-C23FE147417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FB3EF-3EFF-4DFD-A059-C23FE14741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173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FB3EF-3EFF-4DFD-A059-C23FE147417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E8C7-08E9-4BB0-9BA3-2C9A4547B430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D67E-D378-4C3E-A47E-D2B9A5C704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25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E8C7-08E9-4BB0-9BA3-2C9A4547B430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D67E-D378-4C3E-A47E-D2B9A5C704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238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E8C7-08E9-4BB0-9BA3-2C9A4547B430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D67E-D378-4C3E-A47E-D2B9A5C704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22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E8C7-08E9-4BB0-9BA3-2C9A4547B430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D67E-D378-4C3E-A47E-D2B9A5C704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E8C7-08E9-4BB0-9BA3-2C9A4547B430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D67E-D378-4C3E-A47E-D2B9A5C704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460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E8C7-08E9-4BB0-9BA3-2C9A4547B430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D67E-D378-4C3E-A47E-D2B9A5C704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73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E8C7-08E9-4BB0-9BA3-2C9A4547B430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D67E-D378-4C3E-A47E-D2B9A5C704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901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E8C7-08E9-4BB0-9BA3-2C9A4547B430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D67E-D378-4C3E-A47E-D2B9A5C704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544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E8C7-08E9-4BB0-9BA3-2C9A4547B430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D67E-D378-4C3E-A47E-D2B9A5C704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851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E8C7-08E9-4BB0-9BA3-2C9A4547B430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D67E-D378-4C3E-A47E-D2B9A5C704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178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E8C7-08E9-4BB0-9BA3-2C9A4547B430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D67E-D378-4C3E-A47E-D2B9A5C704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54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7E8C7-08E9-4BB0-9BA3-2C9A4547B430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CD67E-D378-4C3E-A47E-D2B9A5C704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761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03" y="356305"/>
            <a:ext cx="11206975" cy="58209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0" name="Rectangle 9"/>
          <p:cNvSpPr/>
          <p:nvPr/>
        </p:nvSpPr>
        <p:spPr>
          <a:xfrm>
            <a:off x="3048000" y="1284515"/>
            <a:ext cx="6204857" cy="1107996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</a:t>
            </a:r>
            <a:r>
              <a:rPr lang="en-US" sz="6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456715" y="1230087"/>
            <a:ext cx="1469572" cy="1539078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নিসাবের</a:t>
            </a:r>
            <a:r>
              <a:rPr lang="en-US" sz="1400" dirty="0" smtClean="0"/>
              <a:t> </a:t>
            </a:r>
            <a:r>
              <a:rPr lang="en-US" sz="1400" dirty="0" err="1" smtClean="0"/>
              <a:t>মালিক</a:t>
            </a:r>
            <a:r>
              <a:rPr lang="en-US" sz="1400" dirty="0" smtClean="0"/>
              <a:t> </a:t>
            </a:r>
            <a:r>
              <a:rPr lang="en-US" sz="1400" dirty="0" err="1" smtClean="0"/>
              <a:t>হওয়া</a:t>
            </a:r>
            <a:endParaRPr lang="en-US" sz="1400" dirty="0"/>
          </a:p>
        </p:txBody>
      </p:sp>
      <p:sp>
        <p:nvSpPr>
          <p:cNvPr id="5" name="Down Arrow 4"/>
          <p:cNvSpPr/>
          <p:nvPr/>
        </p:nvSpPr>
        <p:spPr>
          <a:xfrm>
            <a:off x="5794220" y="1816976"/>
            <a:ext cx="475015" cy="5218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 rot="6201322">
            <a:off x="7033525" y="3293042"/>
            <a:ext cx="484632" cy="7006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 rot="9159355">
            <a:off x="6321202" y="4033698"/>
            <a:ext cx="484632" cy="7006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 rot="12479978">
            <a:off x="5150658" y="3968568"/>
            <a:ext cx="484632" cy="7006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own Arrow 35"/>
          <p:cNvSpPr/>
          <p:nvPr/>
        </p:nvSpPr>
        <p:spPr>
          <a:xfrm rot="18251620">
            <a:off x="4726230" y="2213280"/>
            <a:ext cx="484632" cy="7006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Down Arrow 38"/>
          <p:cNvSpPr/>
          <p:nvPr/>
        </p:nvSpPr>
        <p:spPr>
          <a:xfrm rot="3680698">
            <a:off x="6920959" y="2157915"/>
            <a:ext cx="484632" cy="7006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Down Arrow 39"/>
          <p:cNvSpPr/>
          <p:nvPr/>
        </p:nvSpPr>
        <p:spPr>
          <a:xfrm rot="15604350">
            <a:off x="4579350" y="3293042"/>
            <a:ext cx="484632" cy="7006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127078" y="2383972"/>
            <a:ext cx="1796142" cy="1741714"/>
          </a:xfrm>
          <a:prstGeom prst="ellipse">
            <a:avLst/>
          </a:prstGeom>
          <a:solidFill>
            <a:srgbClr val="002060"/>
          </a:solidFill>
          <a:ln w="57150"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জাকাত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ফরজ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হওয়ার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bn-BD" dirty="0" smtClean="0">
                <a:ln>
                  <a:solidFill>
                    <a:srgbClr val="C00000"/>
                  </a:solidFill>
                </a:ln>
                <a:solidFill>
                  <a:schemeClr val="bg1"/>
                </a:solidFill>
              </a:rPr>
              <a:t>শর্ত</a:t>
            </a:r>
            <a:r>
              <a:rPr lang="bn-BD" dirty="0" smtClean="0">
                <a:solidFill>
                  <a:schemeClr val="bg1"/>
                </a:solidFill>
              </a:rPr>
              <a:t> সমূহ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7828344" y="3080657"/>
            <a:ext cx="1544256" cy="1552895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/>
              <a:t>নিসাব</a:t>
            </a:r>
            <a:r>
              <a:rPr lang="en-US" sz="1100" dirty="0"/>
              <a:t> </a:t>
            </a:r>
            <a:r>
              <a:rPr lang="en-US" sz="1100" dirty="0" err="1"/>
              <a:t>পরিমান</a:t>
            </a:r>
            <a:r>
              <a:rPr lang="en-US" sz="1100" dirty="0"/>
              <a:t> </a:t>
            </a:r>
            <a:r>
              <a:rPr lang="bn-BD" sz="1100" dirty="0" smtClean="0"/>
              <a:t>সম্পদ প্রয়োজনের অতিরিক্ত </a:t>
            </a:r>
            <a:r>
              <a:rPr lang="en-US" sz="1100" dirty="0" err="1" smtClean="0"/>
              <a:t>হওয়া</a:t>
            </a:r>
            <a:endParaRPr lang="en-US" sz="1100" dirty="0"/>
          </a:p>
        </p:txBody>
      </p:sp>
      <p:sp>
        <p:nvSpPr>
          <p:cNvPr id="52" name="Oval 51"/>
          <p:cNvSpPr/>
          <p:nvPr/>
        </p:nvSpPr>
        <p:spPr>
          <a:xfrm>
            <a:off x="6357257" y="4741933"/>
            <a:ext cx="1600199" cy="1528238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ঋণগ্রস্ত না হওয়া</a:t>
            </a:r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4231812" y="4798991"/>
            <a:ext cx="1539571" cy="1471180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মাল এক বছরকাল স্থায়ী থাকা</a:t>
            </a:r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2826704" y="3080657"/>
            <a:ext cx="1583204" cy="14839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জ্ঞানসম্পন্ন হওয়া</a:t>
            </a:r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5392974" y="217715"/>
            <a:ext cx="1512891" cy="148283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400" dirty="0" smtClean="0"/>
              <a:t>মুসলমান হওয়া</a:t>
            </a:r>
            <a:endParaRPr lang="en-US" sz="1400" dirty="0"/>
          </a:p>
        </p:txBody>
      </p:sp>
      <p:sp>
        <p:nvSpPr>
          <p:cNvPr id="19" name="Oval 18"/>
          <p:cNvSpPr/>
          <p:nvPr/>
        </p:nvSpPr>
        <p:spPr>
          <a:xfrm>
            <a:off x="3270471" y="959133"/>
            <a:ext cx="1551195" cy="1549088"/>
          </a:xfrm>
          <a:prstGeom prst="ellipse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বালেগ হওয়া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15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32" grpId="0" animBg="1"/>
      <p:bldP spid="33" grpId="0" animBg="1"/>
      <p:bldP spid="34" grpId="0" animBg="1"/>
      <p:bldP spid="36" grpId="0" animBg="1"/>
      <p:bldP spid="39" grpId="0" animBg="1"/>
      <p:bldP spid="40" grpId="0" animBg="1"/>
      <p:bldP spid="41" grpId="0" animBg="1"/>
      <p:bldP spid="51" grpId="0" animBg="1"/>
      <p:bldP spid="52" grpId="0" animBg="1"/>
      <p:bldP spid="53" grpId="0" animBg="1"/>
      <p:bldP spid="54" grpId="0" animBg="1"/>
      <p:bldP spid="57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463" y="3559082"/>
            <a:ext cx="3825026" cy="2569575"/>
          </a:xfrm>
          <a:prstGeom prst="rect">
            <a:avLst/>
          </a:prstGeom>
          <a:ln w="5715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461" y="468958"/>
            <a:ext cx="2438400" cy="18764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463" y="324103"/>
            <a:ext cx="3825026" cy="2510971"/>
          </a:xfrm>
          <a:prstGeom prst="rect">
            <a:avLst/>
          </a:prstGeom>
          <a:ln w="57150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9700" y="614234"/>
            <a:ext cx="3048000" cy="14954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" name="TextBox 12"/>
          <p:cNvSpPr txBox="1"/>
          <p:nvPr/>
        </p:nvSpPr>
        <p:spPr>
          <a:xfrm>
            <a:off x="5970431" y="2518593"/>
            <a:ext cx="1133340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স্বর্ণ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940512" y="2450980"/>
            <a:ext cx="1807335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রৌপ্য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314950" y="5029200"/>
            <a:ext cx="6267450" cy="1284415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38100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ছবিগুলোর প্রতি মনোনিবেশ করো এবং ভাবো।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53344" y="2950029"/>
            <a:ext cx="1839686" cy="369332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dirty="0" smtClean="0"/>
              <a:t>        অর্থ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82486" y="6313615"/>
            <a:ext cx="3026229" cy="369332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dirty="0" smtClean="0"/>
              <a:t>          পরিমাণ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87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68829" y="2068830"/>
            <a:ext cx="10308771" cy="3580856"/>
          </a:xfrm>
          <a:prstGeom prst="roundRect">
            <a:avLst/>
          </a:prstGeom>
          <a:solidFill>
            <a:srgbClr val="7030A0"/>
          </a:solidFill>
          <a:ln w="57150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Wingdings" panose="05000000000000000000" pitchFamily="2" charset="2"/>
              <a:buChar char="q"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যাকাতের নিসাব কাকে 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 algn="ctr">
              <a:buFont typeface="Wingdings" panose="05000000000000000000" pitchFamily="2" charset="2"/>
              <a:buChar char="q"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টাকা, স্বর্ণ ও রৌপ্যের নিসাব কত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73880" y="670560"/>
            <a:ext cx="3360420" cy="707886"/>
          </a:xfrm>
          <a:prstGeom prst="rect">
            <a:avLst/>
          </a:prstGeom>
          <a:solidFill>
            <a:srgbClr val="FFC000"/>
          </a:solidFill>
          <a:ln w="57150"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76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56066" y="2324100"/>
            <a:ext cx="9973884" cy="830997"/>
          </a:xfrm>
          <a:prstGeom prst="rect">
            <a:avLst/>
          </a:prstGeom>
          <a:solidFill>
            <a:schemeClr val="bg2">
              <a:lumMod val="25000"/>
            </a:schemeClr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0" indent="-571500"/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  </a:t>
            </a:r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ধনিদের সম্পদে কাদের হক রয়েছে? 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 rot="10800000" flipV="1">
            <a:off x="1066800" y="3690038"/>
            <a:ext cx="10020300" cy="830997"/>
          </a:xfrm>
          <a:prstGeom prst="rect">
            <a:avLst/>
          </a:prstGeom>
          <a:solidFill>
            <a:srgbClr val="7030A0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lvl="1"/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*  </a:t>
            </a:r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যাকাত অর্থ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962633" y="4876800"/>
            <a:ext cx="10086367" cy="584775"/>
          </a:xfrm>
          <a:prstGeom prst="rect">
            <a:avLst/>
          </a:prstGeom>
          <a:solidFill>
            <a:srgbClr val="002060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যাকাত ফরজ হওয়ার নির্ধারিত পরিমাণকে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বলে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6-Point Star 1"/>
          <p:cNvSpPr/>
          <p:nvPr/>
        </p:nvSpPr>
        <p:spPr>
          <a:xfrm>
            <a:off x="3861330" y="266700"/>
            <a:ext cx="4288971" cy="1507671"/>
          </a:xfrm>
          <a:prstGeom prst="star6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775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6616" y="360609"/>
            <a:ext cx="6896636" cy="844808"/>
          </a:xfrm>
          <a:prstGeom prst="ribbon2">
            <a:avLst/>
          </a:prstGeom>
          <a:solidFill>
            <a:schemeClr val="accent4">
              <a:lumMod val="50000"/>
            </a:schemeClr>
          </a:solidFill>
          <a:ln w="38100">
            <a:solidFill>
              <a:schemeClr val="tx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81826" y="5219699"/>
            <a:ext cx="10277340" cy="85129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যাকাতের ধর্মীয় ও সামাজিক তাৎপর্য বর্ণনা কর।</a:t>
            </a:r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0" y="1828800"/>
            <a:ext cx="9886950" cy="2808428"/>
          </a:xfrm>
          <a:prstGeom prst="rect">
            <a:avLst/>
          </a:prstGeom>
          <a:ln w="5715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257475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71676" y="5997179"/>
            <a:ext cx="8501061" cy="61793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images_1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686" y="446314"/>
            <a:ext cx="11495313" cy="570411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3505200" y="2105561"/>
            <a:ext cx="5600700" cy="2646878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r>
              <a:rPr lang="bn-IN" sz="1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8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80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03251" y="2503716"/>
            <a:ext cx="9709036" cy="4185761"/>
          </a:xfrm>
          <a:prstGeom prst="rec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28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IN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মোঃ মাজহারুল ইসলাম</a:t>
            </a:r>
          </a:p>
          <a:p>
            <a:r>
              <a:rPr lang="bn-IN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সহকারি শিক্ষ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</a:t>
            </a:r>
          </a:p>
          <a:p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বামুনিয়া সোনাতনকাটি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</a:t>
            </a:r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ধ্যমিক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বিদ্যালয়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	</a:t>
            </a:r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শার্শা, যশোর।</a:t>
            </a:r>
            <a:r>
              <a:rPr lang="bn-IN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							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					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G_20190529_13385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257" y="323850"/>
            <a:ext cx="1721986" cy="1828800"/>
          </a:xfrm>
          <a:prstGeom prst="ellipse">
            <a:avLst/>
          </a:prstGeom>
          <a:ln w="63500" cap="rnd">
            <a:solidFill>
              <a:srgbClr val="C0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Up Ribbon 1"/>
          <p:cNvSpPr/>
          <p:nvPr/>
        </p:nvSpPr>
        <p:spPr>
          <a:xfrm>
            <a:off x="3483428" y="555171"/>
            <a:ext cx="6912428" cy="1110344"/>
          </a:xfrm>
          <a:prstGeom prst="ribbon2">
            <a:avLst/>
          </a:prstGeom>
          <a:solidFill>
            <a:schemeClr val="bg1">
              <a:lumMod val="50000"/>
            </a:schemeClr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75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33550" y="800100"/>
            <a:ext cx="9620250" cy="1323439"/>
          </a:xfrm>
          <a:prstGeom prst="rect">
            <a:avLst/>
          </a:prstGeom>
          <a:ln w="57150"/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609600" y="2890157"/>
            <a:ext cx="2247900" cy="3276600"/>
          </a:xfrm>
          <a:prstGeom prst="triangle">
            <a:avLst/>
          </a:prstGeom>
          <a:ln w="5715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/>
              <a:t>অষ্টম</a:t>
            </a:r>
            <a:endParaRPr lang="en-US" sz="2400" dirty="0"/>
          </a:p>
        </p:txBody>
      </p:sp>
      <p:sp>
        <p:nvSpPr>
          <p:cNvPr id="14" name="Freeform 13"/>
          <p:cNvSpPr/>
          <p:nvPr/>
        </p:nvSpPr>
        <p:spPr>
          <a:xfrm flipV="1">
            <a:off x="10706101" y="4686300"/>
            <a:ext cx="647700" cy="114300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/>
          <p:cNvSpPr/>
          <p:nvPr/>
        </p:nvSpPr>
        <p:spPr>
          <a:xfrm>
            <a:off x="9544051" y="2933700"/>
            <a:ext cx="2324100" cy="3086100"/>
          </a:xfrm>
          <a:prstGeom prst="triangle">
            <a:avLst/>
          </a:prstGeom>
          <a:ln w="57150"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48000" y="2933700"/>
            <a:ext cx="6618514" cy="2185214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ইসলাম ও নৈতিক শি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ক্ষা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	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smtClean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bn-BD" sz="2800" dirty="0" smtClean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bn-BD" sz="2800" dirty="0" smtClean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অধ্যায়- দ্বিতীয় (ইবাদত)</a:t>
            </a:r>
            <a:endParaRPr lang="en-US" sz="2800" dirty="0" smtClean="0">
              <a:ln w="0"/>
              <a:solidFill>
                <a:srgbClr val="0000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*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5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০ মিনিট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40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680" y="1661160"/>
            <a:ext cx="6292320" cy="4437370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7" name="Heart 6"/>
          <p:cNvSpPr/>
          <p:nvPr/>
        </p:nvSpPr>
        <p:spPr>
          <a:xfrm>
            <a:off x="653688" y="400050"/>
            <a:ext cx="9970769" cy="857250"/>
          </a:xfrm>
          <a:prstGeom prst="heart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লক্ষ্য কর  </a:t>
            </a:r>
            <a:endParaRPr lang="en-US" sz="2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7" name="Picture 3" descr="C:\Users\SCHOOL-PRIMARY\Downloads\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15" y="1661160"/>
            <a:ext cx="4506686" cy="443737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2729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3713" y="3829050"/>
            <a:ext cx="5340637" cy="2397579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4" name="TextBox 3"/>
          <p:cNvSpPr txBox="1"/>
          <p:nvPr/>
        </p:nvSpPr>
        <p:spPr>
          <a:xfrm rot="10800000" flipV="1">
            <a:off x="370114" y="4553714"/>
            <a:ext cx="5954486" cy="15696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এমন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অনেক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লোক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আছে যারা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আল্লাহর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রাস্তায়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অকাতরে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দান করেন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C:\Users\SCHOOL-PRIMARY\Downloads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28" y="405591"/>
            <a:ext cx="5334001" cy="4024896"/>
          </a:xfrm>
          <a:prstGeom prst="ellipse">
            <a:avLst/>
          </a:prstGeom>
          <a:ln w="63500" cap="rnd"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CHOOL-PRIMARY\Downloads\jaka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3713" y="500744"/>
            <a:ext cx="5163743" cy="300445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1">
                <a:satMod val="175000"/>
                <a:alpha val="40000"/>
              </a:schemeClr>
            </a:glow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188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3307079" y="514350"/>
            <a:ext cx="6429347" cy="1717221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6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C:\Users\SCHOOL-PRIMARY\Downloads\Zaka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086" y="2671763"/>
            <a:ext cx="10657114" cy="339158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0391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502277" y="1716111"/>
            <a:ext cx="7098673" cy="1390919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শিক্ষার্থীরা-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2274" y="3174642"/>
            <a:ext cx="11232526" cy="290230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কাতের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অর্থ বলতে পারবে।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জা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কাত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ফরজ হওয়ার শর্ত কি কি লিখতে পারবে।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2800" smtClean="0">
                <a:latin typeface="NikoshBAN" panose="02000000000000000000" pitchFamily="2" charset="0"/>
                <a:cs typeface="NikoshBAN" panose="02000000000000000000" pitchFamily="2" charset="0"/>
              </a:rPr>
              <a:t>জা</a:t>
            </a:r>
            <a:r>
              <a:rPr lang="bn-BD" sz="2800" smtClean="0">
                <a:latin typeface="NikoshBAN" panose="02000000000000000000" pitchFamily="2" charset="0"/>
                <a:cs typeface="NikoshBAN" panose="02000000000000000000" pitchFamily="2" charset="0"/>
              </a:rPr>
              <a:t>কাতের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নিসাব কি বলতে পারবে।  </a:t>
            </a: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own Ribbon 4"/>
          <p:cNvSpPr/>
          <p:nvPr/>
        </p:nvSpPr>
        <p:spPr>
          <a:xfrm>
            <a:off x="1751526" y="347731"/>
            <a:ext cx="7173532" cy="1300766"/>
          </a:xfrm>
          <a:prstGeom prst="ribbon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003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1828800"/>
            <a:ext cx="6272146" cy="3536157"/>
          </a:xfrm>
          <a:prstGeom prst="rect">
            <a:avLst/>
          </a:prstGeom>
          <a:ln w="57150">
            <a:solidFill>
              <a:schemeClr val="tx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4" name="TextBox 3"/>
          <p:cNvSpPr txBox="1"/>
          <p:nvPr/>
        </p:nvSpPr>
        <p:spPr>
          <a:xfrm>
            <a:off x="750462" y="525888"/>
            <a:ext cx="5764638" cy="1161633"/>
          </a:xfrm>
          <a:prstGeom prst="rightArrow">
            <a:avLst/>
          </a:prstGeom>
          <a:solidFill>
            <a:srgbClr val="C00000"/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bn-BD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দেখেও</a:t>
            </a:r>
            <a:endParaRPr lang="en-US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5562600"/>
            <a:ext cx="6324600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bn-BD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বছরান্তে অতিরিক্ত সম্পদ </a:t>
            </a:r>
            <a:endParaRPr lang="en-US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350" y="666750"/>
            <a:ext cx="4419599" cy="5505450"/>
          </a:xfrm>
          <a:prstGeom prst="rect">
            <a:avLst/>
          </a:prstGeom>
          <a:ln w="57150"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896668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843" y="533400"/>
            <a:ext cx="10657114" cy="4419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ounded Rectangle 2"/>
          <p:cNvSpPr/>
          <p:nvPr/>
        </p:nvSpPr>
        <p:spPr>
          <a:xfrm>
            <a:off x="406400" y="5257800"/>
            <a:ext cx="11176000" cy="100965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যাকাতের মাধ্যমে সমাজের দরিদ্র লোকের অবস্থার পরিবর্তন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3063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724</TotalTime>
  <Words>189</Words>
  <Application>Microsoft Office PowerPoint</Application>
  <PresentationFormat>Custom</PresentationFormat>
  <Paragraphs>50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RAHMAN</dc:creator>
  <cp:lastModifiedBy>SCHOOL-PRIMARY</cp:lastModifiedBy>
  <cp:revision>314</cp:revision>
  <dcterms:created xsi:type="dcterms:W3CDTF">2014-03-22T03:02:21Z</dcterms:created>
  <dcterms:modified xsi:type="dcterms:W3CDTF">2020-03-15T08:39:53Z</dcterms:modified>
</cp:coreProperties>
</file>