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5"/>
  </p:notesMasterIdLst>
  <p:sldIdLst>
    <p:sldId id="266" r:id="rId2"/>
    <p:sldId id="256" r:id="rId3"/>
    <p:sldId id="277" r:id="rId4"/>
    <p:sldId id="267" r:id="rId5"/>
    <p:sldId id="268" r:id="rId6"/>
    <p:sldId id="278" r:id="rId7"/>
    <p:sldId id="270" r:id="rId8"/>
    <p:sldId id="271" r:id="rId9"/>
    <p:sldId id="274" r:id="rId10"/>
    <p:sldId id="279" r:id="rId11"/>
    <p:sldId id="280" r:id="rId12"/>
    <p:sldId id="281"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3" d="100"/>
          <a:sy n="63" d="100"/>
        </p:scale>
        <p:origin x="64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22131-27AE-4C84-97F7-2A7F8F0E180B}" type="datetimeFigureOut">
              <a:rPr lang="en-US" smtClean="0"/>
              <a:pPr/>
              <a:t>3/15/2020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A2493B-390A-45D8-8C63-F3228B669F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A2493B-390A-45D8-8C63-F3228B669F6F}"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0446502"/>
      </p:ext>
    </p:extLst>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74109099"/>
      </p:ext>
    </p:extLst>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39965311"/>
      </p:ext>
    </p:extLst>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2618871"/>
      </p:ext>
    </p:extLst>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76458496"/>
      </p:ext>
    </p:extLst>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89456081"/>
      </p:ext>
    </p:extLst>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33084383"/>
      </p:ext>
    </p:extLst>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58781557"/>
      </p:ext>
    </p:extLst>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8693267"/>
      </p:ext>
    </p:extLst>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54380561"/>
      </p:ext>
    </p:extLst>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34088029"/>
      </p:ext>
    </p:extLst>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3/15/2020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78942077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spd="med">
    <p:fade thruBlk="1"/>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878"/>
            <a:ext cx="9144000" cy="6832121"/>
          </a:xfrm>
          <a:prstGeom prst="rect">
            <a:avLst/>
          </a:prstGeom>
        </p:spPr>
      </p:pic>
      <p:sp>
        <p:nvSpPr>
          <p:cNvPr id="5" name="TextBox 4"/>
          <p:cNvSpPr txBox="1"/>
          <p:nvPr/>
        </p:nvSpPr>
        <p:spPr>
          <a:xfrm>
            <a:off x="1066800" y="191915"/>
            <a:ext cx="5867400" cy="1569660"/>
          </a:xfrm>
          <a:prstGeom prst="rect">
            <a:avLst/>
          </a:prstGeom>
          <a:noFill/>
        </p:spPr>
        <p:txBody>
          <a:bodyPr wrap="square" rtlCol="0">
            <a:spAutoFit/>
          </a:bodyPr>
          <a:lstStyle/>
          <a:p>
            <a:pPr algn="ctr"/>
            <a:r>
              <a:rPr lang="bn-BD" sz="9600" dirty="0" smtClean="0">
                <a:solidFill>
                  <a:srgbClr val="00B0F0"/>
                </a:solidFill>
                <a:latin typeface="NikoshBAN" panose="02000000000000000000" pitchFamily="2" charset="0"/>
                <a:cs typeface="NikoshBAN" panose="02000000000000000000" pitchFamily="2" charset="0"/>
              </a:rPr>
              <a:t>স্বাগতম</a:t>
            </a:r>
            <a:endParaRPr lang="en-US" sz="9600"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43639900"/>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1752600"/>
            <a:ext cx="1752600" cy="523220"/>
          </a:xfrm>
          <a:prstGeom prst="rect">
            <a:avLst/>
          </a:prstGeom>
          <a:noFill/>
        </p:spPr>
        <p:txBody>
          <a:bodyPr wrap="square" rtlCol="0">
            <a:spAutoFit/>
          </a:bodyPr>
          <a:lstStyle/>
          <a:p>
            <a:r>
              <a:rPr lang="bn-BD" sz="2800" b="1" dirty="0" smtClean="0">
                <a:latin typeface="NikoshBAN" panose="02000000000000000000" pitchFamily="2" charset="0"/>
                <a:cs typeface="NikoshBAN" panose="02000000000000000000" pitchFamily="2" charset="0"/>
              </a:rPr>
              <a:t>জোড়ায় কাজঃ</a:t>
            </a:r>
            <a:endParaRPr lang="en-US" sz="2800" b="1" dirty="0">
              <a:latin typeface="NikoshBAN" panose="02000000000000000000" pitchFamily="2" charset="0"/>
              <a:cs typeface="NikoshBAN" panose="02000000000000000000" pitchFamily="2" charset="0"/>
            </a:endParaRPr>
          </a:p>
        </p:txBody>
      </p:sp>
      <p:sp>
        <p:nvSpPr>
          <p:cNvPr id="3" name="TextBox 2"/>
          <p:cNvSpPr txBox="1"/>
          <p:nvPr/>
        </p:nvSpPr>
        <p:spPr>
          <a:xfrm>
            <a:off x="2133600" y="3429000"/>
            <a:ext cx="3581400" cy="523220"/>
          </a:xfrm>
          <a:prstGeom prst="rect">
            <a:avLst/>
          </a:prstGeom>
          <a:noFill/>
        </p:spPr>
        <p:txBody>
          <a:bodyPr wrap="square" rtlCol="0">
            <a:spAutoFit/>
          </a:bodyPr>
          <a:lstStyle/>
          <a:p>
            <a:pPr algn="ctr"/>
            <a:r>
              <a:rPr lang="en-US" sz="2800" dirty="0" smtClean="0">
                <a:solidFill>
                  <a:srgbClr val="FF0000"/>
                </a:solidFill>
                <a:latin typeface="NikoshBAN" panose="02000000000000000000" pitchFamily="2" charset="0"/>
                <a:cs typeface="NikoshBAN" panose="02000000000000000000" pitchFamily="2" charset="0"/>
              </a:rPr>
              <a:t>১</a:t>
            </a:r>
            <a:r>
              <a:rPr lang="bn-BD" sz="2800" dirty="0" smtClean="0">
                <a:solidFill>
                  <a:srgbClr val="FF0000"/>
                </a:solidFill>
                <a:latin typeface="NikoshBAN" panose="02000000000000000000" pitchFamily="2" charset="0"/>
                <a:cs typeface="NikoshBAN" panose="02000000000000000000" pitchFamily="2" charset="0"/>
              </a:rPr>
              <a:t>বাস্তুতন্ত্রের প্রয়োজনীয়তা লিখ। </a:t>
            </a:r>
            <a:endParaRPr lang="en-US" sz="28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430659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72688"/>
            <a:ext cx="2514600" cy="1015663"/>
          </a:xfrm>
          <a:prstGeom prst="rect">
            <a:avLst/>
          </a:prstGeom>
          <a:noFill/>
        </p:spPr>
        <p:txBody>
          <a:bodyPr wrap="square" rtlCol="0">
            <a:spAutoFit/>
          </a:bodyPr>
          <a:lstStyle/>
          <a:p>
            <a:pPr algn="ctr"/>
            <a:r>
              <a:rPr lang="bn-BD" sz="6000" dirty="0" smtClean="0">
                <a:solidFill>
                  <a:srgbClr val="FF0000"/>
                </a:solidFill>
                <a:latin typeface="NikoshBAN" panose="02000000000000000000" pitchFamily="2" charset="0"/>
                <a:cs typeface="NikoshBAN" panose="02000000000000000000" pitchFamily="2" charset="0"/>
              </a:rPr>
              <a:t>মূল্যায়নঃ</a:t>
            </a:r>
            <a:endParaRPr lang="en-US" sz="60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02096880"/>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26103" y="1371600"/>
            <a:ext cx="2898550" cy="923330"/>
          </a:xfrm>
          <a:prstGeom prst="rect">
            <a:avLst/>
          </a:prstGeom>
          <a:noFill/>
        </p:spPr>
        <p:txBody>
          <a:bodyPr wrap="none" lIns="91440" tIns="45720" rIns="91440" bIns="45720">
            <a:spAutoFit/>
          </a:bodyPr>
          <a:lstStyle/>
          <a:p>
            <a:pPr algn="ctr"/>
            <a:r>
              <a:rPr lang="bn-BD" sz="5400" b="1" cap="none" spc="0" dirty="0" smtClean="0">
                <a:ln w="13462">
                  <a:solidFill>
                    <a:schemeClr val="bg1"/>
                  </a:solidFill>
                  <a:prstDash val="solid"/>
                </a:ln>
                <a:solidFill>
                  <a:srgbClr val="FF0000"/>
                </a:solidFill>
                <a:effectLst>
                  <a:outerShdw dist="38100" dir="2700000" algn="bl" rotWithShape="0">
                    <a:schemeClr val="accent5"/>
                  </a:outerShdw>
                </a:effectLst>
                <a:latin typeface="NikoshBAN" panose="02000000000000000000" pitchFamily="2" charset="0"/>
                <a:cs typeface="NikoshBAN" panose="02000000000000000000" pitchFamily="2" charset="0"/>
              </a:rPr>
              <a:t>বাড়ীর কাজঃ</a:t>
            </a:r>
            <a:endParaRPr lang="en-US" sz="5400" b="1" cap="none" spc="0" dirty="0">
              <a:ln w="13462">
                <a:solidFill>
                  <a:schemeClr val="bg1"/>
                </a:solidFill>
                <a:prstDash val="solid"/>
              </a:ln>
              <a:solidFill>
                <a:srgbClr val="FF0000"/>
              </a:solidFill>
              <a:effectLst>
                <a:outerShdw dist="38100" dir="2700000" algn="bl" rotWithShape="0">
                  <a:schemeClr val="accent5"/>
                </a:outerShdw>
              </a:effectLst>
              <a:latin typeface="NikoshBAN" panose="02000000000000000000" pitchFamily="2" charset="0"/>
              <a:cs typeface="NikoshBAN" panose="02000000000000000000" pitchFamily="2" charset="0"/>
            </a:endParaRPr>
          </a:p>
        </p:txBody>
      </p:sp>
      <p:sp>
        <p:nvSpPr>
          <p:cNvPr id="4" name="TextBox 3"/>
          <p:cNvSpPr txBox="1"/>
          <p:nvPr/>
        </p:nvSpPr>
        <p:spPr>
          <a:xfrm>
            <a:off x="2057400" y="3581400"/>
            <a:ext cx="5486400" cy="369332"/>
          </a:xfrm>
          <a:prstGeom prst="rect">
            <a:avLst/>
          </a:prstGeom>
          <a:noFill/>
        </p:spPr>
        <p:txBody>
          <a:bodyPr wrap="square" rtlCol="0">
            <a:spAutoFit/>
          </a:bodyPr>
          <a:lstStyle/>
          <a:p>
            <a:r>
              <a:rPr lang="bn-BD" dirty="0" smtClean="0"/>
              <a:t>১। একটি পুকুরের বাস্তুতন্ত্রের সচিত্র লিখে আনবে।</a:t>
            </a:r>
            <a:endParaRPr lang="en-US" dirty="0"/>
          </a:p>
        </p:txBody>
      </p:sp>
    </p:spTree>
    <p:extLst>
      <p:ext uri="{BB962C8B-B14F-4D97-AF65-F5344CB8AC3E}">
        <p14:creationId xmlns:p14="http://schemas.microsoft.com/office/powerpoint/2010/main" val="3641344687"/>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1360" y="1715022"/>
            <a:ext cx="6975440" cy="4293420"/>
          </a:xfrm>
          <a:prstGeom prst="rect">
            <a:avLst/>
          </a:prstGeom>
          <a:ln w="57150" cap="sq" cmpd="thickThin">
            <a:solidFill>
              <a:srgbClr val="7030A0"/>
            </a:solidFill>
            <a:prstDash val="solid"/>
            <a:miter lim="800000"/>
          </a:ln>
          <a:effectLst>
            <a:innerShdw blurRad="76200">
              <a:srgbClr val="000000"/>
            </a:innerShdw>
          </a:effectLst>
          <a:scene3d>
            <a:camera prst="orthographicFront"/>
            <a:lightRig rig="threePt" dir="t"/>
          </a:scene3d>
          <a:sp3d>
            <a:bevelT prst="relaxedInset"/>
          </a:sp3d>
        </p:spPr>
      </p:pic>
      <p:sp>
        <p:nvSpPr>
          <p:cNvPr id="4" name="TextBox 3"/>
          <p:cNvSpPr txBox="1"/>
          <p:nvPr/>
        </p:nvSpPr>
        <p:spPr>
          <a:xfrm>
            <a:off x="2667000" y="381000"/>
            <a:ext cx="3200400" cy="954107"/>
          </a:xfrm>
          <a:prstGeom prst="rect">
            <a:avLst/>
          </a:prstGeom>
          <a:noFill/>
        </p:spPr>
        <p:txBody>
          <a:bodyPr wrap="square" rtlCol="0">
            <a:spAutoFit/>
          </a:bodyPr>
          <a:lstStyle/>
          <a:p>
            <a:pPr algn="ctr"/>
            <a:endParaRPr lang="bn-BD" sz="2800" dirty="0" smtClean="0">
              <a:solidFill>
                <a:srgbClr val="FF0000"/>
              </a:solidFill>
              <a:latin typeface="NikoshBAN" panose="02000000000000000000" pitchFamily="2" charset="0"/>
              <a:cs typeface="NikoshBAN" panose="02000000000000000000" pitchFamily="2" charset="0"/>
            </a:endParaRPr>
          </a:p>
          <a:p>
            <a:pPr algn="ctr"/>
            <a:r>
              <a:rPr lang="bn-BD" sz="2800" dirty="0" smtClean="0">
                <a:solidFill>
                  <a:srgbClr val="FF0000"/>
                </a:solidFill>
                <a:latin typeface="NikoshBAN" panose="02000000000000000000" pitchFamily="2" charset="0"/>
                <a:cs typeface="NikoshBAN" panose="02000000000000000000" pitchFamily="2" charset="0"/>
              </a:rPr>
              <a:t>আজকের ক্লাসে সবাইকে </a:t>
            </a:r>
            <a:endParaRPr lang="en-US" sz="2800" dirty="0">
              <a:solidFill>
                <a:srgbClr val="FF0000"/>
              </a:solidFill>
              <a:latin typeface="NikoshBAN" panose="02000000000000000000" pitchFamily="2" charset="0"/>
              <a:cs typeface="NikoshBAN" panose="02000000000000000000" pitchFamily="2" charset="0"/>
            </a:endParaRPr>
          </a:p>
        </p:txBody>
      </p:sp>
      <p:sp>
        <p:nvSpPr>
          <p:cNvPr id="5" name="TextBox 4"/>
          <p:cNvSpPr txBox="1"/>
          <p:nvPr/>
        </p:nvSpPr>
        <p:spPr>
          <a:xfrm>
            <a:off x="762000" y="1715022"/>
            <a:ext cx="949360" cy="4524315"/>
          </a:xfrm>
          <a:prstGeom prst="rect">
            <a:avLst/>
          </a:prstGeom>
          <a:noFill/>
        </p:spPr>
        <p:txBody>
          <a:bodyPr wrap="square" rtlCol="0">
            <a:spAutoFit/>
          </a:bodyPr>
          <a:lstStyle/>
          <a:p>
            <a:r>
              <a:rPr lang="bn-BD" sz="7200" dirty="0" smtClean="0">
                <a:solidFill>
                  <a:srgbClr val="FF0000"/>
                </a:solidFill>
                <a:latin typeface="NikoshBAN" panose="02000000000000000000" pitchFamily="2" charset="0"/>
                <a:cs typeface="NikoshBAN" panose="02000000000000000000" pitchFamily="2" charset="0"/>
              </a:rPr>
              <a:t>ধ</a:t>
            </a:r>
          </a:p>
          <a:p>
            <a:r>
              <a:rPr lang="bn-BD" sz="7200" dirty="0" smtClean="0">
                <a:solidFill>
                  <a:srgbClr val="FF0000"/>
                </a:solidFill>
                <a:latin typeface="NikoshBAN" panose="02000000000000000000" pitchFamily="2" charset="0"/>
                <a:cs typeface="NikoshBAN" panose="02000000000000000000" pitchFamily="2" charset="0"/>
              </a:rPr>
              <a:t>ন্য</a:t>
            </a:r>
          </a:p>
          <a:p>
            <a:r>
              <a:rPr lang="bn-BD" sz="7200" dirty="0" smtClean="0">
                <a:solidFill>
                  <a:srgbClr val="FF0000"/>
                </a:solidFill>
                <a:latin typeface="NikoshBAN" panose="02000000000000000000" pitchFamily="2" charset="0"/>
                <a:cs typeface="NikoshBAN" panose="02000000000000000000" pitchFamily="2" charset="0"/>
              </a:rPr>
              <a:t>বা</a:t>
            </a:r>
          </a:p>
          <a:p>
            <a:r>
              <a:rPr lang="bn-BD" sz="7200" dirty="0">
                <a:solidFill>
                  <a:srgbClr val="FF0000"/>
                </a:solidFill>
                <a:latin typeface="NikoshBAN" panose="02000000000000000000" pitchFamily="2" charset="0"/>
                <a:cs typeface="NikoshBAN" panose="02000000000000000000" pitchFamily="2" charset="0"/>
              </a:rPr>
              <a:t>দ</a:t>
            </a:r>
            <a:endParaRPr lang="en-US" sz="72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651464141"/>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20341" y="3002101"/>
            <a:ext cx="3352800" cy="3170099"/>
          </a:xfrm>
          <a:prstGeom prst="rect">
            <a:avLst/>
          </a:prstGeom>
          <a:noFill/>
        </p:spPr>
        <p:txBody>
          <a:bodyPr wrap="square" rtlCol="0">
            <a:spAutoFit/>
          </a:bodyPr>
          <a:lstStyle/>
          <a:p>
            <a:r>
              <a:rPr lang="en-US" sz="2400" dirty="0" err="1" smtClean="0">
                <a:latin typeface="NikoshBAN" pitchFamily="2" charset="0"/>
                <a:cs typeface="NikoshBAN" pitchFamily="2" charset="0"/>
              </a:rPr>
              <a:t>মোহাম্মদ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সাইফুল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ইসলাম</a:t>
            </a:r>
            <a:endParaRPr lang="en-US" sz="2400" dirty="0" smtClean="0">
              <a:latin typeface="NikoshBAN" pitchFamily="2" charset="0"/>
              <a:cs typeface="NikoshBAN" pitchFamily="2" charset="0"/>
            </a:endParaRPr>
          </a:p>
          <a:p>
            <a:r>
              <a:rPr lang="en-US" sz="2400" dirty="0" err="1" smtClean="0">
                <a:latin typeface="NikoshBAN" pitchFamily="2" charset="0"/>
                <a:cs typeface="NikoshBAN" pitchFamily="2" charset="0"/>
              </a:rPr>
              <a:t>সহকারী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শিক্ষক</a:t>
            </a:r>
            <a:r>
              <a:rPr lang="en-US" sz="2400" dirty="0" smtClean="0">
                <a:latin typeface="NikoshBAN" pitchFamily="2" charset="0"/>
                <a:cs typeface="NikoshBAN" pitchFamily="2" charset="0"/>
              </a:rPr>
              <a:t> </a:t>
            </a:r>
          </a:p>
          <a:p>
            <a:r>
              <a:rPr lang="en-US" sz="2400" dirty="0" err="1" smtClean="0">
                <a:latin typeface="NikoshBAN" pitchFamily="2" charset="0"/>
                <a:cs typeface="NikoshBAN" pitchFamily="2" charset="0"/>
              </a:rPr>
              <a:t>আবুতোরাব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উচ্চ</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বিদ্যালয়</a:t>
            </a:r>
            <a:endParaRPr lang="en-US" sz="2400" dirty="0" smtClean="0">
              <a:latin typeface="NikoshBAN" pitchFamily="2" charset="0"/>
              <a:cs typeface="NikoshBAN" pitchFamily="2" charset="0"/>
            </a:endParaRPr>
          </a:p>
          <a:p>
            <a:r>
              <a:rPr lang="en-US" sz="2400" dirty="0" err="1" smtClean="0">
                <a:latin typeface="NikoshBAN" pitchFamily="2" charset="0"/>
                <a:cs typeface="NikoshBAN" pitchFamily="2" charset="0"/>
              </a:rPr>
              <a:t>মীরসরাই,চট্টগ্রাম</a:t>
            </a:r>
            <a:r>
              <a:rPr lang="en-US" sz="2400" dirty="0" smtClean="0">
                <a:latin typeface="NikoshBAN" pitchFamily="2" charset="0"/>
                <a:cs typeface="NikoshBAN" pitchFamily="2" charset="0"/>
              </a:rPr>
              <a:t>।</a:t>
            </a:r>
          </a:p>
          <a:p>
            <a:r>
              <a:rPr lang="bn-BD" sz="2400" dirty="0" smtClean="0">
                <a:latin typeface="NikoshBAN" pitchFamily="2" charset="0"/>
                <a:cs typeface="NikoshBAN" pitchFamily="2" charset="0"/>
              </a:rPr>
              <a:t>মোবাইলঃ  ০১৮১৬৪৮৬৫৯২</a:t>
            </a:r>
          </a:p>
          <a:p>
            <a:r>
              <a:rPr lang="bn-BD" sz="2400" dirty="0" smtClean="0">
                <a:latin typeface="NikoshBAN" pitchFamily="2" charset="0"/>
                <a:cs typeface="NikoshBAN" pitchFamily="2" charset="0"/>
              </a:rPr>
              <a:t>আইডিঃ   ০১০৫০২৭০৭৮৭</a:t>
            </a:r>
          </a:p>
          <a:p>
            <a:r>
              <a:rPr lang="bn-BD" sz="2400" dirty="0" smtClean="0">
                <a:latin typeface="NikoshBAN" pitchFamily="2" charset="0"/>
                <a:cs typeface="NikoshBAN" pitchFamily="2" charset="0"/>
              </a:rPr>
              <a:t>ব্যাচঃ  ২৭</a:t>
            </a:r>
            <a:endParaRPr lang="en-US" sz="2400" dirty="0">
              <a:latin typeface="NikoshBAN" pitchFamily="2" charset="0"/>
              <a:cs typeface="NikoshBAN" pitchFamily="2" charset="0"/>
            </a:endParaRPr>
          </a:p>
          <a:p>
            <a:pPr algn="ctr"/>
            <a:endParaRPr lang="en-US" sz="3200" dirty="0" smtClean="0">
              <a:latin typeface="NikoshBAN" pitchFamily="2" charset="0"/>
              <a:cs typeface="NikoshBAN" pitchFamily="2"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0701" y="2946400"/>
            <a:ext cx="2133600" cy="2844800"/>
          </a:xfrm>
          <a:prstGeom prst="rect">
            <a:avLst/>
          </a:prstGeom>
        </p:spPr>
      </p:pic>
      <p:sp>
        <p:nvSpPr>
          <p:cNvPr id="2" name="TextBox 1"/>
          <p:cNvSpPr txBox="1"/>
          <p:nvPr/>
        </p:nvSpPr>
        <p:spPr>
          <a:xfrm flipH="1">
            <a:off x="2286000" y="1688068"/>
            <a:ext cx="3307081" cy="369332"/>
          </a:xfrm>
          <a:prstGeom prst="rect">
            <a:avLst/>
          </a:prstGeom>
          <a:noFill/>
        </p:spPr>
        <p:txBody>
          <a:bodyPr wrap="square" rtlCol="0">
            <a:spAutoFit/>
          </a:bodyPr>
          <a:lstStyle/>
          <a:p>
            <a:pPr algn="ctr"/>
            <a:r>
              <a:rPr lang="en-US" dirty="0" err="1" smtClean="0"/>
              <a:t>পরিচিতি</a:t>
            </a:r>
            <a:endParaRPr lang="en-US" dirty="0"/>
          </a:p>
        </p:txBody>
      </p:sp>
      <p:sp>
        <p:nvSpPr>
          <p:cNvPr id="5" name="TextBox 4"/>
          <p:cNvSpPr txBox="1"/>
          <p:nvPr/>
        </p:nvSpPr>
        <p:spPr>
          <a:xfrm>
            <a:off x="3200400" y="2145268"/>
            <a:ext cx="2164081" cy="369332"/>
          </a:xfrm>
          <a:prstGeom prst="rect">
            <a:avLst/>
          </a:prstGeom>
          <a:noFill/>
        </p:spPr>
        <p:txBody>
          <a:bodyPr wrap="square" rtlCol="0">
            <a:spAutoFit/>
          </a:bodyPr>
          <a:lstStyle/>
          <a:p>
            <a:r>
              <a:rPr lang="en-US" dirty="0" err="1" smtClean="0"/>
              <a:t>সম্পাদনায়</a:t>
            </a:r>
            <a:endParaRPr lang="en-US" dirty="0"/>
          </a:p>
        </p:txBody>
      </p:sp>
      <p:pic>
        <p:nvPicPr>
          <p:cNvPr id="6" name="Picture 5" descr="logo1.gif"/>
          <p:cNvPicPr>
            <a:picLocks noChangeAspect="1"/>
          </p:cNvPicPr>
          <p:nvPr/>
        </p:nvPicPr>
        <p:blipFill>
          <a:blip r:embed="rId4"/>
          <a:stretch>
            <a:fillRect/>
          </a:stretch>
        </p:blipFill>
        <p:spPr>
          <a:xfrm>
            <a:off x="6248400" y="1405890"/>
            <a:ext cx="2370775" cy="1642110"/>
          </a:xfrm>
          <a:prstGeom prst="rect">
            <a:avLst/>
          </a:prstGeom>
        </p:spPr>
      </p:pic>
      <p:sp>
        <p:nvSpPr>
          <p:cNvPr id="7" name="TextBox 6"/>
          <p:cNvSpPr txBox="1"/>
          <p:nvPr/>
        </p:nvSpPr>
        <p:spPr>
          <a:xfrm>
            <a:off x="6248399" y="3274874"/>
            <a:ext cx="2675575" cy="1754326"/>
          </a:xfrm>
          <a:prstGeom prst="rect">
            <a:avLst/>
          </a:prstGeom>
          <a:noFill/>
        </p:spPr>
        <p:txBody>
          <a:bodyPr wrap="square" rtlCol="0">
            <a:spAutoFit/>
          </a:bodyPr>
          <a:lstStyle/>
          <a:p>
            <a:r>
              <a:rPr lang="en-US" dirty="0" err="1" smtClean="0"/>
              <a:t>মোঃহোসাইন</a:t>
            </a:r>
            <a:r>
              <a:rPr lang="en-US" dirty="0" smtClean="0"/>
              <a:t> </a:t>
            </a:r>
            <a:r>
              <a:rPr lang="en-US" dirty="0" err="1" smtClean="0"/>
              <a:t>আহাম্মদ</a:t>
            </a:r>
            <a:r>
              <a:rPr lang="en-US" dirty="0" smtClean="0"/>
              <a:t> </a:t>
            </a:r>
          </a:p>
          <a:p>
            <a:r>
              <a:rPr lang="en-US" dirty="0" err="1" smtClean="0"/>
              <a:t>সহকারি</a:t>
            </a:r>
            <a:r>
              <a:rPr lang="en-US" dirty="0" smtClean="0"/>
              <a:t> </a:t>
            </a:r>
            <a:r>
              <a:rPr lang="en-US" dirty="0" err="1" smtClean="0"/>
              <a:t>শিক্ষক</a:t>
            </a:r>
            <a:endParaRPr lang="en-US" dirty="0" smtClean="0"/>
          </a:p>
          <a:p>
            <a:r>
              <a:rPr lang="en-US" dirty="0" err="1" smtClean="0"/>
              <a:t>জাহাঙ্গীর</a:t>
            </a:r>
            <a:r>
              <a:rPr lang="en-US" dirty="0" smtClean="0"/>
              <a:t> </a:t>
            </a:r>
            <a:r>
              <a:rPr lang="en-US" dirty="0" err="1" smtClean="0"/>
              <a:t>লাইন</a:t>
            </a:r>
            <a:r>
              <a:rPr lang="en-US" dirty="0" smtClean="0"/>
              <a:t> </a:t>
            </a:r>
            <a:r>
              <a:rPr lang="en-US" dirty="0" err="1" smtClean="0"/>
              <a:t>উচ্চ</a:t>
            </a:r>
            <a:r>
              <a:rPr lang="en-US" dirty="0" smtClean="0"/>
              <a:t> </a:t>
            </a:r>
            <a:r>
              <a:rPr lang="en-US" dirty="0" err="1" smtClean="0"/>
              <a:t>বিদ্যালয়</a:t>
            </a:r>
            <a:endParaRPr lang="en-US" dirty="0" smtClean="0"/>
          </a:p>
          <a:p>
            <a:r>
              <a:rPr lang="en-US" dirty="0" err="1" smtClean="0"/>
              <a:t>চট্টগ্রাম</a:t>
            </a:r>
            <a:r>
              <a:rPr lang="en-US" dirty="0" smtClean="0"/>
              <a:t> </a:t>
            </a:r>
            <a:r>
              <a:rPr lang="en-US" dirty="0" err="1" smtClean="0"/>
              <a:t>সেনানিবাস</a:t>
            </a:r>
            <a:endParaRPr lang="en-US" dirty="0" smtClean="0"/>
          </a:p>
          <a:p>
            <a:r>
              <a:rPr lang="en-US" dirty="0" err="1" smtClean="0"/>
              <a:t>আচার্য্য,ব্রামণ,সঞ্জয়</a:t>
            </a:r>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600200"/>
            <a:ext cx="7010400" cy="3323987"/>
          </a:xfrm>
          <a:prstGeom prst="rect">
            <a:avLst/>
          </a:prstGeom>
          <a:noFill/>
        </p:spPr>
        <p:txBody>
          <a:bodyPr wrap="square" rtlCol="0">
            <a:spAutoFit/>
          </a:bodyPr>
          <a:lstStyle/>
          <a:p>
            <a:pPr algn="ctr"/>
            <a:endParaRPr lang="bn-BD" dirty="0" smtClean="0"/>
          </a:p>
          <a:p>
            <a:pPr algn="ctr"/>
            <a:endParaRPr lang="bn-BD" dirty="0"/>
          </a:p>
          <a:p>
            <a:pPr algn="ctr"/>
            <a:endParaRPr lang="bn-BD" dirty="0" smtClean="0"/>
          </a:p>
          <a:p>
            <a:pPr algn="ctr"/>
            <a:r>
              <a:rPr lang="bn-BD" dirty="0" smtClean="0"/>
              <a:t> </a:t>
            </a:r>
            <a:r>
              <a:rPr lang="en-US" sz="4800" dirty="0" err="1" smtClean="0"/>
              <a:t>শ্রেণিঃ</a:t>
            </a:r>
            <a:r>
              <a:rPr lang="en-US" sz="4800" dirty="0" smtClean="0"/>
              <a:t> </a:t>
            </a:r>
            <a:r>
              <a:rPr lang="en-US" sz="4800" dirty="0" err="1" smtClean="0"/>
              <a:t>নবম</a:t>
            </a:r>
            <a:endParaRPr lang="en-US" sz="4800" dirty="0" smtClean="0"/>
          </a:p>
          <a:p>
            <a:pPr algn="ctr"/>
            <a:r>
              <a:rPr lang="en-US" sz="3600" dirty="0" err="1" smtClean="0"/>
              <a:t>বিষয়ঃজীববিজ্ঞান</a:t>
            </a:r>
            <a:endParaRPr lang="en-US" sz="3600" dirty="0" smtClean="0"/>
          </a:p>
          <a:p>
            <a:pPr algn="ctr"/>
            <a:r>
              <a:rPr lang="en-US" sz="3600" dirty="0" err="1" smtClean="0"/>
              <a:t>অধ্যায়ঃত্রয়োদশ</a:t>
            </a:r>
            <a:r>
              <a:rPr lang="en-US" sz="3600" dirty="0" smtClean="0"/>
              <a:t>(</a:t>
            </a:r>
            <a:r>
              <a:rPr lang="en-US" sz="3600" dirty="0" err="1" smtClean="0"/>
              <a:t>জীবের</a:t>
            </a:r>
            <a:r>
              <a:rPr lang="en-US" sz="3600" dirty="0" smtClean="0"/>
              <a:t> </a:t>
            </a:r>
            <a:r>
              <a:rPr lang="en-US" sz="3600" dirty="0" err="1" smtClean="0"/>
              <a:t>পরিবেশ</a:t>
            </a:r>
            <a:r>
              <a:rPr lang="en-US" sz="3600" dirty="0" smtClean="0"/>
              <a:t>)</a:t>
            </a:r>
          </a:p>
          <a:p>
            <a:pPr algn="ctr"/>
            <a:r>
              <a:rPr lang="en-US" sz="3600" dirty="0" smtClean="0"/>
              <a:t>সময়ঃ৫০ </a:t>
            </a:r>
            <a:r>
              <a:rPr lang="en-US" sz="3600" dirty="0" err="1" smtClean="0"/>
              <a:t>মিনিট</a:t>
            </a:r>
            <a:endParaRPr lang="en-US" sz="3600" dirty="0"/>
          </a:p>
        </p:txBody>
      </p:sp>
    </p:spTree>
    <p:extLst>
      <p:ext uri="{BB962C8B-B14F-4D97-AF65-F5344CB8AC3E}">
        <p14:creationId xmlns:p14="http://schemas.microsoft.com/office/powerpoint/2010/main" val="3674539462"/>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516314"/>
            <a:ext cx="4471031" cy="3442788"/>
          </a:xfrm>
          <a:prstGeom prst="rect">
            <a:avLst/>
          </a:prstGeom>
          <a:solidFill>
            <a:srgbClr val="7030A0"/>
          </a:solidFill>
          <a:ln w="57150" cap="sq">
            <a:solidFill>
              <a:srgbClr val="7030A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cross"/>
            <a:extrusionClr>
              <a:srgbClr val="000000"/>
            </a:extrusionClr>
          </a:sp3d>
        </p:spPr>
      </p:pic>
      <p:sp>
        <p:nvSpPr>
          <p:cNvPr id="4" name="TextBox 3"/>
          <p:cNvSpPr txBox="1"/>
          <p:nvPr/>
        </p:nvSpPr>
        <p:spPr>
          <a:xfrm>
            <a:off x="2971800" y="304800"/>
            <a:ext cx="3657600" cy="954107"/>
          </a:xfrm>
          <a:prstGeom prst="rect">
            <a:avLst/>
          </a:prstGeom>
          <a:noFill/>
        </p:spPr>
        <p:txBody>
          <a:bodyPr wrap="square" rtlCol="0">
            <a:spAutoFit/>
          </a:bodyPr>
          <a:lstStyle/>
          <a:p>
            <a:pPr algn="ctr"/>
            <a:endParaRPr lang="bn-BD" sz="2800" dirty="0" smtClean="0">
              <a:latin typeface="NikoshBAN" panose="02000000000000000000" pitchFamily="2" charset="0"/>
              <a:cs typeface="NikoshBAN" panose="02000000000000000000" pitchFamily="2" charset="0"/>
            </a:endParaRPr>
          </a:p>
          <a:p>
            <a:pPr algn="ctr"/>
            <a:r>
              <a:rPr lang="en-US" sz="2800" dirty="0" err="1" smtClean="0">
                <a:latin typeface="NikoshBAN" panose="02000000000000000000" pitchFamily="2" charset="0"/>
                <a:cs typeface="NikoshBAN" panose="02000000000000000000" pitchFamily="2" charset="0"/>
              </a:rPr>
              <a:t>এসো</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আমরা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চিন্তা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বলি</a:t>
            </a:r>
            <a:r>
              <a:rPr lang="bn-BD" sz="2800" dirty="0" smtClean="0">
                <a:latin typeface="NikoshBAN" panose="02000000000000000000" pitchFamily="2" charset="0"/>
                <a:cs typeface="NikoshBAN" panose="02000000000000000000" pitchFamily="2" charset="0"/>
              </a:rPr>
              <a:t>-</a:t>
            </a:r>
            <a:endParaRPr lang="en-US" sz="28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3235" y="1516313"/>
            <a:ext cx="3825965" cy="3379145"/>
          </a:xfrm>
          <a:prstGeom prst="rect">
            <a:avLst/>
          </a:prstGeom>
          <a:ln w="57150" cap="sq">
            <a:solidFill>
              <a:srgbClr val="7030A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cross"/>
            <a:extrusionClr>
              <a:srgbClr val="000000"/>
            </a:extrusionClr>
          </a:sp3d>
        </p:spPr>
      </p:pic>
    </p:spTree>
    <p:extLst>
      <p:ext uri="{BB962C8B-B14F-4D97-AF65-F5344CB8AC3E}">
        <p14:creationId xmlns:p14="http://schemas.microsoft.com/office/powerpoint/2010/main" val="16695046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14216" r="1164" b="12842"/>
          <a:stretch/>
        </p:blipFill>
        <p:spPr>
          <a:xfrm>
            <a:off x="1676400" y="1217118"/>
            <a:ext cx="6629400" cy="4294756"/>
          </a:xfrm>
          <a:prstGeom prst="rect">
            <a:avLst/>
          </a:prstGeom>
          <a:ln w="57150">
            <a:solidFill>
              <a:srgbClr val="7030A0"/>
            </a:solidFill>
          </a:ln>
          <a:effectLst>
            <a:softEdge rad="112500"/>
          </a:effectLst>
          <a:scene3d>
            <a:camera prst="orthographicFront"/>
            <a:lightRig rig="threePt" dir="t"/>
          </a:scene3d>
          <a:sp3d>
            <a:bevelT prst="relaxedInset"/>
          </a:sp3d>
        </p:spPr>
      </p:pic>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t="14216" r="1164" b="12842"/>
          <a:stretch/>
        </p:blipFill>
        <p:spPr>
          <a:xfrm>
            <a:off x="1219200" y="1217118"/>
            <a:ext cx="6629400" cy="4294756"/>
          </a:xfrm>
          <a:prstGeom prst="rect">
            <a:avLst/>
          </a:prstGeom>
          <a:ln w="57150">
            <a:solidFill>
              <a:srgbClr val="7030A0"/>
            </a:solidFill>
          </a:ln>
          <a:effectLst>
            <a:softEdge rad="112500"/>
          </a:effectLst>
          <a:scene3d>
            <a:camera prst="orthographicFront"/>
            <a:lightRig rig="threePt" dir="t"/>
          </a:scene3d>
          <a:sp3d>
            <a:bevelT prst="relaxedInset"/>
          </a:sp3d>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2286000"/>
            <a:ext cx="2993716" cy="1203266"/>
          </a:xfrm>
          <a:prstGeom prst="rect">
            <a:avLst/>
          </a:prstGeom>
          <a:ln w="57150" cap="sq">
            <a:solidFill>
              <a:srgbClr val="FFC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relaxedInset"/>
            <a:extrusionClr>
              <a:srgbClr val="000000"/>
            </a:extrusionClr>
          </a:sp3d>
        </p:spPr>
      </p:pic>
      <p:sp>
        <p:nvSpPr>
          <p:cNvPr id="6" name="TextBox 5"/>
          <p:cNvSpPr txBox="1"/>
          <p:nvPr/>
        </p:nvSpPr>
        <p:spPr>
          <a:xfrm>
            <a:off x="3124200" y="263391"/>
            <a:ext cx="2895600"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800" dirty="0" err="1" smtClean="0">
                <a:solidFill>
                  <a:schemeClr val="tx1">
                    <a:lumMod val="75000"/>
                    <a:lumOff val="25000"/>
                  </a:schemeClr>
                </a:solidFill>
              </a:rPr>
              <a:t>পাঠের</a:t>
            </a:r>
            <a:r>
              <a:rPr lang="en-US" sz="2800" dirty="0" smtClean="0">
                <a:solidFill>
                  <a:schemeClr val="tx1">
                    <a:lumMod val="75000"/>
                    <a:lumOff val="25000"/>
                  </a:schemeClr>
                </a:solidFill>
              </a:rPr>
              <a:t> </a:t>
            </a:r>
            <a:r>
              <a:rPr lang="en-US" sz="2800" dirty="0" err="1" smtClean="0">
                <a:solidFill>
                  <a:schemeClr val="tx1">
                    <a:lumMod val="75000"/>
                    <a:lumOff val="25000"/>
                  </a:schemeClr>
                </a:solidFill>
              </a:rPr>
              <a:t>শিরোনাম</a:t>
            </a:r>
            <a:r>
              <a:rPr lang="bn-BD" sz="2800" dirty="0" smtClean="0">
                <a:solidFill>
                  <a:schemeClr val="tx1">
                    <a:lumMod val="75000"/>
                    <a:lumOff val="25000"/>
                  </a:schemeClr>
                </a:solidFill>
              </a:rPr>
              <a:t>ঃ </a:t>
            </a:r>
            <a:endParaRPr lang="en-US" sz="2800" dirty="0">
              <a:solidFill>
                <a:schemeClr val="tx1">
                  <a:lumMod val="75000"/>
                  <a:lumOff val="25000"/>
                </a:schemeClr>
              </a:solidFill>
            </a:endParaRPr>
          </a:p>
        </p:txBody>
      </p:sp>
      <p:sp>
        <p:nvSpPr>
          <p:cNvPr id="7" name="TextBox 6"/>
          <p:cNvSpPr txBox="1"/>
          <p:nvPr/>
        </p:nvSpPr>
        <p:spPr>
          <a:xfrm>
            <a:off x="4724400" y="1743429"/>
            <a:ext cx="1676400" cy="369332"/>
          </a:xfrm>
          <a:prstGeom prst="rect">
            <a:avLst/>
          </a:prstGeom>
          <a:noFill/>
        </p:spPr>
        <p:txBody>
          <a:bodyPr wrap="square" rtlCol="0">
            <a:spAutoFit/>
          </a:bodyPr>
          <a:lstStyle/>
          <a:p>
            <a:pPr algn="ctr"/>
            <a:r>
              <a:rPr lang="en-US" dirty="0" err="1" smtClean="0"/>
              <a:t>বাস্তুতন্ত্র</a:t>
            </a:r>
            <a:endParaRPr lang="en-US" dirty="0"/>
          </a:p>
        </p:txBody>
      </p:sp>
    </p:spTree>
    <p:extLst>
      <p:ext uri="{BB962C8B-B14F-4D97-AF65-F5344CB8AC3E}">
        <p14:creationId xmlns:p14="http://schemas.microsoft.com/office/powerpoint/2010/main" val="2572019850"/>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8599" y="1255752"/>
            <a:ext cx="2057401" cy="769441"/>
          </a:xfrm>
          <a:prstGeom prst="rect">
            <a:avLst/>
          </a:prstGeom>
          <a:noFill/>
        </p:spPr>
        <p:txBody>
          <a:bodyPr wrap="square" rtlCol="0">
            <a:spAutoFit/>
          </a:bodyPr>
          <a:lstStyle/>
          <a:p>
            <a:pPr algn="ctr"/>
            <a:r>
              <a:rPr lang="bn-BD" sz="4400" dirty="0" smtClean="0">
                <a:solidFill>
                  <a:srgbClr val="FF0000"/>
                </a:solidFill>
                <a:latin typeface="NikoshBAN" panose="02000000000000000000" pitchFamily="2" charset="0"/>
                <a:cs typeface="NikoshBAN" panose="02000000000000000000" pitchFamily="2" charset="0"/>
              </a:rPr>
              <a:t>শিখনফলঃ</a:t>
            </a:r>
            <a:endParaRPr lang="en-US" sz="4400" dirty="0">
              <a:solidFill>
                <a:srgbClr val="FF0000"/>
              </a:solidFill>
              <a:latin typeface="NikoshBAN" panose="02000000000000000000" pitchFamily="2" charset="0"/>
              <a:cs typeface="NikoshBAN" panose="02000000000000000000" pitchFamily="2" charset="0"/>
            </a:endParaRPr>
          </a:p>
        </p:txBody>
      </p:sp>
      <p:sp>
        <p:nvSpPr>
          <p:cNvPr id="3" name="TextBox 2"/>
          <p:cNvSpPr txBox="1"/>
          <p:nvPr/>
        </p:nvSpPr>
        <p:spPr>
          <a:xfrm>
            <a:off x="1828800" y="2018266"/>
            <a:ext cx="5257800" cy="707886"/>
          </a:xfrm>
          <a:prstGeom prst="rect">
            <a:avLst/>
          </a:prstGeom>
          <a:noFill/>
        </p:spPr>
        <p:txBody>
          <a:bodyPr wrap="square" rtlCol="0">
            <a:spAutoFit/>
          </a:bodyPr>
          <a:lstStyle/>
          <a:p>
            <a:pPr algn="ctr"/>
            <a:r>
              <a:rPr lang="bn-BD" sz="4000" dirty="0" smtClean="0">
                <a:latin typeface="NikoshBAN" panose="02000000000000000000" pitchFamily="2" charset="0"/>
                <a:cs typeface="NikoshBAN" panose="02000000000000000000" pitchFamily="2" charset="0"/>
              </a:rPr>
              <a:t>এই পাঠ শেষে শিক্ষার্থীরাঃ</a:t>
            </a:r>
            <a:endParaRPr lang="en-US" sz="4000" dirty="0">
              <a:latin typeface="NikoshBAN" panose="02000000000000000000" pitchFamily="2" charset="0"/>
              <a:cs typeface="NikoshBAN" panose="02000000000000000000" pitchFamily="2" charset="0"/>
            </a:endParaRPr>
          </a:p>
        </p:txBody>
      </p:sp>
      <p:sp>
        <p:nvSpPr>
          <p:cNvPr id="4" name="TextBox 3"/>
          <p:cNvSpPr txBox="1"/>
          <p:nvPr/>
        </p:nvSpPr>
        <p:spPr>
          <a:xfrm>
            <a:off x="2057400" y="2408380"/>
            <a:ext cx="5943600" cy="2800767"/>
          </a:xfrm>
          <a:prstGeom prst="rect">
            <a:avLst/>
          </a:prstGeom>
          <a:noFill/>
        </p:spPr>
        <p:txBody>
          <a:bodyPr wrap="square" rtlCol="0">
            <a:spAutoFit/>
          </a:bodyPr>
          <a:lstStyle/>
          <a:p>
            <a:endParaRPr lang="bn-BD" dirty="0" smtClean="0"/>
          </a:p>
          <a:p>
            <a:endParaRPr lang="bn-BD" dirty="0"/>
          </a:p>
          <a:p>
            <a:r>
              <a:rPr lang="bn-BD" dirty="0" smtClean="0"/>
              <a:t>১</a:t>
            </a:r>
            <a:r>
              <a:rPr lang="bn-BD" sz="2800" dirty="0" smtClean="0">
                <a:latin typeface="NikoshBAN" panose="02000000000000000000" pitchFamily="2" charset="0"/>
                <a:cs typeface="NikoshBAN" panose="02000000000000000000" pitchFamily="2" charset="0"/>
              </a:rPr>
              <a:t>।বাস্তুত</a:t>
            </a:r>
            <a:r>
              <a:rPr lang="en-US" sz="2800" dirty="0" err="1" smtClean="0">
                <a:latin typeface="NikoshBAN" panose="02000000000000000000" pitchFamily="2" charset="0"/>
                <a:cs typeface="NikoshBAN" panose="02000000000000000000" pitchFamily="2" charset="0"/>
              </a:rPr>
              <a:t>ন্ত্র</a:t>
            </a:r>
            <a:r>
              <a:rPr lang="bn-BD" sz="2800" dirty="0" smtClean="0">
                <a:latin typeface="NikoshBAN" panose="02000000000000000000" pitchFamily="2" charset="0"/>
                <a:cs typeface="NikoshBAN" panose="02000000000000000000" pitchFamily="2" charset="0"/>
              </a:rPr>
              <a:t> কি তা  বলতে পারবে</a:t>
            </a:r>
            <a:r>
              <a:rPr lang="en-US" sz="2800" dirty="0" smtClean="0">
                <a:latin typeface="NikoshBAN" panose="02000000000000000000" pitchFamily="2" charset="0"/>
                <a:cs typeface="NikoshBAN" panose="02000000000000000000" pitchFamily="2" charset="0"/>
              </a:rPr>
              <a:t>।</a:t>
            </a:r>
            <a:endParaRPr lang="bn-BD" sz="2800" dirty="0" smtClean="0">
              <a:latin typeface="NikoshBAN" panose="02000000000000000000" pitchFamily="2" charset="0"/>
              <a:cs typeface="NikoshBAN" panose="02000000000000000000" pitchFamily="2" charset="0"/>
            </a:endParaRPr>
          </a:p>
          <a:p>
            <a:r>
              <a:rPr lang="bn-BD" sz="2800" dirty="0" smtClean="0">
                <a:latin typeface="NikoshBAN" panose="02000000000000000000" pitchFamily="2" charset="0"/>
                <a:cs typeface="NikoshBAN" panose="02000000000000000000" pitchFamily="2" charset="0"/>
              </a:rPr>
              <a:t>২।বাস্তত</a:t>
            </a:r>
            <a:r>
              <a:rPr lang="en-US" sz="2800" dirty="0" err="1" smtClean="0">
                <a:latin typeface="NikoshBAN" panose="02000000000000000000" pitchFamily="2" charset="0"/>
                <a:cs typeface="NikoshBAN" panose="02000000000000000000" pitchFamily="2" charset="0"/>
              </a:rPr>
              <a:t>ন্ত্রের</a:t>
            </a:r>
            <a:r>
              <a:rPr lang="bn-BD" sz="2800" dirty="0" smtClean="0">
                <a:latin typeface="NikoshBAN" panose="02000000000000000000" pitchFamily="2" charset="0"/>
                <a:cs typeface="NikoshBAN" panose="02000000000000000000" pitchFamily="2" charset="0"/>
              </a:rPr>
              <a:t> বিবিন্ন উপাদান সমূহের নাম বলতে পারবে</a:t>
            </a:r>
            <a:r>
              <a:rPr lang="en-US" sz="2800" dirty="0" smtClean="0">
                <a:latin typeface="NikoshBAN" panose="02000000000000000000" pitchFamily="2" charset="0"/>
                <a:cs typeface="NikoshBAN" panose="02000000000000000000" pitchFamily="2" charset="0"/>
              </a:rPr>
              <a:t>।</a:t>
            </a:r>
            <a:endParaRPr lang="bn-BD" sz="2800" dirty="0" smtClean="0">
              <a:latin typeface="NikoshBAN" panose="02000000000000000000" pitchFamily="2" charset="0"/>
              <a:cs typeface="NikoshBAN" panose="02000000000000000000" pitchFamily="2" charset="0"/>
            </a:endParaRPr>
          </a:p>
          <a:p>
            <a:r>
              <a:rPr lang="bn-BD" sz="2800" dirty="0" smtClean="0">
                <a:latin typeface="NikoshBAN" panose="02000000000000000000" pitchFamily="2" charset="0"/>
                <a:cs typeface="NikoshBAN" panose="02000000000000000000" pitchFamily="2" charset="0"/>
              </a:rPr>
              <a:t>৩।একটিপুকুরের বাস্</a:t>
            </a:r>
            <a:r>
              <a:rPr lang="en-US" sz="2800" dirty="0" err="1" smtClean="0">
                <a:latin typeface="NikoshBAN" panose="02000000000000000000" pitchFamily="2" charset="0"/>
                <a:cs typeface="NikoshBAN" panose="02000000000000000000" pitchFamily="2" charset="0"/>
              </a:rPr>
              <a:t>তুতন্ত্রের</a:t>
            </a:r>
            <a:r>
              <a:rPr lang="bn-BD" sz="2800" dirty="0" smtClean="0">
                <a:latin typeface="NikoshBAN" panose="02000000000000000000" pitchFamily="2" charset="0"/>
                <a:cs typeface="NikoshBAN" panose="02000000000000000000" pitchFamily="2" charset="0"/>
              </a:rPr>
              <a:t> সচিত্র ব</a:t>
            </a:r>
            <a:r>
              <a:rPr lang="en-US" sz="2800" dirty="0" err="1" smtClean="0">
                <a:latin typeface="NikoshBAN" panose="02000000000000000000" pitchFamily="2" charset="0"/>
                <a:cs typeface="NikoshBAN" panose="02000000000000000000" pitchFamily="2" charset="0"/>
              </a:rPr>
              <a:t>র্ণনা</a:t>
            </a:r>
            <a:r>
              <a:rPr lang="bn-BD" sz="2800" dirty="0" smtClean="0">
                <a:latin typeface="NikoshBAN" panose="02000000000000000000" pitchFamily="2" charset="0"/>
                <a:cs typeface="NikoshBAN" panose="02000000000000000000" pitchFamily="2" charset="0"/>
              </a:rPr>
              <a:t> করতে পার</a:t>
            </a:r>
            <a:r>
              <a:rPr lang="en-US" sz="2800" dirty="0" err="1" smtClean="0">
                <a:latin typeface="NikoshBAN" panose="02000000000000000000" pitchFamily="2" charset="0"/>
                <a:cs typeface="NikoshBAN" panose="02000000000000000000" pitchFamily="2" charset="0"/>
              </a:rPr>
              <a:t>বে</a:t>
            </a:r>
            <a:r>
              <a:rPr lang="en-US" sz="2800" dirty="0" smtClean="0">
                <a:latin typeface="NikoshBAN" panose="02000000000000000000" pitchFamily="2" charset="0"/>
                <a:cs typeface="NikoshBAN" panose="02000000000000000000" pitchFamily="2" charset="0"/>
              </a:rPr>
              <a:t>।</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96724927"/>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905000"/>
            <a:ext cx="6781799" cy="3610998"/>
          </a:xfrm>
          <a:prstGeom prst="rect">
            <a:avLst/>
          </a:prstGeom>
          <a:ln w="57150" cap="sq" cmpd="thickThin">
            <a:solidFill>
              <a:srgbClr val="7030A0"/>
            </a:solidFill>
            <a:prstDash val="solid"/>
            <a:miter lim="800000"/>
          </a:ln>
          <a:effectLst>
            <a:innerShdw blurRad="76200">
              <a:srgbClr val="000000"/>
            </a:innerShdw>
          </a:effectLst>
          <a:scene3d>
            <a:camera prst="orthographicFront"/>
            <a:lightRig rig="threePt" dir="t"/>
          </a:scene3d>
          <a:sp3d>
            <a:bevelT prst="relaxedInset"/>
          </a:sp3d>
        </p:spPr>
      </p:pic>
      <p:sp>
        <p:nvSpPr>
          <p:cNvPr id="3" name="TextBox 2"/>
          <p:cNvSpPr txBox="1"/>
          <p:nvPr/>
        </p:nvSpPr>
        <p:spPr>
          <a:xfrm>
            <a:off x="3962400" y="1288312"/>
            <a:ext cx="990600" cy="523220"/>
          </a:xfrm>
          <a:prstGeom prst="rect">
            <a:avLst/>
          </a:prstGeom>
          <a:noFill/>
        </p:spPr>
        <p:txBody>
          <a:bodyPr wrap="square" rtlCol="0">
            <a:spAutoFit/>
          </a:bodyPr>
          <a:lstStyle/>
          <a:p>
            <a:r>
              <a:rPr lang="bn-BD" sz="2800" dirty="0" smtClean="0">
                <a:latin typeface="NikoshBAN" panose="02000000000000000000" pitchFamily="2" charset="0"/>
                <a:cs typeface="NikoshBAN" panose="02000000000000000000" pitchFamily="2" charset="0"/>
              </a:rPr>
              <a:t>বাস্তুতন্ত্র</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1246909" y="5488289"/>
            <a:ext cx="6781799" cy="1477328"/>
          </a:xfrm>
          <a:prstGeom prst="rect">
            <a:avLst/>
          </a:prstGeom>
          <a:noFill/>
        </p:spPr>
        <p:txBody>
          <a:bodyPr wrap="square" rtlCol="0">
            <a:spAutoFit/>
          </a:bodyPr>
          <a:lstStyle/>
          <a:p>
            <a:r>
              <a:rPr lang="bn-BD" dirty="0" smtClean="0"/>
              <a:t>বাস্তুতন্ত্র বলতে ভূপৃষ্ঠের এমন কোনো একককে বুঝায় যেখানে জড়, খাদ্য উৎপাদন কারী সবুজ উদ্ভিদ, খাদ্যের জন্য উদ্ভিদের উপর নির্ভরশীল কিছু প্রাণী এবং মৃত জীবদেহ পরিবেশে মিশিয়ে দেওয়ার জন্য অনুজীব আছে এবং এসব উপাদানের মধ্যে যথাযথ আন্তঃ সম্পর্ক বর্তমান।</a:t>
            </a:r>
            <a:endParaRPr lang="en-US" dirty="0"/>
          </a:p>
        </p:txBody>
      </p:sp>
    </p:spTree>
    <p:extLst>
      <p:ext uri="{BB962C8B-B14F-4D97-AF65-F5344CB8AC3E}">
        <p14:creationId xmlns:p14="http://schemas.microsoft.com/office/powerpoint/2010/main" val="2682590794"/>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594" t="2458" r="6153" b="5229"/>
          <a:stretch/>
        </p:blipFill>
        <p:spPr>
          <a:xfrm>
            <a:off x="914400" y="1219200"/>
            <a:ext cx="7218663" cy="4026311"/>
          </a:xfrm>
          <a:prstGeom prst="rect">
            <a:avLst/>
          </a:prstGeom>
          <a:ln w="57150" cap="sq" cmpd="thickThin">
            <a:solidFill>
              <a:srgbClr val="7030A0"/>
            </a:solidFill>
            <a:prstDash val="solid"/>
            <a:miter lim="800000"/>
          </a:ln>
          <a:effectLst>
            <a:innerShdw blurRad="76200">
              <a:srgbClr val="000000"/>
            </a:innerShdw>
          </a:effectLst>
          <a:scene3d>
            <a:camera prst="orthographicFront"/>
            <a:lightRig rig="threePt" dir="t"/>
          </a:scene3d>
          <a:sp3d>
            <a:bevelT prst="relaxedInset"/>
          </a:sp3d>
        </p:spPr>
      </p:pic>
    </p:spTree>
    <p:extLst>
      <p:ext uri="{BB962C8B-B14F-4D97-AF65-F5344CB8AC3E}">
        <p14:creationId xmlns:p14="http://schemas.microsoft.com/office/powerpoint/2010/main" val="1676620903"/>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3873" y="1219200"/>
            <a:ext cx="4495800" cy="1107996"/>
          </a:xfrm>
          <a:prstGeom prst="rect">
            <a:avLst/>
          </a:prstGeom>
          <a:noFill/>
        </p:spPr>
        <p:txBody>
          <a:bodyPr wrap="square" rtlCol="0">
            <a:spAutoFit/>
          </a:bodyPr>
          <a:lstStyle/>
          <a:p>
            <a:pPr algn="ctr"/>
            <a:r>
              <a:rPr lang="bn-BD" sz="6600" dirty="0" smtClean="0">
                <a:latin typeface="NikoshBAN" panose="02000000000000000000" pitchFamily="2" charset="0"/>
                <a:cs typeface="NikoshBAN" panose="02000000000000000000" pitchFamily="2" charset="0"/>
              </a:rPr>
              <a:t>একক কাজঃ</a:t>
            </a:r>
            <a:endParaRPr lang="en-US" sz="6600" dirty="0">
              <a:latin typeface="NikoshBAN" panose="02000000000000000000" pitchFamily="2" charset="0"/>
              <a:cs typeface="NikoshBAN" panose="02000000000000000000" pitchFamily="2" charset="0"/>
            </a:endParaRPr>
          </a:p>
        </p:txBody>
      </p:sp>
      <p:sp>
        <p:nvSpPr>
          <p:cNvPr id="3" name="TextBox 2"/>
          <p:cNvSpPr txBox="1"/>
          <p:nvPr/>
        </p:nvSpPr>
        <p:spPr>
          <a:xfrm>
            <a:off x="2583873" y="2971800"/>
            <a:ext cx="4807527" cy="1938992"/>
          </a:xfrm>
          <a:prstGeom prst="rect">
            <a:avLst/>
          </a:prstGeom>
          <a:noFill/>
        </p:spPr>
        <p:txBody>
          <a:bodyPr wrap="square" rtlCol="0">
            <a:spAutoFit/>
          </a:bodyPr>
          <a:lstStyle/>
          <a:p>
            <a:r>
              <a:rPr lang="en-US" dirty="0" smtClean="0"/>
              <a:t>১</a:t>
            </a:r>
            <a:r>
              <a:rPr lang="en-US" sz="4000" dirty="0" smtClean="0">
                <a:latin typeface="NikoshBAN" panose="02000000000000000000" pitchFamily="2" charset="0"/>
                <a:cs typeface="NikoshBAN" panose="02000000000000000000" pitchFamily="2" charset="0"/>
              </a:rPr>
              <a:t>।</a:t>
            </a:r>
            <a:r>
              <a:rPr lang="bn-BD" sz="4000" dirty="0" smtClean="0">
                <a:latin typeface="NikoshBAN" panose="02000000000000000000" pitchFamily="2" charset="0"/>
                <a:cs typeface="NikoshBAN" panose="02000000000000000000" pitchFamily="2" charset="0"/>
              </a:rPr>
              <a:t>বাস্ততন্ত্রের ভৌত উপাদান গুলোর নাম লিখ।</a:t>
            </a:r>
            <a:endParaRPr lang="en-US" sz="4000" dirty="0" smtClean="0">
              <a:latin typeface="NikoshBAN" panose="02000000000000000000" pitchFamily="2" charset="0"/>
              <a:cs typeface="NikoshBAN" panose="02000000000000000000" pitchFamily="2" charset="0"/>
            </a:endParaRPr>
          </a:p>
          <a:p>
            <a:r>
              <a:rPr lang="en-US" sz="4000" dirty="0" smtClean="0">
                <a:latin typeface="NikoshBAN" panose="02000000000000000000" pitchFamily="2" charset="0"/>
                <a:cs typeface="NikoshBAN" panose="02000000000000000000" pitchFamily="2" charset="0"/>
              </a:rPr>
              <a:t>২। </a:t>
            </a:r>
            <a:r>
              <a:rPr lang="en-US" sz="4000" dirty="0" err="1" smtClean="0">
                <a:latin typeface="NikoshBAN" panose="02000000000000000000" pitchFamily="2" charset="0"/>
                <a:cs typeface="NikoshBAN" panose="02000000000000000000" pitchFamily="2" charset="0"/>
              </a:rPr>
              <a:t>বাস্তুতন্ত্রের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জনক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কে</a:t>
            </a:r>
            <a:r>
              <a:rPr lang="en-US" sz="4000" dirty="0" smtClean="0">
                <a:latin typeface="NikoshBAN" panose="02000000000000000000" pitchFamily="2" charset="0"/>
                <a:cs typeface="NikoshBAN" panose="02000000000000000000" pitchFamily="2" charset="0"/>
              </a:rPr>
              <a:t>?</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96089139"/>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810</TotalTime>
  <Words>172</Words>
  <Application>Microsoft Office PowerPoint</Application>
  <PresentationFormat>On-screen Show (4:3)</PresentationFormat>
  <Paragraphs>50</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RASEL</cp:lastModifiedBy>
  <cp:revision>156</cp:revision>
  <dcterms:created xsi:type="dcterms:W3CDTF">2006-08-16T00:00:00Z</dcterms:created>
  <dcterms:modified xsi:type="dcterms:W3CDTF">2020-03-15T05:18:55Z</dcterms:modified>
</cp:coreProperties>
</file>