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0" r:id="rId1"/>
  </p:sldMasterIdLst>
  <p:notesMasterIdLst>
    <p:notesMasterId r:id="rId23"/>
  </p:notesMasterIdLst>
  <p:sldIdLst>
    <p:sldId id="257" r:id="rId2"/>
    <p:sldId id="258" r:id="rId3"/>
    <p:sldId id="259" r:id="rId4"/>
    <p:sldId id="261" r:id="rId5"/>
    <p:sldId id="260" r:id="rId6"/>
    <p:sldId id="277" r:id="rId7"/>
    <p:sldId id="276" r:id="rId8"/>
    <p:sldId id="278" r:id="rId9"/>
    <p:sldId id="280" r:id="rId10"/>
    <p:sldId id="279" r:id="rId11"/>
    <p:sldId id="282" r:id="rId12"/>
    <p:sldId id="285" r:id="rId13"/>
    <p:sldId id="287" r:id="rId14"/>
    <p:sldId id="288" r:id="rId15"/>
    <p:sldId id="281" r:id="rId16"/>
    <p:sldId id="289" r:id="rId17"/>
    <p:sldId id="290" r:id="rId18"/>
    <p:sldId id="292" r:id="rId19"/>
    <p:sldId id="291" r:id="rId20"/>
    <p:sldId id="293" r:id="rId21"/>
    <p:sldId id="2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hidul" initials="R" lastIdx="1" clrIdx="0">
    <p:extLst>
      <p:ext uri="{19B8F6BF-5375-455C-9EA6-DF929625EA0E}">
        <p15:presenceInfo xmlns:p15="http://schemas.microsoft.com/office/powerpoint/2012/main" userId="Rashidu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E0066-6AC4-4257-93B5-FDD39FEA49B4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0EA39-C719-4EC9-ADB5-D3D72DF1F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5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কঠিন শব্দের অর্থগুলো জানতে পারবে ও বাক্য গঠন করতে পারবে।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B4C206-973E-48EF-9622-9FDD5EBE590A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026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ছবি দেখিয়ে চরণ আবৃত্তি এবং পাঠ বিশ্লেষণ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2F0FC8-1125-4BE6-AA7E-860A9E61951B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156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E2B233-C05B-46A4-9CAD-A8FE7379B10A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731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পাঠ বিশ্লেষণ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07453E-89C1-4C6F-8890-D19D6DECAD7E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958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শিক্ষার্থীদের দলে ভাগ করে কাজটি করিয়ে নিতে হবে।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188617-55B8-4AA4-AED1-C419BB827717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330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প্রশ্নগুলোর মাধ্যমে মূল্যায়ন করা যেতে পারে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666A18-A397-4433-8070-583E011A1259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606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6913-CC6C-4960-9BF5-222DF98CEAF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DB4-EC54-49BB-B839-3F9C684B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46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6913-CC6C-4960-9BF5-222DF98CEAF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DB4-EC54-49BB-B839-3F9C684B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5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6913-CC6C-4960-9BF5-222DF98CEAF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DB4-EC54-49BB-B839-3F9C684B6D2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812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6913-CC6C-4960-9BF5-222DF98CEAF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DB4-EC54-49BB-B839-3F9C684B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3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6913-CC6C-4960-9BF5-222DF98CEAF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DB4-EC54-49BB-B839-3F9C684B6D2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5030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6913-CC6C-4960-9BF5-222DF98CEAF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DB4-EC54-49BB-B839-3F9C684B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1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6913-CC6C-4960-9BF5-222DF98CEAF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DB4-EC54-49BB-B839-3F9C684B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33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6913-CC6C-4960-9BF5-222DF98CEAF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DB4-EC54-49BB-B839-3F9C684B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9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6913-CC6C-4960-9BF5-222DF98CEAF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DB4-EC54-49BB-B839-3F9C684B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4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6913-CC6C-4960-9BF5-222DF98CEAF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DB4-EC54-49BB-B839-3F9C684B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1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6913-CC6C-4960-9BF5-222DF98CEAF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DB4-EC54-49BB-B839-3F9C684B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5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6913-CC6C-4960-9BF5-222DF98CEAF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DB4-EC54-49BB-B839-3F9C684B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7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6913-CC6C-4960-9BF5-222DF98CEAF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DB4-EC54-49BB-B839-3F9C684B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1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6913-CC6C-4960-9BF5-222DF98CEAF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DB4-EC54-49BB-B839-3F9C684B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9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6913-CC6C-4960-9BF5-222DF98CEAF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DB4-EC54-49BB-B839-3F9C684B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8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6913-CC6C-4960-9BF5-222DF98CEAF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DB4-EC54-49BB-B839-3F9C684B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8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66913-CC6C-4960-9BF5-222DF98CEAF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9C1DB4-EC54-49BB-B839-3F9C684B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8072" y="524656"/>
            <a:ext cx="49017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solidFill>
                  <a:srgbClr val="00B050"/>
                </a:solidFill>
              </a:rPr>
              <a:t>স্বা</a:t>
            </a:r>
            <a:r>
              <a:rPr lang="en-US" sz="13800" dirty="0" err="1">
                <a:solidFill>
                  <a:srgbClr val="FF0000"/>
                </a:solidFill>
              </a:rPr>
              <a:t>গ</a:t>
            </a:r>
            <a:r>
              <a:rPr lang="en-US" sz="13800" dirty="0" err="1">
                <a:solidFill>
                  <a:srgbClr val="00B050"/>
                </a:solidFill>
              </a:rPr>
              <a:t>ত</a:t>
            </a:r>
            <a:r>
              <a:rPr lang="en-US" sz="13800" dirty="0" err="1">
                <a:solidFill>
                  <a:srgbClr val="FF0000"/>
                </a:solidFill>
              </a:rPr>
              <a:t>ম</a:t>
            </a:r>
            <a:endParaRPr lang="en-US" sz="13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94" y="2456424"/>
            <a:ext cx="4875013" cy="487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51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4650" y="-299800"/>
            <a:ext cx="42100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endParaRPr>
          </a:p>
        </p:txBody>
      </p:sp>
      <p:pic>
        <p:nvPicPr>
          <p:cNvPr id="3" name="Picture 4" descr="D:\DIGITAL CONTENT RELATED\MODEL CONTENT FINAL\DSC06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80" y="1120828"/>
            <a:ext cx="75946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6241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-Point Star 14"/>
          <p:cNvSpPr/>
          <p:nvPr/>
        </p:nvSpPr>
        <p:spPr>
          <a:xfrm>
            <a:off x="3647230" y="211213"/>
            <a:ext cx="2438400" cy="1038225"/>
          </a:xfrm>
          <a:prstGeom prst="star12">
            <a:avLst>
              <a:gd name="adj" fmla="val 3302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24860" y="326108"/>
            <a:ext cx="14446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6727824" y="4430713"/>
            <a:ext cx="2817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নৈপুণ্য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পটুতা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248" name="TextBox 5"/>
          <p:cNvSpPr txBox="1">
            <a:spLocks noChangeArrowheads="1"/>
          </p:cNvSpPr>
          <p:nvPr/>
        </p:nvSpPr>
        <p:spPr bwMode="auto">
          <a:xfrm>
            <a:off x="1098447" y="2152575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=</a:t>
            </a:r>
          </a:p>
        </p:txBody>
      </p:sp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6727824" y="1811666"/>
            <a:ext cx="2743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946047" y="4430713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পারদর্শিতা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</a:p>
        </p:txBody>
      </p:sp>
      <p:pic>
        <p:nvPicPr>
          <p:cNvPr id="11275" name="Picture 25" descr="http://t1.gstatic.com/images?q=tbn:ANd9GcQIYIapf4Cwr00DEXDL2-czWuvqjUx-5frsgrWBzwEFCLJkBIMTU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8623" y="4430713"/>
            <a:ext cx="3048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আবিষ্কা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623" y="1583860"/>
            <a:ext cx="2995613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17692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12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  <p:bldP spid="10245" grpId="0"/>
      <p:bldP spid="10248" grpId="0"/>
      <p:bldP spid="10249" grpId="0"/>
      <p:bldP spid="102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2133600" y="2971801"/>
            <a:ext cx="8001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অভিপ্রায়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পারদর্শিতা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অশোভন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eaLnBrk="1" hangingPunct="1"/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131039" y="472191"/>
            <a:ext cx="3657600" cy="1828800"/>
            <a:chOff x="2667000" y="457200"/>
            <a:chExt cx="3657600" cy="1828800"/>
          </a:xfrm>
        </p:grpSpPr>
        <p:sp>
          <p:nvSpPr>
            <p:cNvPr id="3" name="Oval Callout 2"/>
            <p:cNvSpPr/>
            <p:nvPr/>
          </p:nvSpPr>
          <p:spPr>
            <a:xfrm>
              <a:off x="2667000" y="457200"/>
              <a:ext cx="3657600" cy="1828800"/>
            </a:xfrm>
            <a:prstGeom prst="wedgeEllipseCallout">
              <a:avLst>
                <a:gd name="adj1" fmla="val -16729"/>
                <a:gd name="adj2" fmla="val 45336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00400" y="838200"/>
              <a:ext cx="252665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1455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IGITAL CONTENT RELATED\Bangla Model Content\CLASS SEVEN\লাইব্রেরী গল্প\pbs-book-shop-online-dhaka.c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93" y="0"/>
            <a:ext cx="8331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753600" y="5802313"/>
            <a:ext cx="2152649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4597" y="6248400"/>
            <a:ext cx="601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65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3676650" y="1118356"/>
            <a:ext cx="3657600" cy="1828800"/>
          </a:xfrm>
          <a:prstGeom prst="wedgeEllipseCallout">
            <a:avLst>
              <a:gd name="adj1" fmla="val -10385"/>
              <a:gd name="adj2" fmla="val 4832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51637" y="1501475"/>
            <a:ext cx="29290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6060" y="3610430"/>
            <a:ext cx="900118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dirty="0" err="1"/>
              <a:t>লাইব্রেরি</a:t>
            </a:r>
            <a:r>
              <a:rPr lang="en-US" sz="6000" dirty="0"/>
              <a:t> </a:t>
            </a:r>
            <a:r>
              <a:rPr lang="en-US" sz="6000" dirty="0" err="1"/>
              <a:t>বা</a:t>
            </a:r>
            <a:r>
              <a:rPr lang="en-US" sz="6000" dirty="0"/>
              <a:t> </a:t>
            </a:r>
            <a:r>
              <a:rPr lang="en-US" sz="6000" dirty="0" err="1"/>
              <a:t>গ্রন্থাগার</a:t>
            </a:r>
            <a:r>
              <a:rPr lang="en-US" sz="6000" dirty="0"/>
              <a:t> </a:t>
            </a:r>
            <a:r>
              <a:rPr lang="en-US" sz="6000" dirty="0" err="1"/>
              <a:t>বলতে</a:t>
            </a:r>
            <a:r>
              <a:rPr lang="en-US" sz="6000" dirty="0"/>
              <a:t> </a:t>
            </a:r>
            <a:r>
              <a:rPr lang="en-US" sz="6000" dirty="0" err="1"/>
              <a:t>কী</a:t>
            </a:r>
            <a:r>
              <a:rPr lang="en-US" sz="6000" dirty="0"/>
              <a:t> </a:t>
            </a:r>
            <a:r>
              <a:rPr lang="en-US" sz="6000" dirty="0" err="1"/>
              <a:t>বোঝায়</a:t>
            </a:r>
            <a:r>
              <a:rPr lang="en-US" sz="6000" dirty="0"/>
              <a:t>?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6970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ibrary-reading-room-3-566x2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5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458200" y="0"/>
            <a:ext cx="3733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088441" y="1528528"/>
            <a:ext cx="3897313" cy="58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সাধারণ লাইব্রেরি কাকে বলে?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45466" y="3161051"/>
            <a:ext cx="4840288" cy="58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সাধারণ লাইব্রেরি কারা ব্যবহার করে?</a:t>
            </a:r>
          </a:p>
        </p:txBody>
      </p:sp>
    </p:spTree>
    <p:extLst>
      <p:ext uri="{BB962C8B-B14F-4D97-AF65-F5344CB8AC3E}">
        <p14:creationId xmlns:p14="http://schemas.microsoft.com/office/powerpoint/2010/main" val="40536465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5" descr="http://cdn.kalerkantho.com/news_images/print/2015/02/21/for_details/6_190244_0.jp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411" name="Picture 3" descr="D:\DIGITAL CONTENT RELATED\Bangla Model Content\CLASS SEVEN\লাইব্রেরী গল্প\ForidAkhter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9" y="295276"/>
            <a:ext cx="85280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37217" y="5947037"/>
            <a:ext cx="464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94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ujibsenanews.com/uploads/images/1438680993_aus__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9218776" cy="518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536825" y="5486401"/>
            <a:ext cx="68278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 লাইব্রেরি ব্যক্তিমনের খেয়ালমতো গড়ে ওঠে-</a:t>
            </a:r>
          </a:p>
          <a:p>
            <a:pPr algn="ctr" eaLnBrk="1" hangingPunct="1"/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তা হয়ে থাকে ব্যক্তির মনের প্রতিবিম্ব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797925" y="101600"/>
            <a:ext cx="3065463" cy="58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ব্যক্তিগত লাইব্রেরি কী?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45350" y="969363"/>
            <a:ext cx="4946650" cy="58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ব্যক্তিগত লাইব্রেরি কিভাবে গড়ে ওঠে?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989887" y="2068019"/>
            <a:ext cx="4202113" cy="58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ব্যক্তিগত লাইব্রেরির সুবিধা কী?</a:t>
            </a:r>
          </a:p>
        </p:txBody>
      </p:sp>
    </p:spTree>
    <p:extLst>
      <p:ext uri="{BB962C8B-B14F-4D97-AF65-F5344CB8AC3E}">
        <p14:creationId xmlns:p14="http://schemas.microsoft.com/office/powerpoint/2010/main" val="41182960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3027803" y="188627"/>
            <a:ext cx="3657600" cy="1828800"/>
          </a:xfrm>
          <a:prstGeom prst="wedgeEllipseCallout">
            <a:avLst>
              <a:gd name="adj1" fmla="val -10012"/>
              <a:gd name="adj2" fmla="val 4757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89696" y="641362"/>
            <a:ext cx="293381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dirty="0" err="1"/>
              <a:t>দলগত</a:t>
            </a:r>
            <a:r>
              <a:rPr lang="en-US" sz="6000" dirty="0"/>
              <a:t> </a:t>
            </a:r>
            <a:r>
              <a:rPr lang="en-US" sz="6000" dirty="0" err="1"/>
              <a:t>কাজ</a:t>
            </a:r>
            <a:endParaRPr lang="en-US" sz="6000" dirty="0"/>
          </a:p>
        </p:txBody>
      </p:sp>
      <p:sp>
        <p:nvSpPr>
          <p:cNvPr id="20" name="Rectangle 19"/>
          <p:cNvSpPr/>
          <p:nvPr/>
        </p:nvSpPr>
        <p:spPr>
          <a:xfrm>
            <a:off x="1116767" y="4308423"/>
            <a:ext cx="76962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dirty="0">
                <a:solidFill>
                  <a:srgbClr val="002060"/>
                </a:solidFill>
              </a:rPr>
              <a:t>২। তোমাদেরকে যদি পারিবারিক লাইব্রেরির সুবিধা দেওয়া হয়, তাহলে তোমরা তা কিভাবে ব্যবহার করবে?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16767" y="2439650"/>
            <a:ext cx="7696200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4000" dirty="0">
                <a:solidFill>
                  <a:srgbClr val="FF0000"/>
                </a:solidFill>
              </a:rPr>
              <a:t>১। ব্যক্তিগত লাইব্রেরি ব্যবহারের সুবিধাসমূহ দলে আলোচনা করে লিখ।</a:t>
            </a:r>
          </a:p>
        </p:txBody>
      </p:sp>
    </p:spTree>
    <p:extLst>
      <p:ext uri="{BB962C8B-B14F-4D97-AF65-F5344CB8AC3E}">
        <p14:creationId xmlns:p14="http://schemas.microsoft.com/office/powerpoint/2010/main" val="17312774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4-Point Star 5"/>
          <p:cNvSpPr/>
          <p:nvPr/>
        </p:nvSpPr>
        <p:spPr>
          <a:xfrm>
            <a:off x="3657600" y="228600"/>
            <a:ext cx="4419600" cy="1600200"/>
          </a:xfrm>
          <a:prstGeom prst="star24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0472" y="543687"/>
            <a:ext cx="203934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dirty="0" err="1"/>
              <a:t>মূল্যায়ন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0226" y="2286001"/>
            <a:ext cx="670568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/>
              <a:t>* </a:t>
            </a:r>
            <a:r>
              <a:rPr lang="en-US" sz="3600" dirty="0" err="1"/>
              <a:t>লেখক</a:t>
            </a:r>
            <a:r>
              <a:rPr lang="en-US" sz="3600" dirty="0"/>
              <a:t> </a:t>
            </a:r>
            <a:r>
              <a:rPr lang="en-US" sz="3600" dirty="0" err="1"/>
              <a:t>মোতাহের</a:t>
            </a:r>
            <a:r>
              <a:rPr lang="en-US" sz="3600" dirty="0"/>
              <a:t> </a:t>
            </a:r>
            <a:r>
              <a:rPr lang="en-US" sz="3600" dirty="0" err="1"/>
              <a:t>হোসেন</a:t>
            </a:r>
            <a:r>
              <a:rPr lang="en-US" sz="3600" dirty="0"/>
              <a:t> </a:t>
            </a:r>
            <a:r>
              <a:rPr lang="en-US" sz="3600" dirty="0" err="1"/>
              <a:t>চৌধুরী</a:t>
            </a:r>
            <a:r>
              <a:rPr lang="en-US" sz="3600" dirty="0"/>
              <a:t> </a:t>
            </a:r>
            <a:r>
              <a:rPr lang="en-US" sz="3600" dirty="0" err="1"/>
              <a:t>কত</a:t>
            </a:r>
            <a:r>
              <a:rPr lang="en-US" sz="3600" dirty="0"/>
              <a:t> </a:t>
            </a:r>
            <a:r>
              <a:rPr lang="en-US" sz="3600" dirty="0" err="1"/>
              <a:t>খ্রিষ্টাব্দে</a:t>
            </a:r>
            <a:endParaRPr lang="en-US" sz="3600" dirty="0"/>
          </a:p>
          <a:p>
            <a:pPr algn="just">
              <a:defRPr/>
            </a:pPr>
            <a:r>
              <a:rPr lang="en-US" sz="3600" dirty="0"/>
              <a:t>   </a:t>
            </a:r>
            <a:r>
              <a:rPr lang="en-US" sz="3600" dirty="0" err="1"/>
              <a:t>জন্ম</a:t>
            </a:r>
            <a:r>
              <a:rPr lang="en-US" sz="3600" dirty="0"/>
              <a:t> </a:t>
            </a:r>
            <a:r>
              <a:rPr lang="en-US" sz="3600" dirty="0" err="1"/>
              <a:t>গ্রহণ</a:t>
            </a:r>
            <a:r>
              <a:rPr lang="en-US" sz="3600" dirty="0"/>
              <a:t> </a:t>
            </a:r>
            <a:r>
              <a:rPr lang="en-US" sz="3600" dirty="0" err="1"/>
              <a:t>করেন</a:t>
            </a:r>
            <a:r>
              <a:rPr lang="en-US" sz="36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4703" y="3559314"/>
            <a:ext cx="54553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/>
              <a:t>* </a:t>
            </a:r>
            <a:r>
              <a:rPr lang="en-US" sz="3600" dirty="0" err="1"/>
              <a:t>পুস্তকের</a:t>
            </a:r>
            <a:r>
              <a:rPr lang="en-US" sz="3600" dirty="0"/>
              <a:t> </a:t>
            </a:r>
            <a:r>
              <a:rPr lang="en-US" sz="3600" dirty="0" err="1"/>
              <a:t>শ্রেণিবদ্ধ</a:t>
            </a:r>
            <a:r>
              <a:rPr lang="en-US" sz="3600" dirty="0"/>
              <a:t> </a:t>
            </a:r>
            <a:r>
              <a:rPr lang="en-US" sz="3600" dirty="0" err="1"/>
              <a:t>সংগ্রহকে</a:t>
            </a:r>
            <a:r>
              <a:rPr lang="en-US" sz="3600" dirty="0"/>
              <a:t> </a:t>
            </a:r>
            <a:r>
              <a:rPr lang="en-US" sz="3600" dirty="0" err="1"/>
              <a:t>কী</a:t>
            </a:r>
            <a:r>
              <a:rPr lang="en-US" sz="3600" dirty="0"/>
              <a:t> </a:t>
            </a:r>
            <a:r>
              <a:rPr lang="en-US" sz="3600" dirty="0" err="1"/>
              <a:t>বলে</a:t>
            </a:r>
            <a:r>
              <a:rPr lang="en-US" sz="36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8372" y="5280685"/>
            <a:ext cx="68964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3600" dirty="0"/>
              <a:t>* পারিবারিক লাইব্রেরি আমাদের কী উপকার করে?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36339" y="4473714"/>
            <a:ext cx="466826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/>
              <a:t>* লাইব্রেরি কত প্রকার ও কি কি?</a:t>
            </a:r>
          </a:p>
        </p:txBody>
      </p:sp>
    </p:spTree>
    <p:extLst>
      <p:ext uri="{BB962C8B-B14F-4D97-AF65-F5344CB8AC3E}">
        <p14:creationId xmlns:p14="http://schemas.microsoft.com/office/powerpoint/2010/main" val="42584859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552666" y="374755"/>
            <a:ext cx="6280879" cy="2023672"/>
          </a:xfrm>
          <a:prstGeom prst="wedgeEllipseCallou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000" dirty="0"/>
              <a:t>শিক্ষক পরিচিতি</a:t>
            </a:r>
            <a:endParaRPr lang="en-US" dirty="0"/>
          </a:p>
        </p:txBody>
      </p:sp>
      <p:sp>
        <p:nvSpPr>
          <p:cNvPr id="3" name="Horizontal Scroll 2"/>
          <p:cNvSpPr/>
          <p:nvPr/>
        </p:nvSpPr>
        <p:spPr>
          <a:xfrm>
            <a:off x="3342808" y="2720715"/>
            <a:ext cx="6910462" cy="40023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</a:rPr>
              <a:t>মোঃ রাশেদুল ইসলাম</a:t>
            </a:r>
          </a:p>
          <a:p>
            <a:pPr algn="ctr"/>
            <a:r>
              <a:rPr lang="bn-BD" sz="3200" dirty="0">
                <a:solidFill>
                  <a:schemeClr val="accent5">
                    <a:lumMod val="50000"/>
                  </a:schemeClr>
                </a:solidFill>
              </a:rPr>
              <a:t>সহকারী শিক্ষক (ইসলাম ধর্ম)</a:t>
            </a:r>
          </a:p>
          <a:p>
            <a:pPr algn="ctr"/>
            <a:endParaRPr lang="bn-BD" sz="800" dirty="0" smtClean="0">
              <a:solidFill>
                <a:schemeClr val="tx1"/>
              </a:solidFill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পুঠিয়া </a:t>
            </a:r>
            <a:r>
              <a:rPr lang="bn-BD" sz="2400" dirty="0">
                <a:solidFill>
                  <a:schemeClr val="tx1"/>
                </a:solidFill>
              </a:rPr>
              <a:t>আজিজুর রহমান মেমোরিয়াল একাডেমি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</a:rPr>
              <a:t>রাণীনগর, নওগাঁ।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3" y="757819"/>
            <a:ext cx="3132944" cy="37392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193257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D:\Bangla Model Content\CLASS SIX\MOTHER LAND\selling-your-home-cedar-shingle-hom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24129" t="12016" r="19292" b="14650"/>
          <a:stretch>
            <a:fillRect/>
          </a:stretch>
        </p:blipFill>
        <p:spPr bwMode="auto">
          <a:xfrm>
            <a:off x="782924" y="0"/>
            <a:ext cx="9144000" cy="68580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954374" y="3144838"/>
            <a:ext cx="8839200" cy="30464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dirty="0">
                <a:latin typeface="NikoshBAN" pitchFamily="2" charset="0"/>
                <a:cs typeface="NikoshBAN" pitchFamily="2" charset="0"/>
              </a:rPr>
              <a:t>ব্যক্তিগত, পারিবারিক ও সাধারণ লাইব্রেরি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dirty="0">
                <a:latin typeface="NikoshBAN" pitchFamily="2" charset="0"/>
                <a:cs typeface="NikoshBAN" pitchFamily="2" charset="0"/>
              </a:rPr>
              <a:t>ছাড়া আর কি কি ধরণের লাইব্রেরি আছে?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dirty="0">
                <a:latin typeface="NikoshBAN" pitchFamily="2" charset="0"/>
                <a:cs typeface="NikoshBAN" pitchFamily="2" charset="0"/>
              </a:rPr>
              <a:t>এসব লাইব্রেরি তুমি কিভাবে ব্যবহার করবে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dirty="0">
                <a:latin typeface="NikoshBAN" pitchFamily="2" charset="0"/>
                <a:cs typeface="NikoshBAN" pitchFamily="2" charset="0"/>
              </a:rPr>
              <a:t>তার উপরে একটি অনুচ্ছেদ লিখে আনবে। </a:t>
            </a:r>
            <a:endParaRPr lang="en-US" altLang="en-US" sz="1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181350" y="1150936"/>
            <a:ext cx="4591050" cy="1330327"/>
            <a:chOff x="1733550" y="2479375"/>
            <a:chExt cx="4591050" cy="1329378"/>
          </a:xfrm>
        </p:grpSpPr>
        <p:sp>
          <p:nvSpPr>
            <p:cNvPr id="22533" name="TextBox 5"/>
            <p:cNvSpPr txBox="1">
              <a:spLocks noChangeArrowheads="1"/>
            </p:cNvSpPr>
            <p:nvPr/>
          </p:nvSpPr>
          <p:spPr bwMode="auto">
            <a:xfrm>
              <a:off x="1733550" y="2479375"/>
              <a:ext cx="3962400" cy="1107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bn-BD" altLang="en-US" sz="6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alt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819400" y="3807166"/>
              <a:ext cx="3505200" cy="158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69036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5291" y="983664"/>
            <a:ext cx="7815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400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5" descr="E:\MOTIAR\D,contennt Picture 2\f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86" y="2797304"/>
            <a:ext cx="6126338" cy="392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2655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049312" y="194870"/>
            <a:ext cx="4793338" cy="1439057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u="sng" dirty="0" smtClean="0">
              <a:solidFill>
                <a:schemeClr val="tx1"/>
              </a:solidFill>
            </a:endParaRPr>
          </a:p>
          <a:p>
            <a:pPr algn="ctr"/>
            <a:r>
              <a:rPr lang="bn-BD" sz="3600" u="sng" dirty="0" smtClean="0">
                <a:solidFill>
                  <a:schemeClr val="tx1"/>
                </a:solidFill>
              </a:rPr>
              <a:t>শেণী পরিচিতি</a:t>
            </a:r>
            <a:endParaRPr lang="en-US" sz="3600" u="sng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Vertical Scroll 3"/>
          <p:cNvSpPr/>
          <p:nvPr/>
        </p:nvSpPr>
        <p:spPr>
          <a:xfrm>
            <a:off x="468673" y="1991125"/>
            <a:ext cx="5508886" cy="4287187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</a:rPr>
              <a:t>নবম</a:t>
            </a:r>
            <a:r>
              <a:rPr lang="en-US" sz="3200" dirty="0" smtClean="0">
                <a:solidFill>
                  <a:srgbClr val="7030A0"/>
                </a:solidFill>
              </a:rPr>
              <a:t> -</a:t>
            </a:r>
            <a:r>
              <a:rPr lang="bn-BD" sz="3200" dirty="0" smtClean="0">
                <a:solidFill>
                  <a:srgbClr val="7030A0"/>
                </a:solidFill>
              </a:rPr>
              <a:t> দশম শ্রেণি</a:t>
            </a:r>
          </a:p>
          <a:p>
            <a:pPr algn="ctr"/>
            <a:endParaRPr lang="bn-BD" sz="1400" dirty="0" smtClean="0">
              <a:solidFill>
                <a:srgbClr val="7030A0"/>
              </a:solidFill>
            </a:endParaRPr>
          </a:p>
          <a:p>
            <a:pPr algn="ctr"/>
            <a:r>
              <a:rPr lang="bn-BD" sz="3200" dirty="0" smtClean="0">
                <a:solidFill>
                  <a:srgbClr val="7030A0"/>
                </a:solidFill>
              </a:rPr>
              <a:t>বিষয়ঃ বাংলা প্রথম পত্র</a:t>
            </a:r>
          </a:p>
          <a:p>
            <a:pPr algn="ctr"/>
            <a:r>
              <a:rPr lang="bn-BD" sz="3200" dirty="0" smtClean="0">
                <a:solidFill>
                  <a:srgbClr val="7030A0"/>
                </a:solidFill>
              </a:rPr>
              <a:t> </a:t>
            </a:r>
            <a:endParaRPr lang="bn-BD" sz="4000" dirty="0" smtClean="0">
              <a:solidFill>
                <a:srgbClr val="7030A0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6505734" y="0"/>
            <a:ext cx="2647091" cy="2998033"/>
          </a:xfrm>
          <a:prstGeom prst="horizontalScroll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000" dirty="0" smtClean="0">
              <a:solidFill>
                <a:srgbClr val="0070C0"/>
              </a:solidFill>
            </a:endParaRPr>
          </a:p>
          <a:p>
            <a:pPr algn="ctr"/>
            <a:r>
              <a:rPr lang="bn-BD" sz="2000" dirty="0" smtClean="0">
                <a:solidFill>
                  <a:srgbClr val="0070C0"/>
                </a:solidFill>
              </a:rPr>
              <a:t>তারিখঃ </a:t>
            </a:r>
            <a:r>
              <a:rPr lang="bn-BD" sz="2000" dirty="0">
                <a:solidFill>
                  <a:srgbClr val="0070C0"/>
                </a:solidFill>
              </a:rPr>
              <a:t>১২/০৩/২০২০</a:t>
            </a:r>
          </a:p>
          <a:p>
            <a:pPr algn="ctr"/>
            <a:r>
              <a:rPr lang="bn-BD" sz="2000" dirty="0">
                <a:solidFill>
                  <a:srgbClr val="0070C0"/>
                </a:solidFill>
              </a:rPr>
              <a:t>সময়ঃ ৪৫ মিনিট </a:t>
            </a:r>
          </a:p>
          <a:p>
            <a:pPr algn="ctr"/>
            <a:r>
              <a:rPr lang="bn-BD" sz="2000" dirty="0" smtClean="0">
                <a:solidFill>
                  <a:srgbClr val="0070C0"/>
                </a:solidFill>
              </a:rPr>
              <a:t>বৃহস্পতিবার</a:t>
            </a:r>
          </a:p>
          <a:p>
            <a:pPr algn="ctr"/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উপস্থিতঃ ৫৫</a:t>
            </a:r>
          </a:p>
          <a:p>
            <a:pPr algn="ctr"/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69" y="2875953"/>
            <a:ext cx="2653258" cy="39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393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3475" y="1738859"/>
            <a:ext cx="5756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94085" y="854439"/>
            <a:ext cx="7045377" cy="1319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এবার আমরা একটি ভিডিও দেখব।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2630773" y="2557274"/>
            <a:ext cx="4377129" cy="3918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064938"/>
              </p:ext>
            </p:extLst>
          </p:nvPr>
        </p:nvGraphicFramePr>
        <p:xfrm>
          <a:off x="4362138" y="413091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138" y="4130917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19833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0844010" cy="5519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 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 এবং চিন্তা করে </a:t>
            </a:r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এগুলি কিসের ছবি?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6" y="773217"/>
            <a:ext cx="5783191" cy="2163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01" y="743187"/>
            <a:ext cx="4707545" cy="2223623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2" y="3995465"/>
            <a:ext cx="10590100" cy="21392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59389" y="3164781"/>
            <a:ext cx="2879677" cy="612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ব্য</a:t>
            </a:r>
            <a:r>
              <a:rPr lang="en-US" sz="3600" dirty="0" err="1" smtClean="0"/>
              <a:t>ক্তিগত</a:t>
            </a:r>
            <a:r>
              <a:rPr lang="bn-IN" sz="2800" dirty="0" smtClean="0"/>
              <a:t> লাইব্রেরী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7529452" y="3128103"/>
            <a:ext cx="2879677" cy="634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পারিবারিক</a:t>
            </a:r>
            <a:r>
              <a:rPr lang="bn-IN" sz="2400" dirty="0" smtClean="0"/>
              <a:t> লাইব্রেরী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941334" y="6264099"/>
            <a:ext cx="3051282" cy="602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সাধারণ</a:t>
            </a:r>
            <a:r>
              <a:rPr lang="bn-IN" sz="2800" dirty="0" smtClean="0"/>
              <a:t> </a:t>
            </a:r>
            <a:r>
              <a:rPr lang="bn-IN" sz="2000" dirty="0" smtClean="0"/>
              <a:t>লাইব্রেরী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61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79669" y="1102975"/>
            <a:ext cx="478631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altLang="en-US" sz="13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alt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ব্রে</a:t>
            </a:r>
            <a:r>
              <a:rPr lang="en-US" altLang="en-US" sz="13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altLang="en-US" sz="13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205349" y="5040974"/>
            <a:ext cx="44606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মোতাহার</a:t>
            </a:r>
            <a:r>
              <a:rPr lang="en-US" alt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alt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ardrop 3"/>
          <p:cNvSpPr/>
          <p:nvPr/>
        </p:nvSpPr>
        <p:spPr>
          <a:xfrm>
            <a:off x="2695656" y="3194121"/>
            <a:ext cx="2698230" cy="1390662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লিখেছেন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5834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64892" y="0"/>
            <a:ext cx="9144000" cy="6858000"/>
            <a:chOff x="0" y="0"/>
            <a:chExt cx="9144000" cy="6858000"/>
          </a:xfrm>
        </p:grpSpPr>
        <p:pic>
          <p:nvPicPr>
            <p:cNvPr id="4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13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Rectangle 15"/>
          <p:cNvSpPr/>
          <p:nvPr/>
        </p:nvSpPr>
        <p:spPr>
          <a:xfrm>
            <a:off x="3384030" y="603008"/>
            <a:ext cx="31816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67756" y="1646311"/>
            <a:ext cx="6269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BD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? ? ?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9016" y="2923081"/>
            <a:ext cx="74501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391117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52400" y="482600"/>
            <a:ext cx="3810000" cy="584200"/>
          </a:xfrm>
          <a:prstGeom prst="ribbon">
            <a:avLst>
              <a:gd name="adj1" fmla="val 21339"/>
              <a:gd name="adj2" fmla="val 57881"/>
            </a:avLst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9"/>
          <p:cNvSpPr txBox="1">
            <a:spLocks noChangeArrowheads="1"/>
          </p:cNvSpPr>
          <p:nvPr/>
        </p:nvSpPr>
        <p:spPr bwMode="auto">
          <a:xfrm>
            <a:off x="914400" y="558800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2" descr="D:\DIGITAL CONTENT RELATED\Bangla Model Content\CLASS SEVEN\লাইব্রেরী গল্প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376363"/>
            <a:ext cx="3101975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594272" y="5334000"/>
            <a:ext cx="2820988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perspectiveRelaxed"/>
            <a:lightRig rig="threePt" dir="t"/>
          </a:scene3d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মোতাহের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 smtClean="0">
                <a:latin typeface="NikoshBAN" pitchFamily="2" charset="0"/>
                <a:cs typeface="NikoshBAN" pitchFamily="2" charset="0"/>
              </a:rPr>
              <a:t>চৌধুরী</a:t>
            </a:r>
            <a:endParaRPr lang="en-US" alt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975225" y="139700"/>
            <a:ext cx="3678238" cy="153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bn-BD" alt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alt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১৯০৩ </a:t>
            </a:r>
            <a:r>
              <a:rPr lang="en-US" alt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alt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alt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alt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alt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alt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alt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954588" y="1820160"/>
            <a:ext cx="3684587" cy="1343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6339681" y="220845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alt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31"/>
          <p:cNvSpPr txBox="1">
            <a:spLocks noChangeArrowheads="1"/>
          </p:cNvSpPr>
          <p:nvPr/>
        </p:nvSpPr>
        <p:spPr bwMode="auto">
          <a:xfrm>
            <a:off x="6019800" y="1793875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alt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alt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4954588" y="2217738"/>
            <a:ext cx="35798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অধ্যাপনা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959350" y="3308350"/>
            <a:ext cx="3678238" cy="156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5516380" y="3217291"/>
            <a:ext cx="2878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alt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alt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alt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921250" y="3786451"/>
            <a:ext cx="3786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প্রবন্ধগ্রন্থ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সংস্কৃতি-কথা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/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অনুবাদগ্রন্থ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: ‘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’ ও ‘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altLang="en-US" sz="24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4954588" y="5076825"/>
            <a:ext cx="3683000" cy="1581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6096000" y="5069955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alt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16" name="TextBox 27"/>
          <p:cNvSpPr txBox="1">
            <a:spLocks noChangeArrowheads="1"/>
          </p:cNvSpPr>
          <p:nvPr/>
        </p:nvSpPr>
        <p:spPr bwMode="auto">
          <a:xfrm>
            <a:off x="5516380" y="5631462"/>
            <a:ext cx="230848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300" dirty="0">
                <a:latin typeface="NikoshBAN" panose="02000000000000000000" pitchFamily="2" charset="0"/>
                <a:cs typeface="NikoshBAN" panose="02000000000000000000" pitchFamily="2" charset="0"/>
              </a:rPr>
              <a:t>১৯৫৬ </a:t>
            </a:r>
            <a:r>
              <a:rPr lang="en-US" altLang="en-US" sz="23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altLang="en-US" sz="2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3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altLang="en-US" sz="2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eaLnBrk="1" hangingPunct="1"/>
            <a:r>
              <a:rPr lang="en-US" altLang="en-US" sz="23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পরলোকগমন</a:t>
            </a:r>
            <a:r>
              <a:rPr lang="en-US" altLang="en-US" sz="2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3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altLang="en-US" sz="23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696102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2" grpId="1" animBg="1"/>
      <p:bldP spid="3" grpId="0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7951" y="57150"/>
            <a:ext cx="4514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9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 descr="D:\DIGITAL CONTENT RELATED\MODEL CONTENT FINAL\DSC06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920" y="151213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0491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1345</TotalTime>
  <Words>402</Words>
  <Application>Microsoft Office PowerPoint</Application>
  <PresentationFormat>Widescreen</PresentationFormat>
  <Paragraphs>97</Paragraphs>
  <Slides>21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NikoshBAN</vt:lpstr>
      <vt:lpstr>Trebuchet MS</vt:lpstr>
      <vt:lpstr>Vrinda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DUDGDYGYDG</dc:title>
  <dc:creator>Rashidul</dc:creator>
  <cp:lastModifiedBy>Rashidul</cp:lastModifiedBy>
  <cp:revision>180</cp:revision>
  <dcterms:created xsi:type="dcterms:W3CDTF">2020-03-12T06:05:02Z</dcterms:created>
  <dcterms:modified xsi:type="dcterms:W3CDTF">2020-03-15T03:14:11Z</dcterms:modified>
</cp:coreProperties>
</file>