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65" r:id="rId1"/>
  </p:sldMasterIdLst>
  <p:sldIdLst>
    <p:sldId id="285" r:id="rId2"/>
    <p:sldId id="258" r:id="rId3"/>
    <p:sldId id="259" r:id="rId4"/>
    <p:sldId id="260" r:id="rId5"/>
    <p:sldId id="261" r:id="rId6"/>
    <p:sldId id="262" r:id="rId7"/>
    <p:sldId id="282" r:id="rId8"/>
    <p:sldId id="283" r:id="rId9"/>
    <p:sldId id="284" r:id="rId10"/>
    <p:sldId id="266" r:id="rId11"/>
    <p:sldId id="268" r:id="rId12"/>
    <p:sldId id="269" r:id="rId13"/>
    <p:sldId id="272" r:id="rId14"/>
    <p:sldId id="274" r:id="rId15"/>
    <p:sldId id="267" r:id="rId16"/>
    <p:sldId id="270" r:id="rId17"/>
    <p:sldId id="273" r:id="rId18"/>
    <p:sldId id="286" r:id="rId1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714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Relationship Id="rId30" Type="http://schemas.microsoft.com/office/2015/10/relationships/revisionInfo" Target="revisionInfo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D458C7-6A36-4A24-AD75-0F0BF2AD60A0}" type="datetimeFigureOut">
              <a:rPr lang="en-US" smtClean="0"/>
              <a:t>03/15/2020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F6A99C-3B00-4698-8AF6-921EE6A98A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558124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D458C7-6A36-4A24-AD75-0F0BF2AD60A0}" type="datetimeFigureOut">
              <a:rPr lang="en-US" smtClean="0"/>
              <a:t>03/15/2020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F6A99C-3B00-4698-8AF6-921EE6A98A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20292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D458C7-6A36-4A24-AD75-0F0BF2AD60A0}" type="datetimeFigureOut">
              <a:rPr lang="en-US" smtClean="0"/>
              <a:t>03/15/2020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F6A99C-3B00-4698-8AF6-921EE6A98A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235757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D458C7-6A36-4A24-AD75-0F0BF2AD60A0}" type="datetimeFigureOut">
              <a:rPr lang="en-US" smtClean="0"/>
              <a:t>03/15/2020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F6A99C-3B00-4698-8AF6-921EE6A98A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08465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D458C7-6A36-4A24-AD75-0F0BF2AD60A0}" type="datetimeFigureOut">
              <a:rPr lang="en-US" smtClean="0"/>
              <a:t>03/15/2020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F6A99C-3B00-4698-8AF6-921EE6A98A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00260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D458C7-6A36-4A24-AD75-0F0BF2AD60A0}" type="datetimeFigureOut">
              <a:rPr lang="en-US" smtClean="0"/>
              <a:t>03/15/2020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F6A99C-3B00-4698-8AF6-921EE6A98A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216832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D458C7-6A36-4A24-AD75-0F0BF2AD60A0}" type="datetimeFigureOut">
              <a:rPr lang="en-US" smtClean="0"/>
              <a:t>03/15/2020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F6A99C-3B00-4698-8AF6-921EE6A98A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495858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D458C7-6A36-4A24-AD75-0F0BF2AD60A0}" type="datetimeFigureOut">
              <a:rPr lang="en-US" smtClean="0"/>
              <a:t>03/15/2020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F6A99C-3B00-4698-8AF6-921EE6A98A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28654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D458C7-6A36-4A24-AD75-0F0BF2AD60A0}" type="datetimeFigureOut">
              <a:rPr lang="en-US" smtClean="0"/>
              <a:t>03/15/2020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F6A99C-3B00-4698-8AF6-921EE6A98A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9862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D458C7-6A36-4A24-AD75-0F0BF2AD60A0}" type="datetimeFigureOut">
              <a:rPr lang="en-US" smtClean="0"/>
              <a:t>03/15/2020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F6A99C-3B00-4698-8AF6-921EE6A98A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981993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D458C7-6A36-4A24-AD75-0F0BF2AD60A0}" type="datetimeFigureOut">
              <a:rPr lang="en-US" smtClean="0"/>
              <a:t>03/15/2020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F6A99C-3B00-4698-8AF6-921EE6A98A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59318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D458C7-6A36-4A24-AD75-0F0BF2AD60A0}" type="datetimeFigureOut">
              <a:rPr lang="en-US" smtClean="0"/>
              <a:t>03/15/2020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F6A99C-3B00-4698-8AF6-921EE6A98A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30565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66" r:id="rId1"/>
    <p:sldLayoutId id="2147484067" r:id="rId2"/>
    <p:sldLayoutId id="2147484068" r:id="rId3"/>
    <p:sldLayoutId id="2147484069" r:id="rId4"/>
    <p:sldLayoutId id="2147484070" r:id="rId5"/>
    <p:sldLayoutId id="2147484071" r:id="rId6"/>
    <p:sldLayoutId id="2147484072" r:id="rId7"/>
    <p:sldLayoutId id="2147484073" r:id="rId8"/>
    <p:sldLayoutId id="2147484074" r:id="rId9"/>
    <p:sldLayoutId id="2147484075" r:id="rId10"/>
    <p:sldLayoutId id="2147484076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gif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828800" y="228600"/>
            <a:ext cx="9067800" cy="21336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আজকের</a:t>
            </a:r>
            <a:r>
              <a:rPr lang="en-US" sz="6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ডিজিটাল</a:t>
            </a:r>
            <a:r>
              <a:rPr lang="bn-BD" sz="6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ক্লাসে সবাইকে</a:t>
            </a:r>
          </a:p>
          <a:p>
            <a:pPr algn="ctr"/>
            <a:r>
              <a:rPr lang="bn-BD" sz="8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স্বাগতম</a:t>
            </a:r>
            <a:endParaRPr lang="bn-BD" sz="9600" b="1" dirty="0">
              <a:solidFill>
                <a:schemeClr val="tx1">
                  <a:lumMod val="95000"/>
                  <a:lumOff val="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01000" y="2895600"/>
            <a:ext cx="3997679" cy="3102199"/>
          </a:xfrm>
          <a:prstGeom prst="rect">
            <a:avLst/>
          </a:prstGeom>
        </p:spPr>
      </p:pic>
      <p:pic>
        <p:nvPicPr>
          <p:cNvPr id="5" name="Picture 2" descr="C:\Users\User\Desktop\Root\animated_flower.gif_480_480_0_64000_0_1_0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66800" y="2895600"/>
            <a:ext cx="4343400" cy="32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62406F-E1D4-4CDE-946B-CA6B05973F2D}" type="datetime1">
              <a:rPr lang="en-US" smtClean="0"/>
              <a:t>03/15/2020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1930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AFEFD83-01BF-43B8-88C2-A141944A17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628" y="126999"/>
            <a:ext cx="6458857" cy="654594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9485" y="156027"/>
            <a:ext cx="5222195" cy="65459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44574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 descr="C:\Users\Me\Desktop\class-9-10-scie-5\6e.png">
            <a:extLst>
              <a:ext uri="{FF2B5EF4-FFF2-40B4-BE49-F238E27FC236}">
                <a16:creationId xmlns:a16="http://schemas.microsoft.com/office/drawing/2014/main" xmlns="" id="{96DF46C1-A739-444E-BDAC-207F77C743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49779" y="107883"/>
            <a:ext cx="10066564" cy="1721032"/>
          </a:xfrm>
          <a:prstGeom prst="rect">
            <a:avLst/>
          </a:prstGeom>
          <a:noFill/>
          <a:ln w="76200">
            <a:solidFill>
              <a:srgbClr val="FFFF00"/>
            </a:solidFill>
          </a:ln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B3AF911D-3C79-4ACC-9388-7FC8ABE710D7}"/>
              </a:ext>
            </a:extLst>
          </p:cNvPr>
          <p:cNvSpPr/>
          <p:nvPr/>
        </p:nvSpPr>
        <p:spPr>
          <a:xfrm>
            <a:off x="914400" y="2061029"/>
            <a:ext cx="10101943" cy="464457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7" name="Picture 2" descr="C:\Users\Me\Desktop\class-9-10-scie-5\2000px-Myopia-2-3_svg_.png">
            <a:extLst>
              <a:ext uri="{FF2B5EF4-FFF2-40B4-BE49-F238E27FC236}">
                <a16:creationId xmlns:a16="http://schemas.microsoft.com/office/drawing/2014/main" xmlns="" id="{0BFE6C27-5EE2-4D4B-9F7A-BCD1117038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29114" y="2525258"/>
            <a:ext cx="6687457" cy="387554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6694129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E953BC5-15AE-4B59-90BD-C9F144B853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0FAEB845-2E49-4C29-9C8E-4038059AE93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Picture 3" descr="C:\Users\Me\Desktop\class-9-10-scie-5\hyper.jpg">
            <a:extLst>
              <a:ext uri="{FF2B5EF4-FFF2-40B4-BE49-F238E27FC236}">
                <a16:creationId xmlns:a16="http://schemas.microsoft.com/office/drawing/2014/main" xmlns="" id="{04F14D8E-73B2-482F-AC4B-0CF1A8104E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13774" y="313718"/>
            <a:ext cx="10560920" cy="627576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9688019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Me\Desktop\class-9-10-scie-5\Astigmatism1.jpg">
            <a:extLst>
              <a:ext uri="{FF2B5EF4-FFF2-40B4-BE49-F238E27FC236}">
                <a16:creationId xmlns:a16="http://schemas.microsoft.com/office/drawing/2014/main" xmlns="" id="{7117B4E8-3FD1-4A85-9A7C-26E8BB1D72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4438" y="667659"/>
            <a:ext cx="5424385" cy="5880136"/>
          </a:xfrm>
          <a:prstGeom prst="rect">
            <a:avLst/>
          </a:prstGeom>
          <a:noFill/>
        </p:spPr>
      </p:pic>
      <p:pic>
        <p:nvPicPr>
          <p:cNvPr id="5" name="Picture 3" descr="C:\Users\Me\Desktop\class-9-10-scie-5\Eye_Health_Presbyopia_and_Your_Eyes_-_presbyopia.jpg">
            <a:extLst>
              <a:ext uri="{FF2B5EF4-FFF2-40B4-BE49-F238E27FC236}">
                <a16:creationId xmlns:a16="http://schemas.microsoft.com/office/drawing/2014/main" xmlns="" id="{34DA0AEE-ED8D-4BF3-8ACA-266636F002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 b="7238"/>
          <a:stretch>
            <a:fillRect/>
          </a:stretch>
        </p:blipFill>
        <p:spPr bwMode="auto">
          <a:xfrm>
            <a:off x="6973010" y="667659"/>
            <a:ext cx="4754533" cy="588013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0188386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ED0996B-9201-4853-953E-DF5D10F014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847" y="365125"/>
            <a:ext cx="4995496" cy="3230084"/>
          </a:xfrm>
        </p:spPr>
      </p:pic>
      <p:pic>
        <p:nvPicPr>
          <p:cNvPr id="4" name="Picture 1" descr="C:\Users\Me\Desktop\class-9-10-scie-5\1b93606c22b2550701849546a5677acd.jpg">
            <a:extLst>
              <a:ext uri="{FF2B5EF4-FFF2-40B4-BE49-F238E27FC236}">
                <a16:creationId xmlns:a16="http://schemas.microsoft.com/office/drawing/2014/main" xmlns="" id="{6EE1631A-DE5E-4BD6-9032-0ED68701CD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42857" y="272081"/>
            <a:ext cx="6315670" cy="6325231"/>
          </a:xfrm>
          <a:prstGeom prst="rect">
            <a:avLst/>
          </a:prstGeom>
          <a:noFill/>
        </p:spPr>
      </p:pic>
      <p:pic>
        <p:nvPicPr>
          <p:cNvPr id="7" name="Picture 4" descr="C:\Users\Me\Desktop\class-9-10-scie-5\eyestrainworkstation.gif">
            <a:extLst>
              <a:ext uri="{FF2B5EF4-FFF2-40B4-BE49-F238E27FC236}">
                <a16:creationId xmlns:a16="http://schemas.microsoft.com/office/drawing/2014/main" xmlns="" id="{8D520E5F-9731-4BE4-A030-FE5456F8A5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32847" y="3595209"/>
            <a:ext cx="5010010" cy="306531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8446938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37B508F-323F-4231-80A2-66A25512CB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02973" y="676574"/>
            <a:ext cx="4681483" cy="847426"/>
          </a:xfrm>
          <a:solidFill>
            <a:schemeClr val="bg2"/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>
            <a:normAutofit fontScale="90000"/>
          </a:bodyPr>
          <a:lstStyle/>
          <a:p>
            <a:pPr algn="ctr"/>
            <a:r>
              <a:rPr lang="bn-BD" sz="6000" b="1" dirty="0">
                <a:latin typeface="NikoshBAN" pitchFamily="2" charset="0"/>
                <a:cs typeface="NikoshBAN" pitchFamily="2" charset="0"/>
              </a:rPr>
              <a:t>একক </a:t>
            </a:r>
            <a:r>
              <a:rPr lang="bn-BD" sz="6000" b="1" dirty="0" smtClean="0">
                <a:latin typeface="NikoshBAN" pitchFamily="2" charset="0"/>
                <a:cs typeface="NikoshBAN" pitchFamily="2" charset="0"/>
              </a:rPr>
              <a:t>কাজ</a:t>
            </a:r>
            <a:r>
              <a:rPr lang="bn-IN" sz="6000" b="1" dirty="0" smtClean="0">
                <a:latin typeface="NikoshBAN" pitchFamily="2" charset="0"/>
                <a:cs typeface="NikoshBAN" pitchFamily="2" charset="0"/>
              </a:rPr>
              <a:t>ঃ</a:t>
            </a:r>
            <a:endParaRPr lang="en-US" sz="6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1138E22C-7C99-4EEC-9E5B-36EEDD12F2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7660" y="2090057"/>
            <a:ext cx="10363826" cy="394788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bn-BD" sz="8800" b="1" dirty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50000" endPos="50000" dist="5000" dir="5400000" sy="-100000" rotWithShape="0"/>
                </a:effectLst>
                <a:latin typeface="NikoshBAN" pitchFamily="2" charset="0"/>
                <a:cs typeface="NikoshBAN" pitchFamily="2" charset="0"/>
              </a:rPr>
              <a:t>লেন্স </a:t>
            </a:r>
            <a:r>
              <a:rPr lang="en-US" sz="8800" b="1" dirty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50000" endPos="50000" dist="5000" dir="5400000" sy="-100000" rotWithShape="0"/>
                </a:effectLst>
                <a:latin typeface="NikoshBAN" pitchFamily="2" charset="0"/>
                <a:cs typeface="NikoshBAN" pitchFamily="2" charset="0"/>
              </a:rPr>
              <a:t>ক</a:t>
            </a:r>
            <a:r>
              <a:rPr lang="as-IN" sz="8800" b="1" dirty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50000" endPos="50000" dist="5000" dir="5400000" sy="-100000" rotWithShape="0"/>
                </a:effectLst>
                <a:latin typeface="NikoshBAN" pitchFamily="2" charset="0"/>
                <a:cs typeface="NikoshBAN" pitchFamily="2" charset="0"/>
              </a:rPr>
              <a:t>ত</a:t>
            </a:r>
            <a:r>
              <a:rPr lang="en-US" sz="8800" b="1" dirty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50000" endPos="50000" dist="5000" dir="5400000" sy="-100000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as-IN" sz="8800" b="1" dirty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50000" endPos="50000" dist="5000" dir="5400000" sy="-100000" rotWithShape="0"/>
                </a:effectLst>
                <a:latin typeface="NikoshBAN" pitchFamily="2" charset="0"/>
                <a:cs typeface="NikoshBAN" pitchFamily="2" charset="0"/>
              </a:rPr>
              <a:t>প</a:t>
            </a:r>
            <a:r>
              <a:rPr lang="en-US" sz="8800" b="1" dirty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50000" endPos="50000" dist="5000" dir="5400000" sy="-100000" rotWithShape="0"/>
                </a:effectLst>
                <a:latin typeface="NikoshBAN" pitchFamily="2" charset="0"/>
                <a:cs typeface="NikoshBAN" pitchFamily="2" charset="0"/>
              </a:rPr>
              <a:t>্</a:t>
            </a:r>
            <a:r>
              <a:rPr lang="as-IN" sz="8800" b="1" dirty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50000" endPos="50000" dist="5000" dir="5400000" sy="-100000" rotWithShape="0"/>
                </a:effectLst>
                <a:latin typeface="NikoshBAN" pitchFamily="2" charset="0"/>
                <a:cs typeface="NikoshBAN" pitchFamily="2" charset="0"/>
              </a:rPr>
              <a:t>র</a:t>
            </a:r>
            <a:r>
              <a:rPr lang="en-US" sz="8800" b="1" dirty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50000" endPos="50000" dist="5000" dir="5400000" sy="-100000" rotWithShape="0"/>
                </a:effectLst>
                <a:latin typeface="NikoshBAN" pitchFamily="2" charset="0"/>
                <a:cs typeface="NikoshBAN" pitchFamily="2" charset="0"/>
              </a:rPr>
              <a:t>ক</a:t>
            </a:r>
            <a:r>
              <a:rPr lang="as-IN" sz="8800" b="1" dirty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50000" endPos="50000" dist="5000" dir="5400000" sy="-100000" rotWithShape="0"/>
                </a:effectLst>
                <a:latin typeface="NikoshBAN" pitchFamily="2" charset="0"/>
                <a:cs typeface="NikoshBAN" pitchFamily="2" charset="0"/>
              </a:rPr>
              <a:t>া</a:t>
            </a:r>
            <a:r>
              <a:rPr lang="en-US" sz="8800" b="1" dirty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50000" endPos="50000" dist="5000" dir="5400000" sy="-100000" rotWithShape="0"/>
                </a:effectLst>
                <a:latin typeface="NikoshBAN" pitchFamily="2" charset="0"/>
                <a:cs typeface="NikoshBAN" pitchFamily="2" charset="0"/>
              </a:rPr>
              <a:t>র </a:t>
            </a:r>
            <a:r>
              <a:rPr lang="as-IN" sz="8800" b="1" dirty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50000" endPos="50000" dist="5000" dir="5400000" sy="-100000" rotWithShape="0"/>
                </a:effectLst>
                <a:latin typeface="NikoshBAN" pitchFamily="2" charset="0"/>
                <a:cs typeface="NikoshBAN" pitchFamily="2" charset="0"/>
              </a:rPr>
              <a:t>ও</a:t>
            </a:r>
            <a:endParaRPr lang="en-US" sz="8800" b="1" dirty="0">
              <a:ln w="0"/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50000" endPos="50000" dist="5000" dir="5400000" sy="-100000" rotWithShape="0"/>
              </a:effectLst>
              <a:latin typeface="NikoshBAN" pitchFamily="2" charset="0"/>
              <a:cs typeface="NikoshBAN" pitchFamily="2" charset="0"/>
            </a:endParaRPr>
          </a:p>
          <a:p>
            <a:pPr marL="0" indent="0" algn="ctr">
              <a:buNone/>
            </a:pPr>
            <a:r>
              <a:rPr lang="bn-BD" sz="8800" b="1" dirty="0" smtClean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50000" endPos="50000" dist="5000" dir="5400000" sy="-100000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8800" b="1" dirty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50000" endPos="50000" dist="5000" dir="5400000" sy="-100000" rotWithShape="0"/>
                </a:effectLst>
                <a:latin typeface="NikoshBAN" pitchFamily="2" charset="0"/>
                <a:cs typeface="NikoshBAN" pitchFamily="2" charset="0"/>
              </a:rPr>
              <a:t>কী দিয়ে তৈরি ?</a:t>
            </a:r>
            <a:r>
              <a:rPr lang="bn-BD" sz="7200" dirty="0"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  <a:endParaRPr lang="en-US" sz="7200" dirty="0">
              <a:effectLst>
                <a:outerShdw blurRad="38100" dist="38100" dir="2700000" algn="tl" rotWithShape="0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83239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orizontal Scroll 1">
            <a:extLst>
              <a:ext uri="{FF2B5EF4-FFF2-40B4-BE49-F238E27FC236}">
                <a16:creationId xmlns:a16="http://schemas.microsoft.com/office/drawing/2014/main" xmlns="" id="{72F66676-29EE-4240-8959-F08F5E4CBE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85734" y="423600"/>
            <a:ext cx="3551956" cy="1257613"/>
          </a:xfrm>
          <a:prstGeom prst="horizontalScroll">
            <a:avLst/>
          </a:prstGeom>
          <a:solidFill>
            <a:schemeClr val="bg2"/>
          </a:solidFill>
          <a:ln>
            <a:solidFill>
              <a:schemeClr val="accent1">
                <a:lumMod val="50000"/>
              </a:schemeClr>
            </a:solidFill>
          </a:ln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bn-BD" sz="6000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5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দলীয়</a:t>
            </a:r>
            <a:r>
              <a:rPr lang="en-US" sz="6000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5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6000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5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কাজ</a:t>
            </a:r>
            <a:endParaRPr lang="en-US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accent5"/>
              </a:solidFill>
              <a:effectLst>
                <a:reflection blurRad="12700" stA="28000" endPos="45000" dist="1000" dir="5400000" sy="-100000" algn="bl" rotWithShape="0"/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Flowchart: Punched Tape 5">
            <a:extLst>
              <a:ext uri="{FF2B5EF4-FFF2-40B4-BE49-F238E27FC236}">
                <a16:creationId xmlns:a16="http://schemas.microsoft.com/office/drawing/2014/main" xmlns="" id="{4568CF0D-62B1-4CC8-8B9B-6F529F2D2457}"/>
              </a:ext>
            </a:extLst>
          </p:cNvPr>
          <p:cNvSpPr/>
          <p:nvPr/>
        </p:nvSpPr>
        <p:spPr>
          <a:xfrm>
            <a:off x="1001482" y="1813181"/>
            <a:ext cx="10189029" cy="4747275"/>
          </a:xfrm>
          <a:prstGeom prst="flowChartPunchedTape">
            <a:avLst/>
          </a:prstGeom>
          <a:solidFill>
            <a:schemeClr val="accent1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000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পাঁচজন  করে  একটি গ্রুপ  কর  এবং</a:t>
            </a:r>
            <a:endParaRPr lang="en-US" sz="6000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6000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ক্ষীণদৃষ্টি ও দূরদৃষ্টির মধ্যে পার্থক্য লিখ।</a:t>
            </a:r>
            <a:endParaRPr lang="en-US" sz="6000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220223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FEA0BE4F-2EBB-47A9-BE99-821CE525BF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75031" y="2736870"/>
            <a:ext cx="10107258" cy="2965458"/>
          </a:xfrm>
          <a:noFill/>
          <a:ln w="76200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bn-BD" sz="7200" b="1" dirty="0">
                <a:solidFill>
                  <a:srgbClr val="002060"/>
                </a:solidFill>
                <a:effectLst/>
                <a:latin typeface="NikoshBAN" pitchFamily="2" charset="0"/>
                <a:cs typeface="NikoshBAN" pitchFamily="2" charset="0"/>
              </a:rPr>
              <a:t>চোখ সুস্থ রাখতে কী করা উচিত বলে তুমি মনে কর।</a:t>
            </a:r>
            <a:endParaRPr lang="en-US" sz="7200" b="1" cap="none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002060"/>
              </a:solidFill>
              <a:effectLst/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Arrow: Pentagon 10">
            <a:extLst>
              <a:ext uri="{FF2B5EF4-FFF2-40B4-BE49-F238E27FC236}">
                <a16:creationId xmlns:a16="http://schemas.microsoft.com/office/drawing/2014/main" xmlns="" id="{7CAA77A1-CFA6-422C-A446-AD20EB14256E}"/>
              </a:ext>
            </a:extLst>
          </p:cNvPr>
          <p:cNvSpPr/>
          <p:nvPr/>
        </p:nvSpPr>
        <p:spPr>
          <a:xfrm>
            <a:off x="4281088" y="589388"/>
            <a:ext cx="3439885" cy="1263334"/>
          </a:xfrm>
          <a:prstGeom prst="homePlate">
            <a:avLst/>
          </a:prstGeom>
          <a:solidFill>
            <a:schemeClr val="bg2"/>
          </a:solidFill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5400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1"/>
                </a:solidFill>
                <a:latin typeface="Nikosh" pitchFamily="2" charset="0"/>
                <a:cs typeface="Nikosh" pitchFamily="2" charset="0"/>
              </a:rPr>
              <a:t>বাড়ির  কাজ</a:t>
            </a:r>
            <a:endParaRPr lang="en-US" sz="54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35784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1400" y="1809892"/>
            <a:ext cx="4429836" cy="443547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690886" y="190804"/>
            <a:ext cx="648268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আজকের ডিজিটাল ক্লাসে অংশ নেওয়ায় সবাইকে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882904" y="775579"/>
            <a:ext cx="2098651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bn-IN" sz="66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endParaRPr lang="en-US" sz="66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5ED786-3AA6-42E7-A594-F0EC1C1AA268}" type="datetime1">
              <a:rPr lang="en-US" smtClean="0"/>
              <a:t>03/15/2020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979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4550A2D-DF7A-4473-A9C1-E33DB8F5C3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51426" y="3753134"/>
            <a:ext cx="4940489" cy="2876823"/>
          </a:xfrm>
          <a:solidFill>
            <a:schemeClr val="accent3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/>
            <a:r>
              <a:rPr lang="as-IN" sz="6000" b="1" dirty="0"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en-US" sz="6000" b="1" dirty="0" err="1"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্রেণীঃ</a:t>
            </a:r>
            <a:r>
              <a:rPr lang="en-US" sz="6000" b="1" dirty="0"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নবম-দশম</a:t>
            </a:r>
            <a:r>
              <a:rPr lang="en-US" sz="6000" b="1" dirty="0"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/>
            </a:r>
            <a:br>
              <a:rPr lang="en-US" sz="6000" b="1" dirty="0">
                <a:effectLst/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en-US" sz="6000" b="1" dirty="0" err="1">
                <a:solidFill>
                  <a:srgbClr val="FF000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বিষ</a:t>
            </a:r>
            <a:r>
              <a:rPr lang="as-IN" sz="6000" b="1" dirty="0">
                <a:solidFill>
                  <a:srgbClr val="FF000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en-US" sz="6000" b="1" dirty="0">
                <a:solidFill>
                  <a:srgbClr val="FF000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ঃ </a:t>
            </a:r>
            <a:r>
              <a:rPr lang="as-IN" sz="6000" b="1" dirty="0">
                <a:solidFill>
                  <a:srgbClr val="FF000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6000" b="1" dirty="0">
                <a:solidFill>
                  <a:srgbClr val="FF000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6000" b="1" dirty="0">
                <a:solidFill>
                  <a:srgbClr val="FF000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en-US" sz="6000" b="1" dirty="0">
                <a:solidFill>
                  <a:srgbClr val="FF000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6000" b="1" dirty="0">
                <a:solidFill>
                  <a:srgbClr val="FF000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ঞ</a:t>
            </a:r>
            <a:r>
              <a:rPr lang="en-US" sz="6000" b="1" dirty="0">
                <a:solidFill>
                  <a:srgbClr val="FF000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6000" b="1" dirty="0">
                <a:solidFill>
                  <a:srgbClr val="FF000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6000" b="1" dirty="0">
                <a:solidFill>
                  <a:srgbClr val="FF000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/>
            </a:r>
            <a:br>
              <a:rPr lang="en-US" sz="6000" b="1" dirty="0">
                <a:solidFill>
                  <a:srgbClr val="FF000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en-US" sz="4800" b="1" dirty="0" err="1">
                <a:solidFill>
                  <a:schemeClr val="accent1">
                    <a:lumMod val="50000"/>
                  </a:schemeClr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অধ্যায়ঃ</a:t>
            </a:r>
            <a:r>
              <a:rPr lang="en-US" sz="4800" b="1" dirty="0">
                <a:solidFill>
                  <a:schemeClr val="accent1">
                    <a:lumMod val="50000"/>
                  </a:schemeClr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smtClean="0">
                <a:solidFill>
                  <a:schemeClr val="accent1">
                    <a:lumMod val="50000"/>
                  </a:schemeClr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৫ম</a:t>
            </a:r>
            <a:r>
              <a:rPr lang="en-US" sz="4800" b="1" dirty="0"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/>
            </a:r>
            <a:br>
              <a:rPr lang="en-US" sz="4800" b="1" dirty="0">
                <a:effectLst/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en-US" sz="4800" b="1" dirty="0" err="1">
                <a:solidFill>
                  <a:srgbClr val="0070C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সম</a:t>
            </a:r>
            <a:r>
              <a:rPr lang="as-IN" sz="4800" b="1" dirty="0">
                <a:solidFill>
                  <a:srgbClr val="0070C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en-US" sz="4800" b="1" dirty="0">
                <a:solidFill>
                  <a:srgbClr val="0070C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ঃ </a:t>
            </a:r>
            <a:r>
              <a:rPr lang="en-US" sz="4800" b="1" dirty="0" smtClean="0">
                <a:solidFill>
                  <a:srgbClr val="0070C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50</a:t>
            </a:r>
            <a:r>
              <a:rPr lang="as-IN" sz="4800" b="1" dirty="0" smtClean="0">
                <a:solidFill>
                  <a:srgbClr val="0070C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4800" b="1" dirty="0">
                <a:solidFill>
                  <a:srgbClr val="0070C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4800" b="1" dirty="0">
                <a:solidFill>
                  <a:srgbClr val="0070C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4800" b="1" dirty="0">
                <a:solidFill>
                  <a:srgbClr val="0070C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4800" b="1" dirty="0">
                <a:solidFill>
                  <a:srgbClr val="0070C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ট</a:t>
            </a:r>
            <a:r>
              <a:rPr lang="en-US" sz="4800" b="1" dirty="0">
                <a:solidFill>
                  <a:srgbClr val="0070C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800" b="1" dirty="0">
              <a:solidFill>
                <a:schemeClr val="accent6">
                  <a:lumMod val="75000"/>
                </a:schemeClr>
              </a:solidFill>
              <a:effectLst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0546" y="377346"/>
            <a:ext cx="2746612" cy="274661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19948" y="3404920"/>
            <a:ext cx="5012429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মোহাম্মদ মোক্তার হোসেন</a:t>
            </a:r>
          </a:p>
          <a:p>
            <a:pPr algn="ctr"/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সহকারি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endParaRPr lang="en-US" sz="40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বেরনাইয়া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উচ্চ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বিদ্যালয়</a:t>
            </a:r>
            <a:endParaRPr lang="en-US" sz="40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মোবাইল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নং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০১৭৩১১৮৪০২৮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3401" y="377346"/>
            <a:ext cx="2333124" cy="30275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10289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i.dailymail.co.uk/i/pix/2008/06/23/article-1028876-01B7E5A800000578-257_468x307.jpg">
            <a:extLst>
              <a:ext uri="{FF2B5EF4-FFF2-40B4-BE49-F238E27FC236}">
                <a16:creationId xmlns:a16="http://schemas.microsoft.com/office/drawing/2014/main" xmlns="" id="{FE82650B-C3AC-428A-B092-DB7236CB49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31157" y="868681"/>
            <a:ext cx="7483929" cy="5607257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sp>
        <p:nvSpPr>
          <p:cNvPr id="5" name="Arrow: Left 4">
            <a:extLst>
              <a:ext uri="{FF2B5EF4-FFF2-40B4-BE49-F238E27FC236}">
                <a16:creationId xmlns:a16="http://schemas.microsoft.com/office/drawing/2014/main" xmlns="" id="{CB2FCF6B-C100-4C61-80A5-EF4A94BC2082}"/>
              </a:ext>
            </a:extLst>
          </p:cNvPr>
          <p:cNvSpPr/>
          <p:nvPr/>
        </p:nvSpPr>
        <p:spPr>
          <a:xfrm>
            <a:off x="8374743" y="1770742"/>
            <a:ext cx="3512457" cy="3483429"/>
          </a:xfrm>
          <a:prstGeom prst="leftArrow">
            <a:avLst/>
          </a:prstGeom>
          <a:solidFill>
            <a:schemeClr val="bg2"/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</a:t>
            </a:r>
            <a:r>
              <a:rPr lang="as-IN" sz="40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40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40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40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as-IN" sz="40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40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 </a:t>
            </a:r>
            <a:r>
              <a:rPr lang="as-IN" sz="40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40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40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</a:t>
            </a:r>
            <a:r>
              <a:rPr lang="en-US" sz="40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 </a:t>
            </a:r>
          </a:p>
          <a:p>
            <a:pPr algn="ctr"/>
            <a:r>
              <a:rPr lang="as-IN" sz="40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en-US" sz="40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40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</a:t>
            </a:r>
            <a:r>
              <a:rPr lang="en-US" sz="40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্ছে</a:t>
            </a:r>
            <a:r>
              <a:rPr lang="en-US" sz="40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40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03914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allout: Down Arrow 8">
            <a:extLst>
              <a:ext uri="{FF2B5EF4-FFF2-40B4-BE49-F238E27FC236}">
                <a16:creationId xmlns:a16="http://schemas.microsoft.com/office/drawing/2014/main" xmlns="" id="{B424C9CD-C21D-46A5-9C4E-6701DAFD5275}"/>
              </a:ext>
            </a:extLst>
          </p:cNvPr>
          <p:cNvSpPr/>
          <p:nvPr/>
        </p:nvSpPr>
        <p:spPr>
          <a:xfrm>
            <a:off x="3164492" y="82535"/>
            <a:ext cx="6106760" cy="1175075"/>
          </a:xfrm>
          <a:prstGeom prst="downArrowCallout">
            <a:avLst/>
          </a:prstGeom>
          <a:solidFill>
            <a:schemeClr val="bg2"/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</a:t>
            </a:r>
            <a:r>
              <a:rPr lang="as-IN" sz="36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36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36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36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as-IN" sz="36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6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 </a:t>
            </a:r>
            <a:r>
              <a:rPr lang="as-IN" sz="36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36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36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</a:t>
            </a:r>
            <a:r>
              <a:rPr lang="en-US" sz="36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 </a:t>
            </a:r>
            <a:r>
              <a:rPr lang="as-IN" sz="36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en-US" sz="36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6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</a:t>
            </a:r>
            <a:r>
              <a:rPr lang="en-US" sz="36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্ছে</a:t>
            </a:r>
            <a:r>
              <a:rPr lang="en-US" sz="36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3600" dirty="0">
              <a:solidFill>
                <a:schemeClr val="tx1"/>
              </a:solidFill>
            </a:endParaRPr>
          </a:p>
        </p:txBody>
      </p:sp>
      <p:pic>
        <p:nvPicPr>
          <p:cNvPr id="13" name="Picture 1" descr="C:\Users\Me\Desktop\class-9-10-scie-5\Optical-Double-Concave-Optical-Viewers-Lens.jpg">
            <a:extLst>
              <a:ext uri="{FF2B5EF4-FFF2-40B4-BE49-F238E27FC236}">
                <a16:creationId xmlns:a16="http://schemas.microsoft.com/office/drawing/2014/main" xmlns="" id="{66F2A607-B01D-4DF0-A00B-A11CF53D64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14963" y="1430430"/>
            <a:ext cx="5377037" cy="48378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628" y="1430431"/>
            <a:ext cx="6695139" cy="48378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78525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Arrow: Right 8">
            <a:extLst>
              <a:ext uri="{FF2B5EF4-FFF2-40B4-BE49-F238E27FC236}">
                <a16:creationId xmlns:a16="http://schemas.microsoft.com/office/drawing/2014/main" xmlns="" id="{2C6F0A66-38CD-4966-9DC3-0D73A0A838ED}"/>
              </a:ext>
            </a:extLst>
          </p:cNvPr>
          <p:cNvSpPr/>
          <p:nvPr/>
        </p:nvSpPr>
        <p:spPr>
          <a:xfrm>
            <a:off x="460885" y="2254457"/>
            <a:ext cx="4559939" cy="1930400"/>
          </a:xfrm>
          <a:prstGeom prst="rightArrow">
            <a:avLst/>
          </a:prstGeom>
          <a:solidFill>
            <a:srgbClr val="00B050"/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ঘ</a:t>
            </a:r>
            <a:r>
              <a:rPr lang="as-IN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en-US" sz="4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ষনাঃ</a:t>
            </a:r>
            <a:endParaRPr lang="en-US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5253054" y="1398115"/>
            <a:ext cx="6053575" cy="411731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400" b="1" dirty="0" smtClean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চোখ ও চোখের লেন্স</a:t>
            </a:r>
            <a:endParaRPr lang="en-US" sz="4400" b="1" dirty="0">
              <a:solidFill>
                <a:schemeClr val="tx2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47130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1E94F5B-D565-44A8-BFC7-BAF76929F3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56229" y="1785257"/>
            <a:ext cx="9144000" cy="4484914"/>
          </a:xfrm>
        </p:spPr>
        <p:txBody>
          <a:bodyPr>
            <a:normAutofit/>
          </a:bodyPr>
          <a:lstStyle/>
          <a:p>
            <a:pPr algn="ctr"/>
            <a:endParaRPr lang="bn-IN" sz="4400" dirty="0" smtClean="0">
              <a:ln w="0"/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50000" endPos="50000" dist="5000" dir="5400000" sy="-100000" rotWithShape="0"/>
              </a:effectLst>
              <a:latin typeface="NikoshBAN" pitchFamily="2" charset="0"/>
              <a:cs typeface="NikoshBAN" pitchFamily="2" charset="0"/>
            </a:endParaRPr>
          </a:p>
          <a:p>
            <a:pPr marL="0" indent="0" algn="ctr">
              <a:buNone/>
            </a:pPr>
            <a:endParaRPr lang="bn-IN" sz="4400" dirty="0">
              <a:ln w="0"/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50000" endPos="50000" dist="5000" dir="5400000" sy="-100000" rotWithShape="0"/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IN" sz="4400" dirty="0" smtClean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50000" endPos="50000" dist="5000" dir="5400000" sy="-100000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4400" dirty="0" smtClean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50000" endPos="50000" dist="5000" dir="5400000" sy="-100000" rotWithShape="0"/>
                </a:effectLst>
                <a:latin typeface="NikoshBAN" pitchFamily="2" charset="0"/>
                <a:cs typeface="NikoshBAN" pitchFamily="2" charset="0"/>
              </a:rPr>
              <a:t>দৃষ্টি কার্যক্রমে চোখের ক্রিয়া ব্যাখ্যা করতে পার</a:t>
            </a:r>
            <a:r>
              <a:rPr lang="bn-IN" sz="4400" dirty="0" smtClean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50000" endPos="50000" dist="5000" dir="5400000" sy="-100000" rotWithShape="0"/>
                </a:effectLst>
                <a:latin typeface="NikoshBAN" pitchFamily="2" charset="0"/>
                <a:cs typeface="NikoshBAN" pitchFamily="2" charset="0"/>
              </a:rPr>
              <a:t>বে</a:t>
            </a:r>
            <a:r>
              <a:rPr lang="bn-BD" sz="4400" dirty="0" smtClean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50000" endPos="50000" dist="5000" dir="5400000" sy="-100000" rotWithShape="0"/>
                </a:effectLst>
                <a:latin typeface="NikoshBAN" pitchFamily="2" charset="0"/>
                <a:cs typeface="NikoshBAN" pitchFamily="2" charset="0"/>
              </a:rPr>
              <a:t> । </a:t>
            </a:r>
          </a:p>
          <a:p>
            <a:pPr algn="ctr"/>
            <a:r>
              <a:rPr lang="en-US" sz="4400" dirty="0" smtClean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50000" endPos="50000" dist="5000" dir="5400000" sy="-100000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4400" dirty="0" smtClean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50000" endPos="50000" dist="5000" dir="5400000" sy="-100000" rotWithShape="0"/>
                </a:effectLst>
                <a:latin typeface="NikoshBAN" pitchFamily="2" charset="0"/>
                <a:cs typeface="NikoshBAN" pitchFamily="2" charset="0"/>
              </a:rPr>
              <a:t>স্পষ্ট দর্শনের নিকটতম বিন্দু ব্যাখ্যা করতে পার</a:t>
            </a:r>
            <a:r>
              <a:rPr lang="bn-IN" sz="4400" dirty="0" smtClean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50000" endPos="50000" dist="5000" dir="5400000" sy="-100000" rotWithShape="0"/>
                </a:effectLst>
                <a:latin typeface="NikoshBAN" pitchFamily="2" charset="0"/>
                <a:cs typeface="NikoshBAN" pitchFamily="2" charset="0"/>
              </a:rPr>
              <a:t>বে</a:t>
            </a:r>
            <a:r>
              <a:rPr lang="bn-BD" sz="4400" dirty="0" smtClean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50000" endPos="50000" dist="5000" dir="5400000" sy="-100000" rotWithShape="0"/>
                </a:effectLst>
                <a:latin typeface="NikoshBAN" pitchFamily="2" charset="0"/>
                <a:cs typeface="NikoshBAN" pitchFamily="2" charset="0"/>
              </a:rPr>
              <a:t> ।</a:t>
            </a:r>
            <a:r>
              <a:rPr lang="bn-IN" sz="4400" dirty="0" smtClean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50000" endPos="50000" dist="5000" dir="5400000" sy="-100000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</a:p>
          <a:p>
            <a:pPr algn="ctr"/>
            <a:r>
              <a:rPr lang="bn-IN" sz="4400" dirty="0" smtClean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50000" endPos="50000" dist="5000" dir="5400000" sy="-100000" rotWithShape="0"/>
                </a:effectLst>
                <a:latin typeface="NikoshBAN" pitchFamily="2" charset="0"/>
                <a:cs typeface="NikoshBAN" pitchFamily="2" charset="0"/>
              </a:rPr>
              <a:t> চোখের ত্রুটি সম্পর্কে বলতে পারবে।</a:t>
            </a:r>
            <a:endParaRPr lang="bn-BD" sz="4400" dirty="0">
              <a:ln w="0"/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50000" endPos="50000" dist="5000" dir="5400000" sy="-100000" rotWithShape="0"/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457247" y="1015816"/>
            <a:ext cx="6908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400" b="1">
                <a:latin typeface="NikoshBAN" pitchFamily="2" charset="0"/>
                <a:cs typeface="NikoshBAN" pitchFamily="2" charset="0"/>
              </a:rPr>
              <a:t>এই পাঠ শেষে শিক্ষার্থীরা...</a:t>
            </a:r>
            <a:endParaRPr lang="en-GB" sz="4400" b="1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7567999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2344" y="464458"/>
            <a:ext cx="8911770" cy="4630057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062514" y="5689600"/>
            <a:ext cx="6850743" cy="711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চোখের গঠন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90641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20599" y="275771"/>
            <a:ext cx="5827586" cy="711200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চোখের ক্রিয়াঃ</a:t>
            </a:r>
            <a:endParaRPr lang="en-US" sz="32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443"/>
          <a:stretch/>
        </p:blipFill>
        <p:spPr>
          <a:xfrm>
            <a:off x="520599" y="1522640"/>
            <a:ext cx="5827586" cy="384764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271657" y="420914"/>
            <a:ext cx="4586514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চোখের লেন্স উত্তল লেন্সের মত কাজ করে।</a:t>
            </a:r>
          </a:p>
          <a:p>
            <a:endParaRPr lang="bn-IN" sz="36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আলোকরশ্মি এই লেন্সে পড়লে প্রতিসরিত হয়।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bn-IN" sz="36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চোখের রেটিনায় উল্টো প্রতিবম্ব গঠন করে।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18592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5372" y="370433"/>
            <a:ext cx="10697028" cy="976779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291771" y="5820229"/>
            <a:ext cx="9550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রেটিনায় উল্টো প্রতিবম্ব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0570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431</TotalTime>
  <Words>177</Words>
  <Application>Microsoft Office PowerPoint</Application>
  <PresentationFormat>Widescreen</PresentationFormat>
  <Paragraphs>40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4" baseType="lpstr">
      <vt:lpstr>Arial</vt:lpstr>
      <vt:lpstr>Calibri</vt:lpstr>
      <vt:lpstr>Calibri Light</vt:lpstr>
      <vt:lpstr>Nikosh</vt:lpstr>
      <vt:lpstr>NikoshBAN</vt:lpstr>
      <vt:lpstr>Office Theme</vt:lpstr>
      <vt:lpstr>PowerPoint Presentation</vt:lpstr>
      <vt:lpstr>শ্রেণীঃ নবম-দশম বিষয়ঃ বিজ্ঞান অধ্যায়ঃ ৫ম সময়ঃ 50মিনিট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একক কাজঃ</vt:lpstr>
      <vt:lpstr>দলীয় কাজ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আজকের বিজ্ঞান ক্লাসে</dc:title>
  <dc:creator>Fakir Mintu Ali</dc:creator>
  <cp:lastModifiedBy>Mohammad mannan</cp:lastModifiedBy>
  <cp:revision>48</cp:revision>
  <dcterms:created xsi:type="dcterms:W3CDTF">2017-12-29T18:55:10Z</dcterms:created>
  <dcterms:modified xsi:type="dcterms:W3CDTF">2020-03-15T17:01:23Z</dcterms:modified>
</cp:coreProperties>
</file>