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56" r:id="rId4"/>
    <p:sldId id="261" r:id="rId5"/>
    <p:sldId id="262" r:id="rId6"/>
    <p:sldId id="270" r:id="rId7"/>
    <p:sldId id="263" r:id="rId8"/>
    <p:sldId id="264" r:id="rId9"/>
    <p:sldId id="282" r:id="rId10"/>
    <p:sldId id="283" r:id="rId11"/>
    <p:sldId id="275" r:id="rId12"/>
    <p:sldId id="273" r:id="rId13"/>
    <p:sldId id="274" r:id="rId14"/>
    <p:sldId id="276" r:id="rId15"/>
    <p:sldId id="265" r:id="rId16"/>
    <p:sldId id="278" r:id="rId17"/>
    <p:sldId id="279" r:id="rId18"/>
    <p:sldId id="280" r:id="rId19"/>
    <p:sldId id="281" r:id="rId20"/>
    <p:sldId id="294" r:id="rId21"/>
    <p:sldId id="266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7B8B4-672A-4507-AC97-E0CD06C3024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6D6F7-DDD5-4F18-A88B-E8F05E3CC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0185B-FF1F-48A9-AE6C-317F5EA98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6D6F7-DDD5-4F18-A88B-E8F05E3CC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6D6F7-DDD5-4F18-A88B-E8F05E3CC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1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6D6F7-DDD5-4F18-A88B-E8F05E3CC0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0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6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6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07B52-C9B6-4278-AF0A-293CFE010CE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3143-4B92-422D-BD45-EBD8E0AB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125" y="4154424"/>
            <a:ext cx="105797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ক্যারিয়ার হলো ব্যাক্তির সারা জীবনে অর্জিত অভিজ্ঞতার সমন্বিত রুপ। সমগ্র জীবনব্যাপী একজন ব্যক্তি মূলত তার পেশা সংক্রান্ত যে কর্মকান্ড পরিচালনা করেন আর যে পথে অগ্রসর হন তাই তার ক্যারিয়ার।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8" y="0"/>
            <a:ext cx="4936449" cy="2847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85" y="448470"/>
            <a:ext cx="4520478" cy="230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236085" y="3244334"/>
            <a:ext cx="5719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ক্যারিয়া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9" y="3382927"/>
            <a:ext cx="4800600" cy="2231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79" y="3181895"/>
            <a:ext cx="4792416" cy="258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8" y="856087"/>
            <a:ext cx="4357688" cy="266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247754" y="1366520"/>
            <a:ext cx="6730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নিরম্নপমা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NGO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নির্বাহী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পরিচালক  পদে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পদোন্নতি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সহকর্মীরা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অনুষ্টানের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930" y="5691202"/>
            <a:ext cx="11554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নিরম্নপমা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সহকর্মীদের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প্রাদান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----------------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5856" y="73126"/>
            <a:ext cx="4681090" cy="76944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just"/>
            <a:r>
              <a:rPr lang="bn-IN" sz="4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চলো,একটি ঘটনা শুনি ---</a:t>
            </a:r>
            <a:endParaRPr lang="en-US" sz="4400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8" y="457846"/>
            <a:ext cx="2882178" cy="3407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14" y="860954"/>
            <a:ext cx="3685407" cy="256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14" y="4626667"/>
            <a:ext cx="4366972" cy="234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10028" y="4061483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নিরম্নপমা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0283" y="3995806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পড়া-লেখা শেষে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34895" y="3830635"/>
            <a:ext cx="2972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46" y="638167"/>
            <a:ext cx="4174109" cy="30469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66478" y="5548940"/>
            <a:ext cx="2962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চাকরীতে যোগদান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46218" y="4103825"/>
            <a:ext cx="894796" cy="395935"/>
          </a:xfrm>
          <a:prstGeom prst="rightArrow">
            <a:avLst>
              <a:gd name="adj1" fmla="val 50000"/>
              <a:gd name="adj2" fmla="val 87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9077738" y="4791020"/>
            <a:ext cx="678873" cy="395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340757" y="4039628"/>
            <a:ext cx="772377" cy="361754"/>
          </a:xfrm>
          <a:prstGeom prst="rightArrow">
            <a:avLst>
              <a:gd name="adj1" fmla="val 50000"/>
              <a:gd name="adj2" fmla="val 72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3" y="-138876"/>
            <a:ext cx="4835236" cy="301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13" y="-10722"/>
            <a:ext cx="4497250" cy="2886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6" y="242181"/>
            <a:ext cx="4097482" cy="263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928225" y="2731745"/>
            <a:ext cx="8711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নারীদের কর্মস্থান ও শিশুদের নিয়ে কজ করে ধীরে ধীরে অভিজ্ঞতা আর দক্ষতা অর্জনের মাধ্যমে পদোন্নতি  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97" y="3683195"/>
            <a:ext cx="5363389" cy="3363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8097981" y="5109054"/>
            <a:ext cx="3070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নির্বাহী পরিচালক  পদে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49" y="-71219"/>
            <a:ext cx="3924070" cy="2879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26" y="-71219"/>
            <a:ext cx="2138015" cy="3250794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5430982" y="1011382"/>
            <a:ext cx="2687781" cy="7379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822" y="2993690"/>
            <a:ext cx="11603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নিরুপমা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বাগানে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ক্যারিয়ার?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এনজিওতে কাজ করাকে পেশা, বৃত্তি,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ক্যারিয়ার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এনজিওতে কাজ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সময়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নিরুপমা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সময় বিভিন্ন পদে ছিলেন । এগুলোকে আমরা কি বলতে পারি ?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পেশা, বৃত্তি,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চাকরী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ক্যারিয়ার?</a:t>
            </a:r>
          </a:p>
          <a:p>
            <a:pPr marL="742950" indent="-742950">
              <a:buFont typeface="+mj-lt"/>
              <a:buAutoNum type="arabicPeriod"/>
            </a:pP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2606" y="4922149"/>
            <a:ext cx="4563365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8234" y="616014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0328" y="2636908"/>
            <a:ext cx="6248400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2" y="5546025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26731" y="-370794"/>
            <a:ext cx="12002038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97" y="1525451"/>
            <a:ext cx="4083374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85" y="-344514"/>
            <a:ext cx="3962400" cy="351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2" y="324200"/>
            <a:ext cx="3128097" cy="2850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06912" y="4821966"/>
            <a:ext cx="9060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কোন কিছু করাকে সাধারণ ভাষায় কাজ বলে। যেমনঃ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লেখাপড়া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, খাওয়া, ব্যায়াম করা , বাজার করা ইত্যাদি।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" y="191198"/>
            <a:ext cx="3905250" cy="3188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020709" y="3537283"/>
            <a:ext cx="3147015" cy="76944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just"/>
            <a:r>
              <a:rPr lang="bn-IN" sz="4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 পরিচয়ঃ</a:t>
            </a:r>
            <a:r>
              <a:rPr lang="bn-BD" sz="4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8444" y="2242350"/>
            <a:ext cx="4267515" cy="76944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just"/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বৃত্তি ও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পরিচয়ঃ</a:t>
            </a:r>
            <a:r>
              <a:rPr lang="bn-BD" sz="4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6" y="-32091"/>
            <a:ext cx="5231875" cy="216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94" y="-10722"/>
            <a:ext cx="4357255" cy="2675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18656" y="2989007"/>
            <a:ext cx="11062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বৃত্তি ও পেশাঃ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একই ধরনের চাকরির একটি সাধারণ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বৃত্তি ও পেশা।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যেমনঃ ডাক্তারি পেশায়- শল্য চিকিৎসক , দন্ত  চিকিৎসক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রাজমিস্ত্রি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কাঠ মিস্ত্রি,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রং মিস্ত্রি –এটি বৃত্তি,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চাকরি নয়।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4" y="4655127"/>
            <a:ext cx="3546764" cy="2227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98" y="5114924"/>
            <a:ext cx="2850908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7542001" y="4799593"/>
            <a:ext cx="3611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রাজমিস্ত্রি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কাঠ মিস্ত্রি,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রং মিস্ত্রি –এটি বৃত্তি,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চাকরি নয়।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9112" y="4943333"/>
            <a:ext cx="113607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চাকরিঃ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পদে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অবস্থান।যেমনঃস্কুল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শিক্ষক,সরকারী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হাসপাতালের চিকিৎসক, কোনো সংস্থার প্রধান স্থপতি  ইত্যাদি।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59" y="350186"/>
            <a:ext cx="4326082" cy="3150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8" y="357823"/>
            <a:ext cx="3114675" cy="2412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8" y="466544"/>
            <a:ext cx="3460331" cy="2918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62199" y="3537283"/>
            <a:ext cx="3264035" cy="76944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just"/>
            <a:r>
              <a:rPr lang="bn-IN" sz="4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চাকরির পরিচয়ঃ</a:t>
            </a:r>
            <a:r>
              <a:rPr lang="bn-BD" sz="4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91" y="4755718"/>
            <a:ext cx="4444186" cy="197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0" y="342357"/>
            <a:ext cx="4424556" cy="249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74858" y="2728989"/>
            <a:ext cx="105797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b="1" dirty="0"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ক্যারিয়ার হলো ব্যাক্তির সারা জীবনে অর্জিত অভিজ্ঞতার সমন্বিত রুপ। সমগ্র জীবনব্যাপী একজন ব্যক্তি মূলত তার পেশা সংক্রান্ত যে কর্মকান্ড পরিচালনা করেন আর যে পথে অগ্রসর হন তাই তার ক্যারিয়ার।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1728" y="1469544"/>
            <a:ext cx="3858010" cy="76944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as-IN" sz="4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ক্যারিয়া</a:t>
            </a:r>
            <a:r>
              <a:rPr lang="bn-IN" sz="4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4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bn-BD" sz="4400" b="1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1999" cy="7356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1094511"/>
            <a:ext cx="11637818" cy="5500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6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41042"/>
            <a:ext cx="5160818" cy="2816656"/>
          </a:xfrm>
          <a:prstGeom prst="roundRect">
            <a:avLst>
              <a:gd name="adj" fmla="val 182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5003898" y="988614"/>
            <a:ext cx="4101329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/কর্ম, পেশা,বৃত্তি ও চাকরির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ক্যারিয়ারের পার্থক্য 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905689" y="3844334"/>
            <a:ext cx="11475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ক্যারিয়ার হলো মূলত ব্যক্তি জীবনের সাথে সংশ্লিষ্ট এবং জীবনব্যাপী কর্মসংস্থান  ও অভিজ্ঞতার সম্মিলিত রুপ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পেশা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 বৃত্তি হলো একটি নির্দিষ্ট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 নাম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চাকরি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 একটি নির্দিষ্ট পেশার অন্তর্গত বিশেষ একটি পদ বা অবস্থা।  </a:t>
            </a:r>
          </a:p>
        </p:txBody>
      </p:sp>
    </p:spTree>
    <p:extLst>
      <p:ext uri="{BB962C8B-B14F-4D97-AF65-F5344CB8AC3E}">
        <p14:creationId xmlns:p14="http://schemas.microsoft.com/office/powerpoint/2010/main" val="25841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4508" y="731717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3198" y="4473506"/>
            <a:ext cx="738829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/কর্ম, পেশা,বৃত্তি ও চাকরির সাথে ক্যারিয়ারের পার্থক্য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2249" y="2736248"/>
            <a:ext cx="6419371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9547" y="2534836"/>
            <a:ext cx="6016546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5493553"/>
            <a:ext cx="11069783" cy="141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0162" y="-221243"/>
            <a:ext cx="11014365" cy="141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68" y="1432044"/>
            <a:ext cx="5320146" cy="311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5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591" y="751107"/>
            <a:ext cx="8677936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কি 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BD" sz="4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চাকরি বলতে কী বুঝ</a:t>
            </a:r>
            <a:r>
              <a:rPr lang="bn-BD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BD" sz="36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ক্যারিয়ার কি?</a:t>
            </a:r>
            <a:r>
              <a:rPr lang="bn-IN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রাজমিস্ত্রি , কাঠ মিস্ত্রি , রং মিস্ত্রি </a:t>
            </a:r>
            <a:r>
              <a:rPr lang="bn-BD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–এটি </a:t>
            </a:r>
            <a:r>
              <a:rPr lang="bn-BD" sz="36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বৃত্তি না  চাকরি ?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0915" y="43221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9648087" y="-399137"/>
            <a:ext cx="2576482" cy="333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245231" y="-244833"/>
            <a:ext cx="2541981" cy="333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74746" y="4098879"/>
            <a:ext cx="2541981" cy="3334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9453326" y="4025417"/>
            <a:ext cx="2576482" cy="3334260"/>
          </a:xfrm>
          <a:prstGeom prst="rect">
            <a:avLst/>
          </a:prstGeom>
        </p:spPr>
      </p:pic>
      <p:pic>
        <p:nvPicPr>
          <p:cNvPr id="8" name="Picture 7" descr="IMG_20140525_023152.jpg"/>
          <p:cNvPicPr>
            <a:picLocks noChangeAspect="1"/>
          </p:cNvPicPr>
          <p:nvPr/>
        </p:nvPicPr>
        <p:blipFill>
          <a:blip r:embed="rId3" cstate="print"/>
          <a:srcRect l="-8696" r="19565" b="12000"/>
          <a:stretch>
            <a:fillRect/>
          </a:stretch>
        </p:blipFill>
        <p:spPr>
          <a:xfrm>
            <a:off x="3461170" y="3276299"/>
            <a:ext cx="5713063" cy="3373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2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1" y="1300168"/>
            <a:ext cx="5865394" cy="316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4350" y="406896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6618" y="4328094"/>
            <a:ext cx="97813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ক্যারিয়ার শিক্ষা পাঠের মাধ্যমে কিভাবে সঠিক সিদ্বান্ত গ্রহণ করা যায়-বিশ্লেষণ কর  ?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3/13/2020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24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0" y="2534533"/>
            <a:ext cx="13134109" cy="4225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0008" y="1198419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90056" y="120792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4" y="-27709"/>
            <a:ext cx="11042072" cy="7079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5508" y="-40107"/>
            <a:ext cx="5750419" cy="954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>
                <a:gd name="adj" fmla="val 1374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6694" y="1707631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65297" y="2619037"/>
            <a:ext cx="6954982" cy="1636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983" y="2642403"/>
            <a:ext cx="7426035" cy="13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1281" y="1746163"/>
            <a:ext cx="5014117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976256" y="204537"/>
            <a:ext cx="3948544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5888" y="50645"/>
            <a:ext cx="1376112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5888" y="4533900"/>
            <a:ext cx="1376112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25" y="4660323"/>
            <a:ext cx="1466850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25" y="-173447"/>
            <a:ext cx="1466850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55442" y="5310238"/>
            <a:ext cx="9590171" cy="1674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6" y="988603"/>
            <a:ext cx="4202292" cy="4461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509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8396" y="3027326"/>
            <a:ext cx="1925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5" y="-24784"/>
            <a:ext cx="5015346" cy="3503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89" y="3027326"/>
            <a:ext cx="4385055" cy="3599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3514014"/>
            <a:ext cx="4958286" cy="311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129671"/>
            <a:ext cx="5627053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3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বিল গেটসের তিন গোপন সুত্র যা দেখলে আপনার ক্যারিয়ার উজ্জ্বল হবেই হবে।3 Secrets to Bill Gates Succe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942109"/>
            <a:ext cx="12095019" cy="5569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0235" y="-12398"/>
            <a:ext cx="5750419" cy="954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Plain">
              <a:avLst/>
            </a:prstTxWarp>
            <a:spAutoFit/>
          </a:bodyPr>
          <a:lstStyle/>
          <a:p>
            <a:r>
              <a:rPr lang="en-US" sz="66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একটি</a:t>
            </a:r>
            <a:r>
              <a:rPr lang="en-US" sz="66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ভিড়িও</a:t>
            </a:r>
            <a:r>
              <a:rPr lang="en-US" sz="66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দেখি</a:t>
            </a:r>
            <a:r>
              <a:rPr lang="en-US" sz="66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</a:rPr>
              <a:t> ------</a:t>
            </a:r>
            <a:endParaRPr lang="ar-SA" sz="6600" b="1" spc="50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81171" y="447025"/>
            <a:ext cx="2486974" cy="148574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297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0362" y="2481517"/>
            <a:ext cx="6019800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শিক্ষা 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7935" y="4319698"/>
            <a:ext cx="4484655" cy="1210140"/>
          </a:xfrm>
          <a:prstGeom prst="rect">
            <a:avLst/>
          </a:prstGeom>
        </p:spPr>
        <p:txBody>
          <a:bodyPr wrap="square">
            <a:prstTxWarp prst="textInflateTop">
              <a:avLst>
                <a:gd name="adj" fmla="val 1595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ক্যারিয়ারের ধারণা </a:t>
            </a:r>
            <a:endParaRPr lang="en-US" sz="4000" b="1" dirty="0">
              <a:ln/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76"/>
            <a:ext cx="121920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0" y="5920901"/>
            <a:ext cx="121920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69883" y="2930263"/>
            <a:ext cx="5028776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69618" y="2915376"/>
            <a:ext cx="5028777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3" y="1998496"/>
            <a:ext cx="3960549" cy="3922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0" y="934625"/>
            <a:ext cx="4189945" cy="44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97423" y="903876"/>
            <a:ext cx="9767454" cy="5655055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25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ক্যারিয়ার</a:t>
            </a:r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কী তা বলতে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/কর্ম, পেশা,</a:t>
            </a:r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বৃত্তি</a:t>
            </a:r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চাকরির </a:t>
            </a:r>
            <a:r>
              <a:rPr lang="bn-I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ক্যারিয়ারের </a:t>
            </a:r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 বলতে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/কর্ম, পেশা,বৃত্তি ও চাকরির সাথে ক্যারিয়ারের পার্থক্য ব্যাখ্যা </a:t>
            </a:r>
            <a:r>
              <a:rPr lang="bn-I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2" y="3251156"/>
            <a:ext cx="3005139" cy="353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15739"/>
            <a:ext cx="2951018" cy="3391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27126" y="-2"/>
            <a:ext cx="2964871" cy="339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4779" y="3407507"/>
            <a:ext cx="3089563" cy="34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52663"/>
            <a:ext cx="1561997" cy="163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0"/>
            <a:ext cx="1413164" cy="174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48" y="143411"/>
            <a:ext cx="1760092" cy="145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481" y="5300045"/>
            <a:ext cx="1605337" cy="1510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99315" y="73126"/>
            <a:ext cx="3974165" cy="76944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just"/>
            <a:r>
              <a:rPr lang="as-IN" sz="4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ক্যারিয়া</a:t>
            </a:r>
            <a:r>
              <a:rPr lang="bn-IN" sz="4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রের পরিচয়ঃ</a:t>
            </a:r>
            <a:r>
              <a:rPr lang="bn-BD" sz="44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22" y="3501017"/>
            <a:ext cx="5486614" cy="3502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" y="899855"/>
            <a:ext cx="5904472" cy="2369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981165" y="383606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</a:rPr>
              <a:t>Career </a:t>
            </a:r>
            <a:r>
              <a:rPr lang="bn-IN" sz="32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অর্থ---</a:t>
            </a:r>
            <a:endParaRPr lang="bn-IN" sz="3200" b="1" dirty="0" smtClean="0"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দ্রুতগগতি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</a:rPr>
              <a:t>,</a:t>
            </a:r>
            <a:endParaRPr lang="bn-IN" sz="3200" b="1" dirty="0"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বেগ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</a:rPr>
              <a:t>,</a:t>
            </a:r>
            <a:endParaRPr lang="bn-IN" sz="3200" b="1" dirty="0" smtClean="0"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জীবনের </a:t>
            </a:r>
            <a:r>
              <a:rPr lang="bn-IN" sz="3200" b="1" dirty="0">
                <a:ea typeface="Times New Roman" panose="02020603050405020304" pitchFamily="18" charset="0"/>
                <a:cs typeface="NikoshBAN" panose="02000000000000000000" pitchFamily="2" charset="0"/>
              </a:rPr>
              <a:t>ধারা বা অগ্রগতি</a:t>
            </a:r>
            <a:r>
              <a:rPr lang="en-US" sz="3200" b="1" dirty="0" smtClean="0">
                <a:latin typeface="NikoshBAN" panose="02000000000000000000" pitchFamily="2" charset="0"/>
                <a:ea typeface="Times New Roman" panose="02020603050405020304" pitchFamily="18" charset="0"/>
              </a:rPr>
              <a:t>,</a:t>
            </a:r>
            <a:endParaRPr lang="bn-IN" sz="3200" b="1" dirty="0" smtClean="0"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জীবিকা </a:t>
            </a:r>
            <a:r>
              <a:rPr lang="bn-IN" sz="3200" b="1" dirty="0">
                <a:ea typeface="Times New Roman" panose="02020603050405020304" pitchFamily="18" charset="0"/>
                <a:cs typeface="NikoshBAN" panose="02000000000000000000" pitchFamily="2" charset="0"/>
              </a:rPr>
              <a:t>অর্জনের উপায় বা বৃত্তিকেই বুঝি।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</a:rPr>
            </a:b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6511423" y="1360217"/>
            <a:ext cx="5680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ea typeface="Times New Roman" panose="02020603050405020304" pitchFamily="18" charset="0"/>
                <a:cs typeface="NikoshBAN" panose="02000000000000000000" pitchFamily="2" charset="0"/>
              </a:rPr>
              <a:t>ক্যারিয়ার (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>Career) </a:t>
            </a:r>
            <a:r>
              <a:rPr lang="bn-IN" sz="36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শব্দটি শুনতেই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3600" b="1" dirty="0">
                <a:ea typeface="Times New Roman" panose="02020603050405020304" pitchFamily="18" charset="0"/>
                <a:cs typeface="NikoshBAN" panose="02000000000000000000" pitchFamily="2" charset="0"/>
              </a:rPr>
              <a:t>ভালো লাগে। আর চোখ বন্ধ </a:t>
            </a:r>
            <a:r>
              <a:rPr lang="bn-IN" sz="3600" b="1" dirty="0" smtClean="0">
                <a:ea typeface="Times New Roman" panose="02020603050405020304" pitchFamily="18" charset="0"/>
                <a:cs typeface="NikoshBAN" panose="02000000000000000000" pitchFamily="2" charset="0"/>
              </a:rPr>
              <a:t>করে স্বপ্নের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3600" b="1" dirty="0">
                <a:ea typeface="Times New Roman" panose="02020603050405020304" pitchFamily="18" charset="0"/>
                <a:cs typeface="NikoshBAN" panose="02000000000000000000" pitchFamily="2" charset="0"/>
              </a:rPr>
              <a:t>জগতে বিভিন্ন ক্যারিয়ারের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3600" b="1" dirty="0">
                <a:ea typeface="Times New Roman" panose="02020603050405020304" pitchFamily="18" charset="0"/>
                <a:cs typeface="NikoshBAN" panose="02000000000000000000" pitchFamily="2" charset="0"/>
              </a:rPr>
              <a:t>সিংহাসনে বসতে সে যে কি মজা!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61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527</Words>
  <Application>Microsoft Office PowerPoint</Application>
  <PresentationFormat>Widescreen</PresentationFormat>
  <Paragraphs>89</Paragraphs>
  <Slides>24</Slides>
  <Notes>7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Shonar Bangla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47</cp:revision>
  <dcterms:created xsi:type="dcterms:W3CDTF">2017-01-11T12:55:33Z</dcterms:created>
  <dcterms:modified xsi:type="dcterms:W3CDTF">2020-03-13T11:44:30Z</dcterms:modified>
</cp:coreProperties>
</file>