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8" r:id="rId21"/>
    <p:sldId id="279" r:id="rId22"/>
    <p:sldId id="280" r:id="rId23"/>
    <p:sldId id="28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5" d="100"/>
          <a:sy n="65" d="100"/>
        </p:scale>
        <p:origin x="-1026"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190703-3841-4686-A21A-B4EFD295C9B2}" type="datetimeFigureOut">
              <a:rPr lang="en-US" smtClean="0"/>
              <a:pPr/>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39833-30A8-4EEA-BC3F-1DFDDB5C68CF}" type="slidenum">
              <a:rPr lang="en-US" smtClean="0"/>
              <a:pPr/>
              <a:t>‹#›</a:t>
            </a:fld>
            <a:endParaRPr lang="en-US"/>
          </a:p>
        </p:txBody>
      </p:sp>
    </p:spTree>
    <p:extLst>
      <p:ext uri="{BB962C8B-B14F-4D97-AF65-F5344CB8AC3E}">
        <p14:creationId xmlns:p14="http://schemas.microsoft.com/office/powerpoint/2010/main" xmlns="" val="1363212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190703-3841-4686-A21A-B4EFD295C9B2}" type="datetimeFigureOut">
              <a:rPr lang="en-US" smtClean="0"/>
              <a:pPr/>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39833-30A8-4EEA-BC3F-1DFDDB5C68CF}" type="slidenum">
              <a:rPr lang="en-US" smtClean="0"/>
              <a:pPr/>
              <a:t>‹#›</a:t>
            </a:fld>
            <a:endParaRPr lang="en-US"/>
          </a:p>
        </p:txBody>
      </p:sp>
    </p:spTree>
    <p:extLst>
      <p:ext uri="{BB962C8B-B14F-4D97-AF65-F5344CB8AC3E}">
        <p14:creationId xmlns:p14="http://schemas.microsoft.com/office/powerpoint/2010/main" xmlns="" val="1984230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190703-3841-4686-A21A-B4EFD295C9B2}" type="datetimeFigureOut">
              <a:rPr lang="en-US" smtClean="0"/>
              <a:pPr/>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39833-30A8-4EEA-BC3F-1DFDDB5C68CF}" type="slidenum">
              <a:rPr lang="en-US" smtClean="0"/>
              <a:pPr/>
              <a:t>‹#›</a:t>
            </a:fld>
            <a:endParaRPr lang="en-US"/>
          </a:p>
        </p:txBody>
      </p:sp>
    </p:spTree>
    <p:extLst>
      <p:ext uri="{BB962C8B-B14F-4D97-AF65-F5344CB8AC3E}">
        <p14:creationId xmlns:p14="http://schemas.microsoft.com/office/powerpoint/2010/main" xmlns="" val="1381514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190703-3841-4686-A21A-B4EFD295C9B2}" type="datetimeFigureOut">
              <a:rPr lang="en-US" smtClean="0"/>
              <a:pPr/>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39833-30A8-4EEA-BC3F-1DFDDB5C68CF}" type="slidenum">
              <a:rPr lang="en-US" smtClean="0"/>
              <a:pPr/>
              <a:t>‹#›</a:t>
            </a:fld>
            <a:endParaRPr lang="en-US"/>
          </a:p>
        </p:txBody>
      </p:sp>
    </p:spTree>
    <p:extLst>
      <p:ext uri="{BB962C8B-B14F-4D97-AF65-F5344CB8AC3E}">
        <p14:creationId xmlns:p14="http://schemas.microsoft.com/office/powerpoint/2010/main" xmlns="" val="2543345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190703-3841-4686-A21A-B4EFD295C9B2}" type="datetimeFigureOut">
              <a:rPr lang="en-US" smtClean="0"/>
              <a:pPr/>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39833-30A8-4EEA-BC3F-1DFDDB5C68CF}" type="slidenum">
              <a:rPr lang="en-US" smtClean="0"/>
              <a:pPr/>
              <a:t>‹#›</a:t>
            </a:fld>
            <a:endParaRPr lang="en-US"/>
          </a:p>
        </p:txBody>
      </p:sp>
    </p:spTree>
    <p:extLst>
      <p:ext uri="{BB962C8B-B14F-4D97-AF65-F5344CB8AC3E}">
        <p14:creationId xmlns:p14="http://schemas.microsoft.com/office/powerpoint/2010/main" xmlns="" val="956132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190703-3841-4686-A21A-B4EFD295C9B2}" type="datetimeFigureOut">
              <a:rPr lang="en-US" smtClean="0"/>
              <a:pPr/>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39833-30A8-4EEA-BC3F-1DFDDB5C68CF}" type="slidenum">
              <a:rPr lang="en-US" smtClean="0"/>
              <a:pPr/>
              <a:t>‹#›</a:t>
            </a:fld>
            <a:endParaRPr lang="en-US"/>
          </a:p>
        </p:txBody>
      </p:sp>
    </p:spTree>
    <p:extLst>
      <p:ext uri="{BB962C8B-B14F-4D97-AF65-F5344CB8AC3E}">
        <p14:creationId xmlns:p14="http://schemas.microsoft.com/office/powerpoint/2010/main" xmlns="" val="1817979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190703-3841-4686-A21A-B4EFD295C9B2}" type="datetimeFigureOut">
              <a:rPr lang="en-US" smtClean="0"/>
              <a:pPr/>
              <a:t>3/15/2020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039833-30A8-4EEA-BC3F-1DFDDB5C68CF}" type="slidenum">
              <a:rPr lang="en-US" smtClean="0"/>
              <a:pPr/>
              <a:t>‹#›</a:t>
            </a:fld>
            <a:endParaRPr lang="en-US"/>
          </a:p>
        </p:txBody>
      </p:sp>
    </p:spTree>
    <p:extLst>
      <p:ext uri="{BB962C8B-B14F-4D97-AF65-F5344CB8AC3E}">
        <p14:creationId xmlns:p14="http://schemas.microsoft.com/office/powerpoint/2010/main" xmlns="" val="419150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190703-3841-4686-A21A-B4EFD295C9B2}" type="datetimeFigureOut">
              <a:rPr lang="en-US" smtClean="0"/>
              <a:pPr/>
              <a:t>3/15/2020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039833-30A8-4EEA-BC3F-1DFDDB5C68CF}" type="slidenum">
              <a:rPr lang="en-US" smtClean="0"/>
              <a:pPr/>
              <a:t>‹#›</a:t>
            </a:fld>
            <a:endParaRPr lang="en-US"/>
          </a:p>
        </p:txBody>
      </p:sp>
    </p:spTree>
    <p:extLst>
      <p:ext uri="{BB962C8B-B14F-4D97-AF65-F5344CB8AC3E}">
        <p14:creationId xmlns:p14="http://schemas.microsoft.com/office/powerpoint/2010/main" xmlns="" val="282273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190703-3841-4686-A21A-B4EFD295C9B2}" type="datetimeFigureOut">
              <a:rPr lang="en-US" smtClean="0"/>
              <a:pPr/>
              <a:t>3/15/2020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039833-30A8-4EEA-BC3F-1DFDDB5C68CF}" type="slidenum">
              <a:rPr lang="en-US" smtClean="0"/>
              <a:pPr/>
              <a:t>‹#›</a:t>
            </a:fld>
            <a:endParaRPr lang="en-US"/>
          </a:p>
        </p:txBody>
      </p:sp>
    </p:spTree>
    <p:extLst>
      <p:ext uri="{BB962C8B-B14F-4D97-AF65-F5344CB8AC3E}">
        <p14:creationId xmlns:p14="http://schemas.microsoft.com/office/powerpoint/2010/main" xmlns="" val="3623079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A190703-3841-4686-A21A-B4EFD295C9B2}" type="datetimeFigureOut">
              <a:rPr lang="en-US" smtClean="0"/>
              <a:pPr/>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39833-30A8-4EEA-BC3F-1DFDDB5C68CF}" type="slidenum">
              <a:rPr lang="en-US" smtClean="0"/>
              <a:pPr/>
              <a:t>‹#›</a:t>
            </a:fld>
            <a:endParaRPr lang="en-US"/>
          </a:p>
        </p:txBody>
      </p:sp>
    </p:spTree>
    <p:extLst>
      <p:ext uri="{BB962C8B-B14F-4D97-AF65-F5344CB8AC3E}">
        <p14:creationId xmlns:p14="http://schemas.microsoft.com/office/powerpoint/2010/main" xmlns="" val="98237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A190703-3841-4686-A21A-B4EFD295C9B2}" type="datetimeFigureOut">
              <a:rPr lang="en-US" smtClean="0"/>
              <a:pPr/>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39833-30A8-4EEA-BC3F-1DFDDB5C68CF}" type="slidenum">
              <a:rPr lang="en-US" smtClean="0"/>
              <a:pPr/>
              <a:t>‹#›</a:t>
            </a:fld>
            <a:endParaRPr lang="en-US"/>
          </a:p>
        </p:txBody>
      </p:sp>
    </p:spTree>
    <p:extLst>
      <p:ext uri="{BB962C8B-B14F-4D97-AF65-F5344CB8AC3E}">
        <p14:creationId xmlns:p14="http://schemas.microsoft.com/office/powerpoint/2010/main" xmlns="" val="1255457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190703-3841-4686-A21A-B4EFD295C9B2}" type="datetimeFigureOut">
              <a:rPr lang="en-US" smtClean="0"/>
              <a:pPr/>
              <a:t>3/15/2020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39833-30A8-4EEA-BC3F-1DFDDB5C68CF}" type="slidenum">
              <a:rPr lang="en-US" smtClean="0"/>
              <a:pPr/>
              <a:t>‹#›</a:t>
            </a:fld>
            <a:endParaRPr lang="en-US"/>
          </a:p>
        </p:txBody>
      </p:sp>
    </p:spTree>
    <p:extLst>
      <p:ext uri="{BB962C8B-B14F-4D97-AF65-F5344CB8AC3E}">
        <p14:creationId xmlns:p14="http://schemas.microsoft.com/office/powerpoint/2010/main" xmlns="" val="1230216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070" y="1754605"/>
            <a:ext cx="5456943" cy="769441"/>
          </a:xfrm>
          <a:prstGeom prst="rect">
            <a:avLst/>
          </a:prstGeom>
          <a:noFill/>
        </p:spPr>
        <p:txBody>
          <a:bodyPr wrap="none" rtlCol="0">
            <a:spAutoFit/>
          </a:bodyPr>
          <a:lstStyle/>
          <a:p>
            <a:pPr algn="ctr"/>
            <a:r>
              <a:rPr lang="en-US" sz="4400" b="1" dirty="0" err="1" smtClean="0">
                <a:latin typeface="NikoshBAN" pitchFamily="2" charset="0"/>
                <a:cs typeface="NikoshBAN" pitchFamily="2" charset="0"/>
              </a:rPr>
              <a:t>আজকের</a:t>
            </a:r>
            <a:r>
              <a:rPr lang="bn-BD" sz="4400" b="1" dirty="0" smtClean="0">
                <a:latin typeface="NikoshBAN" pitchFamily="2" charset="0"/>
                <a:cs typeface="NikoshBAN" pitchFamily="2" charset="0"/>
              </a:rPr>
              <a:t> ক্লাসে সবাইকে স্বাগত</a:t>
            </a:r>
            <a:endParaRPr lang="en-US" sz="4400" b="1" dirty="0">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40812" y="3065171"/>
            <a:ext cx="8089460" cy="3261879"/>
          </a:xfrm>
          <a:prstGeom prst="rect">
            <a:avLst/>
          </a:prstGeom>
        </p:spPr>
      </p:pic>
      <p:grpSp>
        <p:nvGrpSpPr>
          <p:cNvPr id="10" name="Group 9"/>
          <p:cNvGrpSpPr/>
          <p:nvPr/>
        </p:nvGrpSpPr>
        <p:grpSpPr>
          <a:xfrm>
            <a:off x="1056093" y="203244"/>
            <a:ext cx="7018167" cy="1093589"/>
            <a:chOff x="1321705" y="222969"/>
            <a:chExt cx="7018167" cy="1093589"/>
          </a:xfrm>
        </p:grpSpPr>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1705" y="266693"/>
              <a:ext cx="1008189" cy="100818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302042" y="222969"/>
              <a:ext cx="1063103" cy="105191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335588" y="254729"/>
              <a:ext cx="1004284" cy="1004284"/>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337293" y="234624"/>
              <a:ext cx="1030190" cy="1081934"/>
            </a:xfrm>
            <a:prstGeom prst="rect">
              <a:avLst/>
            </a:prstGeom>
          </p:spPr>
        </p:pic>
      </p:grpSp>
    </p:spTree>
    <p:extLst>
      <p:ext uri="{BB962C8B-B14F-4D97-AF65-F5344CB8AC3E}">
        <p14:creationId xmlns:p14="http://schemas.microsoft.com/office/powerpoint/2010/main" xmlns="" val="37148390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pologi-ring3.jpg"/>
          <p:cNvPicPr>
            <a:picLocks noChangeAspect="1"/>
          </p:cNvPicPr>
          <p:nvPr/>
        </p:nvPicPr>
        <p:blipFill>
          <a:blip r:embed="rId2"/>
          <a:stretch>
            <a:fillRect/>
          </a:stretch>
        </p:blipFill>
        <p:spPr>
          <a:xfrm>
            <a:off x="2548224" y="1266009"/>
            <a:ext cx="3721491" cy="3759081"/>
          </a:xfrm>
          <a:prstGeom prst="rect">
            <a:avLst/>
          </a:prstGeom>
        </p:spPr>
      </p:pic>
      <p:sp>
        <p:nvSpPr>
          <p:cNvPr id="4" name="Rectangle 3"/>
          <p:cNvSpPr/>
          <p:nvPr/>
        </p:nvSpPr>
        <p:spPr>
          <a:xfrm>
            <a:off x="266280" y="403335"/>
            <a:ext cx="5825031" cy="553998"/>
          </a:xfrm>
          <a:prstGeom prst="rect">
            <a:avLst/>
          </a:prstGeom>
        </p:spPr>
        <p:txBody>
          <a:bodyPr wrap="square">
            <a:spAutoFit/>
          </a:bodyPr>
          <a:lstStyle/>
          <a:p>
            <a:pPr algn="ctr"/>
            <a:r>
              <a:rPr lang="bn-BD" sz="3000" dirty="0" smtClean="0">
                <a:effectLst>
                  <a:outerShdw blurRad="38100" dist="38100" dir="2700000" algn="tl">
                    <a:srgbClr val="000000">
                      <a:alpha val="43137"/>
                    </a:srgbClr>
                  </a:outerShdw>
                </a:effectLst>
                <a:latin typeface="NikoshBAN" pitchFamily="2" charset="0"/>
                <a:cs typeface="NikoshBAN" pitchFamily="2" charset="0"/>
                <a:sym typeface="Wingdings"/>
              </a:rPr>
              <a:t></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শিক্ষার্থী</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বন্ধুরা</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বলতো</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এটি</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কোন</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টপোলজি</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a:t>
            </a:r>
            <a:endParaRPr lang="bn-BD" sz="3000" dirty="0">
              <a:effectLst>
                <a:outerShdw blurRad="38100" dist="38100" dir="2700000" algn="tl">
                  <a:srgbClr val="000000">
                    <a:alpha val="43137"/>
                  </a:srgbClr>
                </a:outerShdw>
              </a:effectLst>
              <a:latin typeface="NikoshBAN" pitchFamily="2" charset="0"/>
              <a:cs typeface="NikoshBAN" pitchFamily="2" charset="0"/>
            </a:endParaRPr>
          </a:p>
        </p:txBody>
      </p:sp>
      <p:sp>
        <p:nvSpPr>
          <p:cNvPr id="5" name="Rectangle 4"/>
          <p:cNvSpPr/>
          <p:nvPr/>
        </p:nvSpPr>
        <p:spPr>
          <a:xfrm>
            <a:off x="6091311" y="434842"/>
            <a:ext cx="2442754" cy="553998"/>
          </a:xfrm>
          <a:prstGeom prst="rect">
            <a:avLst/>
          </a:prstGeom>
        </p:spPr>
        <p:txBody>
          <a:bodyPr wrap="square">
            <a:spAutoFit/>
          </a:bodyPr>
          <a:lstStyle/>
          <a:p>
            <a:pPr algn="ctr"/>
            <a:r>
              <a:rPr lang="bn-BD" sz="3000" dirty="0">
                <a:effectLst>
                  <a:outerShdw blurRad="38100" dist="38100" dir="2700000" algn="tl">
                    <a:srgbClr val="000000">
                      <a:alpha val="43137"/>
                    </a:srgbClr>
                  </a:outerShdw>
                </a:effectLst>
                <a:latin typeface="NikoshBAN" pitchFamily="2" charset="0"/>
                <a:cs typeface="NikoshBAN" pitchFamily="2" charset="0"/>
                <a:sym typeface="Wingdings"/>
              </a:rPr>
              <a:t></a:t>
            </a:r>
            <a:r>
              <a:rPr lang="en-US" sz="30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রিং</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টপোলজি</a:t>
            </a:r>
            <a:endParaRPr lang="bn-BD" sz="3000" dirty="0">
              <a:effectLst>
                <a:outerShdw blurRad="38100" dist="38100" dir="2700000" algn="tl">
                  <a:srgbClr val="000000">
                    <a:alpha val="43137"/>
                  </a:srgbClr>
                </a:outerShdw>
              </a:effectLst>
              <a:latin typeface="NikoshBAN" pitchFamily="2" charset="0"/>
              <a:cs typeface="NikoshBAN" pitchFamily="2" charset="0"/>
            </a:endParaRPr>
          </a:p>
        </p:txBody>
      </p:sp>
      <p:sp>
        <p:nvSpPr>
          <p:cNvPr id="6" name="Rectangle 5"/>
          <p:cNvSpPr/>
          <p:nvPr/>
        </p:nvSpPr>
        <p:spPr>
          <a:xfrm>
            <a:off x="266280" y="5025090"/>
            <a:ext cx="8778240" cy="1477328"/>
          </a:xfrm>
          <a:prstGeom prst="rect">
            <a:avLst/>
          </a:prstGeom>
        </p:spPr>
        <p:txBody>
          <a:bodyPr wrap="square">
            <a:spAutoFit/>
          </a:bodyPr>
          <a:lstStyle/>
          <a:p>
            <a:pPr algn="just"/>
            <a:r>
              <a:rPr lang="as-IN" sz="3000" dirty="0">
                <a:latin typeface="NikoshBAN" panose="02000000000000000000" pitchFamily="2" charset="0"/>
                <a:cs typeface="NikoshBAN" panose="02000000000000000000" pitchFamily="2" charset="0"/>
              </a:rPr>
              <a:t>রিং টপোলজি হচ্ছে গোলাকার বৃত্তের মতো। এই টপোলজিতে প্রতিটি কম্পিউটার অন্য দুটি কম্পিউটারের সঙ্গে যুক্ত থাকে। এই টপোলজিতে এক কম্পিউটার থেকে অন্য কম্পিউটারে তথ্য যায় একটা নির্দিষ্ট দিকে।</a:t>
            </a:r>
            <a:endParaRPr lang="as-IN" sz="3000" b="0" i="0" dirty="0">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26432231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6943" y="434324"/>
            <a:ext cx="6231988" cy="646331"/>
          </a:xfrm>
          <a:prstGeom prst="rect">
            <a:avLst/>
          </a:prstGeom>
          <a:noFill/>
        </p:spPr>
        <p:txBody>
          <a:bodyPr wrap="square" rtlCol="0">
            <a:spAutoFit/>
          </a:bodyPr>
          <a:lstStyle/>
          <a:p>
            <a:pPr algn="ctr"/>
            <a:r>
              <a:rPr lang="en-US" sz="3600" b="1" dirty="0" err="1" smtClean="0">
                <a:solidFill>
                  <a:srgbClr val="002060"/>
                </a:solidFill>
                <a:latin typeface="NikoshBAN" pitchFamily="2" charset="0"/>
                <a:cs typeface="NikoshBAN" pitchFamily="2" charset="0"/>
              </a:rPr>
              <a:t>রিং</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টপোলজি</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নেটওয়ার্কের</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ডাটা</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প্রবাহচিত্র</a:t>
            </a:r>
            <a:endParaRPr lang="en-US" sz="3600" b="1" dirty="0">
              <a:solidFill>
                <a:srgbClr val="002060"/>
              </a:solidFill>
              <a:latin typeface="NikoshBAN" pitchFamily="2" charset="0"/>
              <a:cs typeface="NikoshBAN" pitchFamily="2" charset="0"/>
            </a:endParaRPr>
          </a:p>
        </p:txBody>
      </p:sp>
      <p:pic>
        <p:nvPicPr>
          <p:cNvPr id="3" name="Picture 2" descr="RING_TOPOLOGY.gif"/>
          <p:cNvPicPr>
            <a:picLocks noChangeAspect="1"/>
          </p:cNvPicPr>
          <p:nvPr/>
        </p:nvPicPr>
        <p:blipFill>
          <a:blip r:embed="rId2"/>
          <a:stretch>
            <a:fillRect/>
          </a:stretch>
        </p:blipFill>
        <p:spPr>
          <a:xfrm>
            <a:off x="1676399" y="1080655"/>
            <a:ext cx="5553075" cy="5048250"/>
          </a:xfrm>
          <a:prstGeom prst="rect">
            <a:avLst/>
          </a:prstGeom>
        </p:spPr>
      </p:pic>
    </p:spTree>
    <p:extLst>
      <p:ext uri="{BB962C8B-B14F-4D97-AF65-F5344CB8AC3E}">
        <p14:creationId xmlns:p14="http://schemas.microsoft.com/office/powerpoint/2010/main" xmlns="" val="321189405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r-Topology Network.jpg"/>
          <p:cNvPicPr>
            <a:picLocks noChangeAspect="1"/>
          </p:cNvPicPr>
          <p:nvPr/>
        </p:nvPicPr>
        <p:blipFill>
          <a:blip r:embed="rId2"/>
          <a:srcRect b="8442"/>
          <a:stretch>
            <a:fillRect/>
          </a:stretch>
        </p:blipFill>
        <p:spPr>
          <a:xfrm>
            <a:off x="2580668" y="1099199"/>
            <a:ext cx="4263010" cy="3577883"/>
          </a:xfrm>
          <a:prstGeom prst="rect">
            <a:avLst/>
          </a:prstGeom>
        </p:spPr>
      </p:pic>
      <p:sp>
        <p:nvSpPr>
          <p:cNvPr id="4" name="Rectangle 3"/>
          <p:cNvSpPr/>
          <p:nvPr/>
        </p:nvSpPr>
        <p:spPr>
          <a:xfrm>
            <a:off x="266280" y="403335"/>
            <a:ext cx="5825031" cy="553998"/>
          </a:xfrm>
          <a:prstGeom prst="rect">
            <a:avLst/>
          </a:prstGeom>
        </p:spPr>
        <p:txBody>
          <a:bodyPr wrap="square">
            <a:spAutoFit/>
          </a:bodyPr>
          <a:lstStyle/>
          <a:p>
            <a:pPr algn="ctr"/>
            <a:r>
              <a:rPr lang="bn-BD" sz="3000" dirty="0" smtClean="0">
                <a:effectLst>
                  <a:outerShdw blurRad="38100" dist="38100" dir="2700000" algn="tl">
                    <a:srgbClr val="000000">
                      <a:alpha val="43137"/>
                    </a:srgbClr>
                  </a:outerShdw>
                </a:effectLst>
                <a:latin typeface="NikoshBAN" pitchFamily="2" charset="0"/>
                <a:cs typeface="NikoshBAN" pitchFamily="2" charset="0"/>
                <a:sym typeface="Wingdings"/>
              </a:rPr>
              <a:t></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শিক্ষার্থী</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বন্ধুরা</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বলতো</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এটি</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কোন</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টপোলজি</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a:t>
            </a:r>
            <a:endParaRPr lang="bn-BD" sz="3000" dirty="0">
              <a:effectLst>
                <a:outerShdw blurRad="38100" dist="38100" dir="2700000" algn="tl">
                  <a:srgbClr val="000000">
                    <a:alpha val="43137"/>
                  </a:srgbClr>
                </a:outerShdw>
              </a:effectLst>
              <a:latin typeface="NikoshBAN" pitchFamily="2" charset="0"/>
              <a:cs typeface="NikoshBAN" pitchFamily="2" charset="0"/>
            </a:endParaRPr>
          </a:p>
        </p:txBody>
      </p:sp>
      <p:sp>
        <p:nvSpPr>
          <p:cNvPr id="5" name="Rectangle 4"/>
          <p:cNvSpPr/>
          <p:nvPr/>
        </p:nvSpPr>
        <p:spPr>
          <a:xfrm>
            <a:off x="6091311" y="434842"/>
            <a:ext cx="2442754" cy="553998"/>
          </a:xfrm>
          <a:prstGeom prst="rect">
            <a:avLst/>
          </a:prstGeom>
        </p:spPr>
        <p:txBody>
          <a:bodyPr wrap="square">
            <a:spAutoFit/>
          </a:bodyPr>
          <a:lstStyle/>
          <a:p>
            <a:pPr algn="ctr"/>
            <a:r>
              <a:rPr lang="bn-BD" sz="3000" dirty="0">
                <a:effectLst>
                  <a:outerShdw blurRad="38100" dist="38100" dir="2700000" algn="tl">
                    <a:srgbClr val="000000">
                      <a:alpha val="43137"/>
                    </a:srgbClr>
                  </a:outerShdw>
                </a:effectLst>
                <a:latin typeface="NikoshBAN" pitchFamily="2" charset="0"/>
                <a:cs typeface="NikoshBAN" pitchFamily="2" charset="0"/>
                <a:sym typeface="Wingdings"/>
              </a:rPr>
              <a:t></a:t>
            </a:r>
            <a:r>
              <a:rPr lang="en-US" sz="30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স্টার</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টপোলজি</a:t>
            </a:r>
            <a:endParaRPr lang="bn-BD" sz="3000" dirty="0">
              <a:effectLst>
                <a:outerShdw blurRad="38100" dist="38100" dir="2700000" algn="tl">
                  <a:srgbClr val="000000">
                    <a:alpha val="43137"/>
                  </a:srgbClr>
                </a:outerShdw>
              </a:effectLst>
              <a:latin typeface="NikoshBAN" pitchFamily="2" charset="0"/>
              <a:cs typeface="NikoshBAN" pitchFamily="2" charset="0"/>
            </a:endParaRPr>
          </a:p>
        </p:txBody>
      </p:sp>
      <p:sp>
        <p:nvSpPr>
          <p:cNvPr id="6" name="Rectangle 5"/>
          <p:cNvSpPr/>
          <p:nvPr/>
        </p:nvSpPr>
        <p:spPr>
          <a:xfrm>
            <a:off x="378820" y="4818948"/>
            <a:ext cx="8666705" cy="1815882"/>
          </a:xfrm>
          <a:prstGeom prst="rect">
            <a:avLst/>
          </a:prstGeom>
        </p:spPr>
        <p:txBody>
          <a:bodyPr wrap="square">
            <a:spAutoFit/>
          </a:bodyPr>
          <a:lstStyle/>
          <a:p>
            <a:pPr algn="just"/>
            <a:r>
              <a:rPr lang="as-IN" sz="2800" dirty="0">
                <a:latin typeface="NikoshBAN" panose="02000000000000000000" pitchFamily="2" charset="0"/>
                <a:cs typeface="NikoshBAN" panose="02000000000000000000" pitchFamily="2" charset="0"/>
              </a:rPr>
              <a:t>কোনো নেটওয়ার্কের সব কম্পিউটার যদি একটি কেন্দ্রীয় হাবের সঙ্গে যুক্ত থাকে, তাকেই বলে স্টার টপোলজি। এটি একটি সহজ টপোলজি। এতে একটি কম্পিউটার নষ্ট হলে বাকি নেটওয়ার্ক সচল থাকে কিন্তু কোনোভাবে কেন্দ্রীয় হাব নষ্ট হলে পুরো নেটওয়ার্ক অচল হয়ে পড়বে।</a:t>
            </a:r>
            <a:endParaRPr lang="as-IN" sz="2800" b="0" i="0" dirty="0">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417308912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16734" y="400735"/>
            <a:ext cx="6386732" cy="646331"/>
          </a:xfrm>
          <a:prstGeom prst="rect">
            <a:avLst/>
          </a:prstGeom>
          <a:noFill/>
        </p:spPr>
        <p:txBody>
          <a:bodyPr wrap="square" rtlCol="0">
            <a:spAutoFit/>
          </a:bodyPr>
          <a:lstStyle/>
          <a:p>
            <a:r>
              <a:rPr lang="en-US" sz="3600" b="1" dirty="0" err="1" smtClean="0">
                <a:solidFill>
                  <a:srgbClr val="002060"/>
                </a:solidFill>
                <a:latin typeface="NikoshBAN" pitchFamily="2" charset="0"/>
                <a:cs typeface="NikoshBAN" pitchFamily="2" charset="0"/>
              </a:rPr>
              <a:t>স্টার</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টপোলজি</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নেটওয়ার্কের</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ডাটা</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প্রবাহচিত্র</a:t>
            </a:r>
            <a:endParaRPr lang="en-US" sz="3600" b="1" dirty="0">
              <a:solidFill>
                <a:srgbClr val="002060"/>
              </a:solidFill>
              <a:latin typeface="NikoshBAN" pitchFamily="2" charset="0"/>
              <a:cs typeface="NikoshBAN" pitchFamily="2" charset="0"/>
            </a:endParaRPr>
          </a:p>
        </p:txBody>
      </p:sp>
      <p:pic>
        <p:nvPicPr>
          <p:cNvPr id="4" name="Picture 3" descr="200_s (1).gif"/>
          <p:cNvPicPr>
            <a:picLocks noChangeAspect="1"/>
          </p:cNvPicPr>
          <p:nvPr/>
        </p:nvPicPr>
        <p:blipFill>
          <a:blip r:embed="rId2"/>
          <a:stretch>
            <a:fillRect/>
          </a:stretch>
        </p:blipFill>
        <p:spPr>
          <a:xfrm>
            <a:off x="381000" y="1447800"/>
            <a:ext cx="8458200" cy="4229100"/>
          </a:xfrm>
          <a:prstGeom prst="rect">
            <a:avLst/>
          </a:prstGeom>
        </p:spPr>
      </p:pic>
    </p:spTree>
    <p:extLst>
      <p:ext uri="{BB962C8B-B14F-4D97-AF65-F5344CB8AC3E}">
        <p14:creationId xmlns:p14="http://schemas.microsoft.com/office/powerpoint/2010/main" xmlns="" val="2920957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t="1707" b="12452"/>
          <a:stretch/>
        </p:blipFill>
        <p:spPr>
          <a:xfrm>
            <a:off x="2198917" y="1248344"/>
            <a:ext cx="4595780" cy="3702334"/>
          </a:xfrm>
          <a:prstGeom prst="rect">
            <a:avLst/>
          </a:prstGeom>
        </p:spPr>
      </p:pic>
      <p:sp>
        <p:nvSpPr>
          <p:cNvPr id="4" name="Rectangle 3"/>
          <p:cNvSpPr/>
          <p:nvPr/>
        </p:nvSpPr>
        <p:spPr>
          <a:xfrm>
            <a:off x="266280" y="403335"/>
            <a:ext cx="5825031" cy="553998"/>
          </a:xfrm>
          <a:prstGeom prst="rect">
            <a:avLst/>
          </a:prstGeom>
        </p:spPr>
        <p:txBody>
          <a:bodyPr wrap="square">
            <a:spAutoFit/>
          </a:bodyPr>
          <a:lstStyle/>
          <a:p>
            <a:pPr algn="ctr"/>
            <a:r>
              <a:rPr lang="bn-BD" sz="3000" dirty="0" smtClean="0">
                <a:effectLst>
                  <a:outerShdw blurRad="38100" dist="38100" dir="2700000" algn="tl">
                    <a:srgbClr val="000000">
                      <a:alpha val="43137"/>
                    </a:srgbClr>
                  </a:outerShdw>
                </a:effectLst>
                <a:latin typeface="NikoshBAN" pitchFamily="2" charset="0"/>
                <a:cs typeface="NikoshBAN" pitchFamily="2" charset="0"/>
                <a:sym typeface="Wingdings"/>
              </a:rPr>
              <a:t></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শিক্ষার্থী</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বন্ধুরা</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বলতো</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এটি</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কোন</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টপোলজি</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a:t>
            </a:r>
            <a:endParaRPr lang="bn-BD" sz="3000" dirty="0">
              <a:effectLst>
                <a:outerShdw blurRad="38100" dist="38100" dir="2700000" algn="tl">
                  <a:srgbClr val="000000">
                    <a:alpha val="43137"/>
                  </a:srgbClr>
                </a:outerShdw>
              </a:effectLst>
              <a:latin typeface="NikoshBAN" pitchFamily="2" charset="0"/>
              <a:cs typeface="NikoshBAN" pitchFamily="2" charset="0"/>
            </a:endParaRPr>
          </a:p>
        </p:txBody>
      </p:sp>
      <p:sp>
        <p:nvSpPr>
          <p:cNvPr id="5" name="Rectangle 4"/>
          <p:cNvSpPr/>
          <p:nvPr/>
        </p:nvSpPr>
        <p:spPr>
          <a:xfrm>
            <a:off x="6091311" y="434842"/>
            <a:ext cx="2442754" cy="553998"/>
          </a:xfrm>
          <a:prstGeom prst="rect">
            <a:avLst/>
          </a:prstGeom>
        </p:spPr>
        <p:txBody>
          <a:bodyPr wrap="square">
            <a:spAutoFit/>
          </a:bodyPr>
          <a:lstStyle/>
          <a:p>
            <a:pPr algn="ctr"/>
            <a:r>
              <a:rPr lang="bn-BD" sz="3000" dirty="0">
                <a:effectLst>
                  <a:outerShdw blurRad="38100" dist="38100" dir="2700000" algn="tl">
                    <a:srgbClr val="000000">
                      <a:alpha val="43137"/>
                    </a:srgbClr>
                  </a:outerShdw>
                </a:effectLst>
                <a:latin typeface="NikoshBAN" pitchFamily="2" charset="0"/>
                <a:cs typeface="NikoshBAN" pitchFamily="2" charset="0"/>
                <a:sym typeface="Wingdings"/>
              </a:rPr>
              <a:t></a:t>
            </a:r>
            <a:r>
              <a:rPr lang="en-US" sz="30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ট্রি</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টপোলজি</a:t>
            </a:r>
            <a:endParaRPr lang="bn-BD" sz="3000" dirty="0">
              <a:effectLst>
                <a:outerShdw blurRad="38100" dist="38100" dir="2700000" algn="tl">
                  <a:srgbClr val="000000">
                    <a:alpha val="43137"/>
                  </a:srgbClr>
                </a:outerShdw>
              </a:effectLst>
              <a:latin typeface="NikoshBAN" pitchFamily="2" charset="0"/>
              <a:cs typeface="NikoshBAN" pitchFamily="2" charset="0"/>
            </a:endParaRPr>
          </a:p>
        </p:txBody>
      </p:sp>
      <p:sp>
        <p:nvSpPr>
          <p:cNvPr id="6" name="Rectangle 5"/>
          <p:cNvSpPr/>
          <p:nvPr/>
        </p:nvSpPr>
        <p:spPr>
          <a:xfrm>
            <a:off x="266280" y="5210182"/>
            <a:ext cx="8708909" cy="1384995"/>
          </a:xfrm>
          <a:prstGeom prst="rect">
            <a:avLst/>
          </a:prstGeom>
        </p:spPr>
        <p:txBody>
          <a:bodyPr wrap="square">
            <a:spAutoFit/>
          </a:bodyPr>
          <a:lstStyle/>
          <a:p>
            <a:pPr algn="just"/>
            <a:r>
              <a:rPr lang="as-IN" sz="2800" dirty="0">
                <a:latin typeface="NikoshBAN" panose="02000000000000000000" pitchFamily="2" charset="0"/>
                <a:cs typeface="NikoshBAN" panose="02000000000000000000" pitchFamily="2" charset="0"/>
              </a:rPr>
              <a:t>ট্রি টপোলজি গাছের মতো। গাছে যেমন কাণ্ড থেকে ডাল, একটি ডাল থেকে আরেকটি ডাল এবং তা থেকে আরেকটি ডাল বের হয়, ট্রি টপোলজিও সে রকম। ট্রি টপোলজিতে অনেক স্টার টপোলজি একত্র করা হয়।</a:t>
            </a:r>
            <a:endParaRPr lang="as-IN" sz="2800" b="0" i="0" dirty="0">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672007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79875" y="456624"/>
            <a:ext cx="6114757" cy="646331"/>
          </a:xfrm>
          <a:prstGeom prst="rect">
            <a:avLst/>
          </a:prstGeom>
          <a:noFill/>
        </p:spPr>
        <p:txBody>
          <a:bodyPr wrap="square" rtlCol="0">
            <a:spAutoFit/>
          </a:bodyPr>
          <a:lstStyle/>
          <a:p>
            <a:pPr algn="ctr"/>
            <a:r>
              <a:rPr lang="en-US" sz="3600" b="1" dirty="0" err="1" smtClean="0">
                <a:solidFill>
                  <a:srgbClr val="002060"/>
                </a:solidFill>
                <a:latin typeface="NikoshBAN" pitchFamily="2" charset="0"/>
                <a:cs typeface="NikoshBAN" pitchFamily="2" charset="0"/>
              </a:rPr>
              <a:t>ট্রি</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টপোলজি</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নেটওয়ার্কের</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ডাটা</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প্রবাহচিত্র</a:t>
            </a:r>
            <a:endParaRPr lang="en-US" sz="3600" b="1" dirty="0">
              <a:solidFill>
                <a:srgbClr val="002060"/>
              </a:solidFill>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892729" y="1102955"/>
            <a:ext cx="5889048" cy="5353680"/>
          </a:xfrm>
          <a:prstGeom prst="rect">
            <a:avLst/>
          </a:prstGeom>
        </p:spPr>
      </p:pic>
    </p:spTree>
    <p:extLst>
      <p:ext uri="{BB962C8B-B14F-4D97-AF65-F5344CB8AC3E}">
        <p14:creationId xmlns:p14="http://schemas.microsoft.com/office/powerpoint/2010/main" xmlns="" val="53060793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4244" y="1111136"/>
            <a:ext cx="6928500" cy="584775"/>
          </a:xfrm>
          <a:prstGeom prst="rect">
            <a:avLst/>
          </a:prstGeom>
          <a:noFill/>
        </p:spPr>
        <p:txBody>
          <a:bodyPr wrap="none" rtlCol="0">
            <a:spAutoFit/>
          </a:bodyPr>
          <a:lstStyle/>
          <a:p>
            <a:pPr algn="ctr"/>
            <a:r>
              <a:rPr lang="en-US" sz="3200" dirty="0" err="1" smtClean="0">
                <a:latin typeface="NikoshBAN" panose="02000000000000000000" pitchFamily="2" charset="0"/>
                <a:cs typeface="NikoshBAN" panose="02000000000000000000" pitchFamily="2" charset="0"/>
              </a:rPr>
              <a:t>শিক্ষার্থীরা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আমরা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মনোযোগসহ</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একটি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ভিডিও</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দেখি</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graphicFrame>
        <p:nvGraphicFramePr>
          <p:cNvPr id="4" name="Object 3">
            <a:hlinkClick r:id="" action="ppaction://ole?verb=0"/>
          </p:cNvPr>
          <p:cNvGraphicFramePr>
            <a:graphicFrameLocks noChangeAspect="1"/>
          </p:cNvGraphicFramePr>
          <p:nvPr>
            <p:extLst/>
          </p:nvPr>
        </p:nvGraphicFramePr>
        <p:xfrm>
          <a:off x="3354291" y="2964873"/>
          <a:ext cx="2628405" cy="1211841"/>
        </p:xfrm>
        <a:graphic>
          <a:graphicData uri="http://schemas.openxmlformats.org/presentationml/2006/ole">
            <p:oleObj spid="_x0000_s2064" name="Packager Shell Object" showAsIcon="1" r:id="rId3" imgW="1264320" imgH="582120" progId="Package">
              <p:embed/>
            </p:oleObj>
          </a:graphicData>
        </a:graphic>
      </p:graphicFrame>
    </p:spTree>
    <p:extLst>
      <p:ext uri="{BB962C8B-B14F-4D97-AF65-F5344CB8AC3E}">
        <p14:creationId xmlns:p14="http://schemas.microsoft.com/office/powerpoint/2010/main" xmlns="" val="2398251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94184" y="5279301"/>
            <a:ext cx="4113627" cy="1077218"/>
          </a:xfrm>
          <a:prstGeom prst="rect">
            <a:avLst/>
          </a:prstGeom>
          <a:noFill/>
        </p:spPr>
        <p:txBody>
          <a:bodyPr wrap="none" rtlCol="0">
            <a:spAutoFit/>
          </a:bodyPr>
          <a:lstStyle/>
          <a:p>
            <a:pPr algn="just"/>
            <a:r>
              <a:rPr lang="en-US" sz="3200" dirty="0" smtClean="0">
                <a:latin typeface="NikoshBAN" panose="02000000000000000000" pitchFamily="2" charset="0"/>
                <a:cs typeface="NikoshBAN" panose="02000000000000000000" pitchFamily="2" charset="0"/>
              </a:rPr>
              <a:t>1। </a:t>
            </a:r>
            <a:r>
              <a:rPr lang="en-US" sz="3200" dirty="0" err="1" smtClean="0">
                <a:latin typeface="NikoshBAN" panose="02000000000000000000" pitchFamily="2" charset="0"/>
                <a:cs typeface="NikoshBAN" panose="02000000000000000000" pitchFamily="2" charset="0"/>
              </a:rPr>
              <a:t>ট্রি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টপোলজি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বলতে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বুঝ</a:t>
            </a:r>
            <a:r>
              <a:rPr lang="en-US" sz="3200" dirty="0" smtClean="0">
                <a:latin typeface="NikoshBAN" panose="02000000000000000000" pitchFamily="2" charset="0"/>
                <a:cs typeface="NikoshBAN" panose="02000000000000000000" pitchFamily="2" charset="0"/>
              </a:rPr>
              <a:t>?</a:t>
            </a:r>
          </a:p>
          <a:p>
            <a:pPr algn="just"/>
            <a:r>
              <a:rPr lang="en-US" sz="3200" dirty="0" smtClean="0">
                <a:latin typeface="NikoshBAN" panose="02000000000000000000" pitchFamily="2" charset="0"/>
                <a:cs typeface="NikoshBAN" panose="02000000000000000000" pitchFamily="2" charset="0"/>
              </a:rPr>
              <a:t>2। </a:t>
            </a:r>
            <a:r>
              <a:rPr lang="en-US" sz="3200" dirty="0" err="1" smtClean="0">
                <a:latin typeface="NikoshBAN" panose="02000000000000000000" pitchFamily="2" charset="0"/>
                <a:cs typeface="NikoshBAN" panose="02000000000000000000" pitchFamily="2" charset="0"/>
              </a:rPr>
              <a:t>ট্রি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টপোলজির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
        <p:nvSpPr>
          <p:cNvPr id="5" name="TextBox 4"/>
          <p:cNvSpPr txBox="1"/>
          <p:nvPr/>
        </p:nvSpPr>
        <p:spPr>
          <a:xfrm>
            <a:off x="3978003" y="444381"/>
            <a:ext cx="1745991" cy="646331"/>
          </a:xfrm>
          <a:prstGeom prst="rect">
            <a:avLst/>
          </a:prstGeom>
          <a:solidFill>
            <a:schemeClr val="accent5">
              <a:lumMod val="40000"/>
              <a:lumOff val="60000"/>
            </a:schemeClr>
          </a:solidFill>
          <a:effectLst>
            <a:glow rad="139700">
              <a:schemeClr val="accent3">
                <a:satMod val="175000"/>
                <a:alpha val="40000"/>
              </a:schemeClr>
            </a:glow>
          </a:effectLst>
        </p:spPr>
        <p:txBody>
          <a:bodyPr wrap="none" rtlCol="0">
            <a:spAutoFit/>
          </a:bodyPr>
          <a:lstStyle/>
          <a:p>
            <a:pPr algn="ctr"/>
            <a:r>
              <a:rPr lang="en-US" sz="3600" dirty="0" err="1" smtClean="0">
                <a:latin typeface="NikoshBAN" panose="02000000000000000000" pitchFamily="2" charset="0"/>
                <a:cs typeface="NikoshBAN" panose="02000000000000000000" pitchFamily="2" charset="0"/>
              </a:rPr>
              <a:t>একক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কাজ</a:t>
            </a:r>
            <a:endParaRPr lang="en-US" sz="36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xmlns="" val="0"/>
              </a:ext>
            </a:extLst>
          </a:blip>
          <a:srcRect l="52345" t="10718" r="19758" b="37531"/>
          <a:stretch/>
        </p:blipFill>
        <p:spPr>
          <a:xfrm>
            <a:off x="498393" y="1795595"/>
            <a:ext cx="3479610" cy="2725409"/>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xmlns="" val="0"/>
              </a:ext>
            </a:extLst>
          </a:blip>
          <a:srcRect l="12262" t="16003" r="5236"/>
          <a:stretch/>
        </p:blipFill>
        <p:spPr>
          <a:xfrm>
            <a:off x="4651187" y="1849009"/>
            <a:ext cx="3936625" cy="2671995"/>
          </a:xfrm>
          <a:prstGeom prst="rect">
            <a:avLst/>
          </a:prstGeom>
        </p:spPr>
      </p:pic>
    </p:spTree>
    <p:extLst>
      <p:ext uri="{BB962C8B-B14F-4D97-AF65-F5344CB8AC3E}">
        <p14:creationId xmlns:p14="http://schemas.microsoft.com/office/powerpoint/2010/main" xmlns="" val="388452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sh-Network.gif"/>
          <p:cNvPicPr>
            <a:picLocks noChangeAspect="1"/>
          </p:cNvPicPr>
          <p:nvPr/>
        </p:nvPicPr>
        <p:blipFill>
          <a:blip r:embed="rId2"/>
          <a:stretch>
            <a:fillRect/>
          </a:stretch>
        </p:blipFill>
        <p:spPr>
          <a:xfrm>
            <a:off x="2366171" y="1404223"/>
            <a:ext cx="4565395" cy="3135627"/>
          </a:xfrm>
          <a:prstGeom prst="rect">
            <a:avLst/>
          </a:prstGeom>
        </p:spPr>
      </p:pic>
      <p:sp>
        <p:nvSpPr>
          <p:cNvPr id="4" name="Rectangle 3"/>
          <p:cNvSpPr/>
          <p:nvPr/>
        </p:nvSpPr>
        <p:spPr>
          <a:xfrm>
            <a:off x="266280" y="403335"/>
            <a:ext cx="5825031" cy="553998"/>
          </a:xfrm>
          <a:prstGeom prst="rect">
            <a:avLst/>
          </a:prstGeom>
        </p:spPr>
        <p:txBody>
          <a:bodyPr wrap="square">
            <a:spAutoFit/>
          </a:bodyPr>
          <a:lstStyle/>
          <a:p>
            <a:pPr algn="ctr"/>
            <a:r>
              <a:rPr lang="bn-BD" sz="3000" dirty="0" smtClean="0">
                <a:effectLst>
                  <a:outerShdw blurRad="38100" dist="38100" dir="2700000" algn="tl">
                    <a:srgbClr val="000000">
                      <a:alpha val="43137"/>
                    </a:srgbClr>
                  </a:outerShdw>
                </a:effectLst>
                <a:latin typeface="NikoshBAN" pitchFamily="2" charset="0"/>
                <a:cs typeface="NikoshBAN" pitchFamily="2" charset="0"/>
                <a:sym typeface="Wingdings"/>
              </a:rPr>
              <a:t></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শিক্ষার্থী</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বন্ধুরা</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বলতো</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এটি</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কোন</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টপোলজি</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a:t>
            </a:r>
            <a:endParaRPr lang="bn-BD" sz="3000" dirty="0">
              <a:effectLst>
                <a:outerShdw blurRad="38100" dist="38100" dir="2700000" algn="tl">
                  <a:srgbClr val="000000">
                    <a:alpha val="43137"/>
                  </a:srgbClr>
                </a:outerShdw>
              </a:effectLst>
              <a:latin typeface="NikoshBAN" pitchFamily="2" charset="0"/>
              <a:cs typeface="NikoshBAN" pitchFamily="2" charset="0"/>
            </a:endParaRPr>
          </a:p>
        </p:txBody>
      </p:sp>
      <p:sp>
        <p:nvSpPr>
          <p:cNvPr id="5" name="Rectangle 4"/>
          <p:cNvSpPr/>
          <p:nvPr/>
        </p:nvSpPr>
        <p:spPr>
          <a:xfrm>
            <a:off x="6091311" y="434842"/>
            <a:ext cx="2442754" cy="553998"/>
          </a:xfrm>
          <a:prstGeom prst="rect">
            <a:avLst/>
          </a:prstGeom>
        </p:spPr>
        <p:txBody>
          <a:bodyPr wrap="square">
            <a:spAutoFit/>
          </a:bodyPr>
          <a:lstStyle/>
          <a:p>
            <a:pPr algn="ctr"/>
            <a:r>
              <a:rPr lang="bn-BD" sz="3000" dirty="0">
                <a:effectLst>
                  <a:outerShdw blurRad="38100" dist="38100" dir="2700000" algn="tl">
                    <a:srgbClr val="000000">
                      <a:alpha val="43137"/>
                    </a:srgbClr>
                  </a:outerShdw>
                </a:effectLst>
                <a:latin typeface="NikoshBAN" pitchFamily="2" charset="0"/>
                <a:cs typeface="NikoshBAN" pitchFamily="2" charset="0"/>
                <a:sym typeface="Wingdings"/>
              </a:rPr>
              <a:t></a:t>
            </a:r>
            <a:r>
              <a:rPr lang="en-US" sz="30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মেশ</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টপোলজি</a:t>
            </a:r>
            <a:endParaRPr lang="bn-BD" sz="3000" dirty="0">
              <a:effectLst>
                <a:outerShdw blurRad="38100" dist="38100" dir="2700000" algn="tl">
                  <a:srgbClr val="000000">
                    <a:alpha val="43137"/>
                  </a:srgbClr>
                </a:outerShdw>
              </a:effectLst>
              <a:latin typeface="NikoshBAN" pitchFamily="2" charset="0"/>
              <a:cs typeface="NikoshBAN" pitchFamily="2" charset="0"/>
            </a:endParaRPr>
          </a:p>
        </p:txBody>
      </p:sp>
      <p:sp>
        <p:nvSpPr>
          <p:cNvPr id="6" name="Rectangle 5"/>
          <p:cNvSpPr/>
          <p:nvPr/>
        </p:nvSpPr>
        <p:spPr>
          <a:xfrm>
            <a:off x="266280" y="4986740"/>
            <a:ext cx="8765178" cy="1384995"/>
          </a:xfrm>
          <a:prstGeom prst="rect">
            <a:avLst/>
          </a:prstGeom>
        </p:spPr>
        <p:txBody>
          <a:bodyPr wrap="square">
            <a:spAutoFit/>
          </a:bodyPr>
          <a:lstStyle/>
          <a:p>
            <a:pPr algn="just"/>
            <a:r>
              <a:rPr lang="as-IN" sz="2800" dirty="0">
                <a:latin typeface="NikoshBAN" panose="02000000000000000000" pitchFamily="2" charset="0"/>
                <a:cs typeface="NikoshBAN" panose="02000000000000000000" pitchFamily="2" charset="0"/>
              </a:rPr>
              <a:t>এই টপোলজিতে সরাসরি একাধিক কম্পিউটার একাধিক পথে যুক্ত থাকে। এই টপোলজিতে কম্পিউটারগুলো অন্য কম্পিউটার থেকে তথ্য নেওয়ার পাশাপাশি ওই নেটওয়ার্কের অন্য কম্পিউটারের মধ্যে বিতরণও করতে পারে।</a:t>
            </a:r>
            <a:endParaRPr lang="as-IN" sz="2800" b="0" i="0" dirty="0">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285382354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0801" y="346576"/>
            <a:ext cx="6358597" cy="646331"/>
          </a:xfrm>
          <a:prstGeom prst="rect">
            <a:avLst/>
          </a:prstGeom>
          <a:noFill/>
        </p:spPr>
        <p:txBody>
          <a:bodyPr wrap="square" rtlCol="0">
            <a:spAutoFit/>
          </a:bodyPr>
          <a:lstStyle/>
          <a:p>
            <a:pPr algn="ctr"/>
            <a:r>
              <a:rPr lang="en-US" sz="3600" b="1" dirty="0" err="1" smtClean="0">
                <a:solidFill>
                  <a:srgbClr val="002060"/>
                </a:solidFill>
                <a:latin typeface="NikoshBAN" pitchFamily="2" charset="0"/>
                <a:cs typeface="NikoshBAN" pitchFamily="2" charset="0"/>
              </a:rPr>
              <a:t>মেশ</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টপোলজি</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নেটওয়ার্কের</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ডাটা</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প্রবাহচিত্র</a:t>
            </a:r>
            <a:endParaRPr lang="en-US" sz="3600" b="1" dirty="0">
              <a:solidFill>
                <a:srgbClr val="002060"/>
              </a:solidFill>
              <a:latin typeface="NikoshBAN" pitchFamily="2" charset="0"/>
              <a:cs typeface="NikoshBAN" pitchFamily="2" charset="0"/>
            </a:endParaRPr>
          </a:p>
        </p:txBody>
      </p:sp>
      <p:pic>
        <p:nvPicPr>
          <p:cNvPr id="3" name="Picture 2" descr="200_s.gif"/>
          <p:cNvPicPr>
            <a:picLocks noChangeAspect="1"/>
          </p:cNvPicPr>
          <p:nvPr/>
        </p:nvPicPr>
        <p:blipFill>
          <a:blip r:embed="rId2"/>
          <a:stretch>
            <a:fillRect/>
          </a:stretch>
        </p:blipFill>
        <p:spPr>
          <a:xfrm>
            <a:off x="1828799" y="1530927"/>
            <a:ext cx="5562600" cy="5056909"/>
          </a:xfrm>
          <a:prstGeom prst="rect">
            <a:avLst/>
          </a:prstGeom>
        </p:spPr>
      </p:pic>
    </p:spTree>
    <p:extLst>
      <p:ext uri="{BB962C8B-B14F-4D97-AF65-F5344CB8AC3E}">
        <p14:creationId xmlns:p14="http://schemas.microsoft.com/office/powerpoint/2010/main" xmlns="" val="15462616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42213" y="4170683"/>
            <a:ext cx="1935593" cy="2063862"/>
          </a:xfrm>
          <a:prstGeom prst="rect">
            <a:avLst/>
          </a:prstGeom>
        </p:spPr>
      </p:pic>
      <p:sp>
        <p:nvSpPr>
          <p:cNvPr id="10" name="Rectangle 9"/>
          <p:cNvSpPr/>
          <p:nvPr/>
        </p:nvSpPr>
        <p:spPr>
          <a:xfrm>
            <a:off x="3569619" y="144959"/>
            <a:ext cx="2138454" cy="769441"/>
          </a:xfrm>
          <a:prstGeom prst="rect">
            <a:avLst/>
          </a:prstGeom>
        </p:spPr>
        <p:txBody>
          <a:bodyPr wrap="square">
            <a:spAutoFit/>
          </a:bodyPr>
          <a:lstStyle/>
          <a:p>
            <a:pPr algn="ctr"/>
            <a:r>
              <a:rPr lang="bn-IN" sz="4400" b="1" dirty="0">
                <a:ln w="0"/>
                <a:effectLst>
                  <a:outerShdw blurRad="38100" dist="19050" dir="2700000" algn="tl" rotWithShape="0">
                    <a:schemeClr val="dk1">
                      <a:alpha val="40000"/>
                    </a:schemeClr>
                  </a:outerShdw>
                </a:effectLst>
                <a:latin typeface="NikoshBAN" pitchFamily="2" charset="0"/>
                <a:cs typeface="NikoshBAN" pitchFamily="2" charset="0"/>
              </a:rPr>
              <a:t>পরিচিতি</a:t>
            </a:r>
          </a:p>
        </p:txBody>
      </p:sp>
      <p:sp>
        <p:nvSpPr>
          <p:cNvPr id="7" name="TextBox 6"/>
          <p:cNvSpPr txBox="1"/>
          <p:nvPr/>
        </p:nvSpPr>
        <p:spPr>
          <a:xfrm>
            <a:off x="4100945" y="4170683"/>
            <a:ext cx="4710546" cy="2431435"/>
          </a:xfrm>
          <a:prstGeom prst="rect">
            <a:avLst/>
          </a:prstGeom>
          <a:noFill/>
          <a:ln w="130175" cmpd="dbl">
            <a:solidFill>
              <a:schemeClr val="bg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en-US" sz="3200" b="1" dirty="0" err="1" smtClean="0">
                <a:latin typeface="NikoshBAN" panose="02000000000000000000" pitchFamily="2" charset="0"/>
                <a:cs typeface="NikoshBAN" panose="02000000000000000000" pitchFamily="2" charset="0"/>
              </a:rPr>
              <a:t>শ্রেণি</a:t>
            </a:r>
            <a:r>
              <a:rPr lang="en-US" sz="3200" b="1" dirty="0" err="1">
                <a:latin typeface="NikoshBAN" panose="02000000000000000000" pitchFamily="2" charset="0"/>
                <a:cs typeface="NikoshBAN" panose="02000000000000000000" pitchFamily="2" charset="0"/>
              </a:rPr>
              <a:t>ঃ</a:t>
            </a:r>
            <a:r>
              <a:rPr lang="en-US" sz="3200" dirty="0" smtClean="0">
                <a:latin typeface="NikoshBAN" panose="02000000000000000000" pitchFamily="2" charset="0"/>
                <a:cs typeface="NikoshBAN" panose="02000000000000000000" pitchFamily="2" charset="0"/>
              </a:rPr>
              <a:t> </a:t>
            </a:r>
            <a:r>
              <a:rPr lang="as-IN" sz="3200" b="1" dirty="0" smtClean="0">
                <a:latin typeface="NikoshBAN" panose="02000000000000000000" pitchFamily="2" charset="0"/>
                <a:cs typeface="NikoshBAN" panose="02000000000000000000" pitchFamily="2" charset="0"/>
              </a:rPr>
              <a:t>দ্বাদশ</a:t>
            </a:r>
            <a:endParaRPr lang="en-US" sz="3200" b="1" dirty="0" smtClean="0">
              <a:latin typeface="NikoshBAN" panose="02000000000000000000" pitchFamily="2" charset="0"/>
              <a:cs typeface="NikoshBAN" panose="02000000000000000000" pitchFamily="2" charset="0"/>
            </a:endParaRPr>
          </a:p>
          <a:p>
            <a:pPr>
              <a:spcBef>
                <a:spcPct val="0"/>
              </a:spcBef>
            </a:pPr>
            <a:r>
              <a:rPr lang="as-IN" sz="2400" dirty="0" smtClean="0">
                <a:latin typeface="NikoshBAN" panose="02000000000000000000" pitchFamily="2" charset="0"/>
                <a:cs typeface="NikoshBAN" panose="02000000000000000000" pitchFamily="2" charset="0"/>
              </a:rPr>
              <a:t>কম্পিউটার </a:t>
            </a:r>
            <a:r>
              <a:rPr lang="as-IN" sz="2400" dirty="0">
                <a:latin typeface="NikoshBAN" panose="02000000000000000000" pitchFamily="2" charset="0"/>
                <a:cs typeface="NikoshBAN" panose="02000000000000000000" pitchFamily="2" charset="0"/>
              </a:rPr>
              <a:t>অফিস অ্যাপ্লিকেশন </a:t>
            </a:r>
            <a:r>
              <a:rPr lang="as-IN" sz="2400" dirty="0" smtClean="0">
                <a:latin typeface="NikoshBAN" panose="02000000000000000000" pitchFamily="2" charset="0"/>
                <a:cs typeface="NikoshBAN" panose="02000000000000000000" pitchFamily="2" charset="0"/>
              </a:rPr>
              <a:t>২</a:t>
            </a:r>
            <a:endParaRPr lang="en-US" sz="2400" dirty="0" smtClean="0">
              <a:latin typeface="NikoshBAN" panose="02000000000000000000" pitchFamily="2" charset="0"/>
              <a:cs typeface="NikoshBAN" panose="02000000000000000000" pitchFamily="2" charset="0"/>
            </a:endParaRPr>
          </a:p>
          <a:p>
            <a:pPr>
              <a:spcBef>
                <a:spcPct val="0"/>
              </a:spcBef>
            </a:pPr>
            <a:r>
              <a:rPr lang="en-US" sz="2400" dirty="0" err="1" smtClean="0">
                <a:latin typeface="NikoshBAN" panose="02000000000000000000" pitchFamily="2" charset="0"/>
                <a:cs typeface="NikoshBAN" panose="02000000000000000000" pitchFamily="2" charset="0"/>
              </a:rPr>
              <a:t>অধ্যায়ঃ</a:t>
            </a:r>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তৃতী</a:t>
            </a:r>
            <a:r>
              <a:rPr lang="en-US" sz="2400" dirty="0" smtClean="0">
                <a:latin typeface="NikoshBAN" panose="02000000000000000000" pitchFamily="2" charset="0"/>
                <a:cs typeface="NikoshBAN" panose="02000000000000000000" pitchFamily="2" charset="0"/>
              </a:rPr>
              <a:t>য়</a:t>
            </a:r>
          </a:p>
          <a:p>
            <a:pPr>
              <a:spcBef>
                <a:spcPct val="0"/>
              </a:spcBef>
            </a:pPr>
            <a:r>
              <a:rPr lang="en-US" sz="2400" dirty="0" err="1" smtClean="0">
                <a:latin typeface="NikoshBAN" panose="02000000000000000000" pitchFamily="2" charset="0"/>
                <a:cs typeface="NikoshBAN" panose="02000000000000000000" pitchFamily="2" charset="0"/>
              </a:rPr>
              <a:t>পাঠ</a:t>
            </a:r>
            <a:r>
              <a:rPr lang="en-US" sz="2400" dirty="0" smtClean="0">
                <a:latin typeface="NikoshBAN" panose="02000000000000000000" pitchFamily="2" charset="0"/>
                <a:cs typeface="NikoshBAN" panose="02000000000000000000" pitchFamily="2" charset="0"/>
              </a:rPr>
              <a:t> ৩.৫: </a:t>
            </a:r>
            <a:r>
              <a:rPr lang="as-IN" sz="2400" dirty="0" smtClean="0">
                <a:latin typeface="NikoshBAN" panose="02000000000000000000" pitchFamily="2" charset="0"/>
                <a:cs typeface="NikoshBAN" panose="02000000000000000000" pitchFamily="2" charset="0"/>
              </a:rPr>
              <a:t>নেটও</a:t>
            </a:r>
            <a:r>
              <a:rPr lang="en-US" sz="2400" dirty="0" err="1"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র্ক </a:t>
            </a:r>
            <a:r>
              <a:rPr lang="as-IN" sz="2400" dirty="0">
                <a:latin typeface="NikoshBAN" panose="02000000000000000000" pitchFamily="2" charset="0"/>
                <a:cs typeface="NikoshBAN" panose="02000000000000000000" pitchFamily="2" charset="0"/>
              </a:rPr>
              <a:t>টপোলজি ও </a:t>
            </a:r>
            <a:r>
              <a:rPr lang="as-IN" sz="2400" dirty="0" smtClean="0">
                <a:latin typeface="NikoshBAN" panose="02000000000000000000" pitchFamily="2" charset="0"/>
                <a:cs typeface="NikoshBAN" panose="02000000000000000000" pitchFamily="2" charset="0"/>
              </a:rPr>
              <a:t>প্রটোকল</a:t>
            </a:r>
            <a:endParaRPr lang="en-US" sz="2400" dirty="0" smtClean="0">
              <a:latin typeface="NikoshBAN" panose="02000000000000000000" pitchFamily="2" charset="0"/>
              <a:cs typeface="NikoshBAN" panose="02000000000000000000" pitchFamily="2" charset="0"/>
            </a:endParaRPr>
          </a:p>
          <a:p>
            <a:pPr>
              <a:spcBef>
                <a:spcPct val="0"/>
              </a:spcBef>
            </a:pPr>
            <a:r>
              <a:rPr lang="bn-BD" sz="2400" dirty="0" smtClean="0">
                <a:latin typeface="NikoshBAN" panose="02000000000000000000" pitchFamily="2" charset="0"/>
                <a:cs typeface="NikoshBAN" panose="02000000000000000000" pitchFamily="2" charset="0"/>
              </a:rPr>
              <a:t>সময় </a:t>
            </a:r>
            <a:r>
              <a:rPr lang="en-US" sz="2400" dirty="0">
                <a:latin typeface="NikoshBAN" panose="02000000000000000000" pitchFamily="2" charset="0"/>
                <a:cs typeface="NikoshBAN" panose="02000000000000000000" pitchFamily="2" charset="0"/>
              </a:rPr>
              <a:t>:</a:t>
            </a:r>
            <a:r>
              <a:rPr lang="bn-BD" sz="2400" dirty="0">
                <a:latin typeface="NikoshBAN" panose="02000000000000000000" pitchFamily="2" charset="0"/>
                <a:cs typeface="NikoshBAN" panose="02000000000000000000" pitchFamily="2" charset="0"/>
              </a:rPr>
              <a:t> ৫০ মি.</a:t>
            </a:r>
          </a:p>
          <a:p>
            <a:pPr algn="ctr"/>
            <a:endParaRPr lang="en-US" sz="2000" dirty="0" smtClean="0">
              <a:solidFill>
                <a:srgbClr val="0070C0"/>
              </a:solidFill>
              <a:latin typeface="NikoshBAN" pitchFamily="2" charset="0"/>
              <a:cs typeface="NikoshBAN" pitchFamily="2" charset="0"/>
            </a:endParaRPr>
          </a:p>
        </p:txBody>
      </p:sp>
      <p:sp>
        <p:nvSpPr>
          <p:cNvPr id="12" name="TextBox 2"/>
          <p:cNvSpPr txBox="1"/>
          <p:nvPr/>
        </p:nvSpPr>
        <p:spPr>
          <a:xfrm>
            <a:off x="3717486" y="1455434"/>
            <a:ext cx="4539109" cy="1938992"/>
          </a:xfrm>
          <a:prstGeom prst="rect">
            <a:avLst/>
          </a:prstGeom>
          <a:noFill/>
          <a:ln w="130175" cmpd="dbl">
            <a:solidFill>
              <a:schemeClr val="bg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পলাশ</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কুমার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ভৌমিক</a:t>
            </a:r>
            <a:endParaRPr lang="en-US" sz="3600" b="1" dirty="0">
              <a:latin typeface="NikoshBAN" pitchFamily="2" charset="0"/>
              <a:cs typeface="NikoshBAN" pitchFamily="2" charset="0"/>
            </a:endParaRPr>
          </a:p>
          <a:p>
            <a:r>
              <a:rPr lang="en-US" sz="2800" dirty="0" err="1" smtClean="0">
                <a:latin typeface="NikoshBAN" pitchFamily="2" charset="0"/>
                <a:cs typeface="NikoshBAN" pitchFamily="2" charset="0"/>
              </a:rPr>
              <a:t>প্রভাষক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কম্পিউটার</a:t>
            </a:r>
            <a:r>
              <a:rPr lang="en-US" sz="2800" dirty="0">
                <a:latin typeface="NikoshBAN" pitchFamily="2" charset="0"/>
                <a:cs typeface="NikoshBAN" pitchFamily="2" charset="0"/>
              </a:rPr>
              <a:t> </a:t>
            </a:r>
            <a:r>
              <a:rPr lang="en-US" sz="2800" dirty="0" err="1" smtClean="0">
                <a:latin typeface="NikoshBAN" pitchFamily="2" charset="0"/>
                <a:cs typeface="NikoshBAN" pitchFamily="2" charset="0"/>
              </a:rPr>
              <a:t>অপারেশন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বিএম</a:t>
            </a:r>
            <a:endParaRPr lang="bn-BD" sz="2800" dirty="0">
              <a:latin typeface="NikoshBAN" pitchFamily="2" charset="0"/>
              <a:cs typeface="NikoshBAN" pitchFamily="2" charset="0"/>
            </a:endParaRPr>
          </a:p>
          <a:p>
            <a:r>
              <a:rPr lang="en-US" sz="2800" b="1" dirty="0" err="1" smtClean="0">
                <a:latin typeface="NikoshBAN" pitchFamily="2" charset="0"/>
                <a:cs typeface="NikoshBAN" pitchFamily="2" charset="0"/>
              </a:rPr>
              <a:t>আফজল</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খান</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কারিগরি</a:t>
            </a:r>
            <a:r>
              <a:rPr lang="en-US" sz="2800" b="1" dirty="0" smtClean="0">
                <a:latin typeface="NikoshBAN" pitchFamily="2" charset="0"/>
                <a:cs typeface="NikoshBAN" pitchFamily="2" charset="0"/>
              </a:rPr>
              <a:t> ও </a:t>
            </a:r>
            <a:r>
              <a:rPr lang="en-US" sz="2800" b="1" dirty="0" err="1" smtClean="0">
                <a:latin typeface="NikoshBAN" pitchFamily="2" charset="0"/>
                <a:cs typeface="NikoshBAN" pitchFamily="2" charset="0"/>
              </a:rPr>
              <a:t>কমার্স</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কলেজ</a:t>
            </a:r>
            <a:endParaRPr lang="en-US" sz="2800" b="1" dirty="0" smtClean="0">
              <a:latin typeface="NikoshBAN" pitchFamily="2" charset="0"/>
              <a:cs typeface="NikoshBAN" pitchFamily="2" charset="0"/>
            </a:endParaRPr>
          </a:p>
          <a:p>
            <a:r>
              <a:rPr lang="bn-BD" sz="2800" dirty="0" smtClean="0">
                <a:latin typeface="NikoshBAN" pitchFamily="2" charset="0"/>
                <a:cs typeface="NikoshBAN" pitchFamily="2" charset="0"/>
              </a:rPr>
              <a:t>মোবাইল </a:t>
            </a:r>
            <a:r>
              <a:rPr lang="bn-BD" sz="2800" dirty="0">
                <a:latin typeface="NikoshBAN" pitchFamily="2" charset="0"/>
                <a:cs typeface="NikoshBAN" pitchFamily="2" charset="0"/>
              </a:rPr>
              <a:t>: </a:t>
            </a:r>
            <a:r>
              <a:rPr lang="en-GB" sz="2800" dirty="0" smtClean="0">
                <a:latin typeface="NikoshBAN" pitchFamily="2" charset="0"/>
                <a:cs typeface="NikoshBAN" pitchFamily="2" charset="0"/>
              </a:rPr>
              <a:t>০১৬৩৩০৫৮২৭৬</a:t>
            </a:r>
            <a:endParaRPr lang="bn-BD" sz="2800" dirty="0">
              <a:latin typeface="NikoshBAN" pitchFamily="2" charset="0"/>
              <a:cs typeface="NikoshBAN" pitchFamily="2" charset="0"/>
            </a:endParaRPr>
          </a:p>
        </p:txBody>
      </p:sp>
      <p:pic>
        <p:nvPicPr>
          <p:cNvPr id="13" name="Picture 12"/>
          <p:cNvPicPr>
            <a:picLocks noChangeAspect="1"/>
          </p:cNvPicPr>
          <p:nvPr/>
        </p:nvPicPr>
        <p:blipFill rotWithShape="1">
          <a:blip r:embed="rId3">
            <a:extLst>
              <a:ext uri="{28A0092B-C50C-407E-A947-70E740481C1C}">
                <a14:useLocalDpi xmlns:a14="http://schemas.microsoft.com/office/drawing/2010/main" xmlns="" val="0"/>
              </a:ext>
            </a:extLst>
          </a:blip>
          <a:srcRect l="25028" t="20202" r="51611" b="45051"/>
          <a:stretch/>
        </p:blipFill>
        <p:spPr>
          <a:xfrm>
            <a:off x="842213" y="1314206"/>
            <a:ext cx="1607128" cy="2382982"/>
          </a:xfrm>
          <a:prstGeom prst="rect">
            <a:avLst/>
          </a:prstGeom>
        </p:spPr>
      </p:pic>
    </p:spTree>
    <p:extLst>
      <p:ext uri="{BB962C8B-B14F-4D97-AF65-F5344CB8AC3E}">
        <p14:creationId xmlns:p14="http://schemas.microsoft.com/office/powerpoint/2010/main" xmlns="" val="130153134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129180"/>
            <a:ext cx="5334000" cy="1323439"/>
          </a:xfrm>
          <a:prstGeom prst="rect">
            <a:avLst/>
          </a:prstGeom>
          <a:noFill/>
        </p:spPr>
        <p:txBody>
          <a:bodyPr wrap="square" rtlCol="0">
            <a:spAutoFit/>
          </a:bodyPr>
          <a:lstStyle/>
          <a:p>
            <a:pPr algn="ctr"/>
            <a:r>
              <a:rPr lang="en-US" sz="80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itchFamily="2" charset="0"/>
                <a:cs typeface="NikoshBAN" pitchFamily="2" charset="0"/>
              </a:rPr>
              <a:t>দলগত</a:t>
            </a:r>
            <a:r>
              <a:rPr lang="en-US" sz="8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itchFamily="2" charset="0"/>
                <a:cs typeface="NikoshBAN" pitchFamily="2" charset="0"/>
              </a:rPr>
              <a:t> </a:t>
            </a:r>
            <a:r>
              <a:rPr lang="en-US" sz="80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itchFamily="2" charset="0"/>
                <a:cs typeface="NikoshBAN" pitchFamily="2" charset="0"/>
              </a:rPr>
              <a:t>কাজ</a:t>
            </a:r>
            <a:endParaRPr 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itchFamily="2" charset="0"/>
              <a:cs typeface="NikoshBAN" pitchFamily="2" charset="0"/>
            </a:endParaRPr>
          </a:p>
        </p:txBody>
      </p:sp>
      <p:sp>
        <p:nvSpPr>
          <p:cNvPr id="6" name="TextBox 5"/>
          <p:cNvSpPr txBox="1"/>
          <p:nvPr/>
        </p:nvSpPr>
        <p:spPr>
          <a:xfrm>
            <a:off x="284018" y="1941150"/>
            <a:ext cx="8575964" cy="1384995"/>
          </a:xfrm>
          <a:prstGeom prst="rect">
            <a:avLst/>
          </a:prstGeom>
          <a:solidFill>
            <a:schemeClr val="accent2">
              <a:lumMod val="20000"/>
              <a:lumOff val="80000"/>
            </a:schemeClr>
          </a:solidFill>
          <a:ln w="28575"/>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800" dirty="0" err="1" smtClean="0">
                <a:latin typeface="NikoshBAN" pitchFamily="2" charset="0"/>
                <a:cs typeface="NikoshBAN" pitchFamily="2" charset="0"/>
              </a:rPr>
              <a:t>দলঃ</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নেটওয়ার্ক</a:t>
            </a:r>
            <a:r>
              <a:rPr lang="en-US" sz="4800" dirty="0" smtClean="0">
                <a:latin typeface="NikoshBAN" pitchFamily="2" charset="0"/>
                <a:cs typeface="NikoshBAN" pitchFamily="2" charset="0"/>
              </a:rPr>
              <a:t>)</a:t>
            </a:r>
          </a:p>
          <a:p>
            <a:pPr algn="ctr"/>
            <a:r>
              <a:rPr lang="as-IN" sz="3600" dirty="0" smtClean="0">
                <a:latin typeface="NikoshBAN" pitchFamily="2" charset="0"/>
                <a:cs typeface="NikoshBAN" pitchFamily="2" charset="0"/>
              </a:rPr>
              <a:t>টপোলজি</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অনুযায়ী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নেটওয়ার্ক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এর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প্রকারভেদ</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লিপিবদ্ধ</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a:t>
            </a:r>
            <a:r>
              <a:rPr lang="en-US"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8" name="TextBox 7"/>
          <p:cNvSpPr txBox="1"/>
          <p:nvPr/>
        </p:nvSpPr>
        <p:spPr>
          <a:xfrm>
            <a:off x="284018" y="3814676"/>
            <a:ext cx="8575964" cy="1384995"/>
          </a:xfrm>
          <a:prstGeom prst="rect">
            <a:avLst/>
          </a:prstGeom>
          <a:ln>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800" dirty="0" err="1" smtClean="0">
                <a:latin typeface="NikoshBAN" pitchFamily="2" charset="0"/>
                <a:cs typeface="NikoshBAN" pitchFamily="2" charset="0"/>
              </a:rPr>
              <a:t>দলঃ</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ষ্টার</a:t>
            </a:r>
            <a:r>
              <a:rPr lang="en-US" sz="4800" dirty="0" smtClean="0">
                <a:latin typeface="NikoshBAN" pitchFamily="2" charset="0"/>
                <a:cs typeface="NikoshBAN" pitchFamily="2" charset="0"/>
              </a:rPr>
              <a:t>)</a:t>
            </a:r>
          </a:p>
          <a:p>
            <a:pPr algn="ctr"/>
            <a:r>
              <a:rPr lang="en-US" sz="3600" dirty="0" err="1" smtClean="0">
                <a:latin typeface="NikoshBAN" pitchFamily="2" charset="0"/>
                <a:cs typeface="NikoshBAN" pitchFamily="2" charset="0"/>
              </a:rPr>
              <a:t>স্টার</a:t>
            </a:r>
            <a:r>
              <a:rPr lang="en-US" sz="3600" dirty="0" smtClean="0">
                <a:latin typeface="NikoshBAN" pitchFamily="2" charset="0"/>
                <a:cs typeface="NikoshBAN" pitchFamily="2" charset="0"/>
              </a:rPr>
              <a:t> </a:t>
            </a:r>
            <a:r>
              <a:rPr lang="as-IN" sz="3600" dirty="0">
                <a:latin typeface="NikoshBAN" pitchFamily="2" charset="0"/>
                <a:cs typeface="NikoshBAN" pitchFamily="2" charset="0"/>
              </a:rPr>
              <a:t>টপোলজি</a:t>
            </a:r>
            <a:r>
              <a:rPr lang="en-US" sz="3600" dirty="0" smtClean="0">
                <a:latin typeface="NikoshBAN" pitchFamily="2" charset="0"/>
                <a:cs typeface="NikoshBAN" pitchFamily="2" charset="0"/>
              </a:rPr>
              <a:t> ও </a:t>
            </a:r>
            <a:r>
              <a:rPr lang="en-US" sz="3600" dirty="0" err="1" smtClean="0">
                <a:latin typeface="NikoshBAN" pitchFamily="2" charset="0"/>
                <a:cs typeface="NikoshBAN" pitchFamily="2" charset="0"/>
              </a:rPr>
              <a:t>বাস</a:t>
            </a:r>
            <a:r>
              <a:rPr lang="en-US" sz="3600" dirty="0" smtClean="0">
                <a:latin typeface="NikoshBAN" pitchFamily="2" charset="0"/>
                <a:cs typeface="NikoshBAN" pitchFamily="2" charset="0"/>
              </a:rPr>
              <a:t> </a:t>
            </a:r>
            <a:r>
              <a:rPr lang="as-IN" sz="3600" dirty="0">
                <a:latin typeface="NikoshBAN" pitchFamily="2" charset="0"/>
                <a:cs typeface="NikoshBAN" pitchFamily="2" charset="0"/>
              </a:rPr>
              <a:t>টপোলজি</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অংকন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দেখাও</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xmlns="" val="36620288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ox(i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Scale>
                                      <p:cBhvr>
                                        <p:cTn id="19"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8"/>
                                        </p:tgtEl>
                                        <p:attrNameLst>
                                          <p:attrName>ppt_x</p:attrName>
                                          <p:attrName>ppt_y</p:attrName>
                                        </p:attrNameLst>
                                      </p:cBhvr>
                                    </p:animMotion>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457200"/>
            <a:ext cx="4724400" cy="132343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err="1" smtClean="0">
                <a:ln w="11430"/>
                <a:solidFill>
                  <a:srgbClr val="00B0F0"/>
                </a:solidFill>
                <a:effectLst>
                  <a:outerShdw blurRad="76200" dist="50800" dir="5400000" algn="tl" rotWithShape="0">
                    <a:srgbClr val="000000">
                      <a:alpha val="65000"/>
                    </a:srgbClr>
                  </a:outerShdw>
                </a:effectLst>
                <a:latin typeface="NikoshBAN" pitchFamily="2" charset="0"/>
                <a:cs typeface="NikoshBAN" pitchFamily="2" charset="0"/>
              </a:rPr>
              <a:t>মুল্যায়ন</a:t>
            </a:r>
            <a:endParaRPr lang="en-US" sz="8000" b="1" spc="50" dirty="0">
              <a:ln w="11430"/>
              <a:solidFill>
                <a:srgbClr val="00B0F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457200" y="2400886"/>
            <a:ext cx="8458200" cy="2554545"/>
          </a:xfrm>
          <a:prstGeom prst="rect">
            <a:avLst/>
          </a:prstGeom>
          <a:ln>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dirty="0" smtClean="0">
                <a:solidFill>
                  <a:schemeClr val="tx1"/>
                </a:solidFill>
                <a:latin typeface="NikoshBAN" pitchFamily="2" charset="0"/>
                <a:cs typeface="NikoshBAN" pitchFamily="2" charset="0"/>
              </a:rPr>
              <a:t>01। </a:t>
            </a:r>
            <a:r>
              <a:rPr lang="en-US" sz="4000" dirty="0" err="1" smtClean="0">
                <a:solidFill>
                  <a:schemeClr val="tx1"/>
                </a:solidFill>
                <a:latin typeface="NikoshBAN" pitchFamily="2" charset="0"/>
                <a:cs typeface="NikoshBAN" pitchFamily="2" charset="0"/>
              </a:rPr>
              <a:t>টপোলজি</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কি</a:t>
            </a:r>
            <a:r>
              <a:rPr lang="en-US" sz="4000" dirty="0" smtClean="0">
                <a:solidFill>
                  <a:schemeClr val="tx1"/>
                </a:solidFill>
                <a:latin typeface="NikoshBAN" pitchFamily="2" charset="0"/>
                <a:cs typeface="NikoshBAN" pitchFamily="2" charset="0"/>
              </a:rPr>
              <a:t>?</a:t>
            </a:r>
          </a:p>
          <a:p>
            <a:r>
              <a:rPr lang="en-US" sz="4000" dirty="0" smtClean="0">
                <a:solidFill>
                  <a:schemeClr val="tx1"/>
                </a:solidFill>
                <a:latin typeface="NikoshBAN" pitchFamily="2" charset="0"/>
                <a:cs typeface="NikoshBAN" pitchFamily="2" charset="0"/>
              </a:rPr>
              <a:t>02। </a:t>
            </a:r>
            <a:r>
              <a:rPr lang="en-US" sz="4000" dirty="0" err="1" smtClean="0">
                <a:solidFill>
                  <a:schemeClr val="tx1"/>
                </a:solidFill>
                <a:latin typeface="NikoshBAN" pitchFamily="2" charset="0"/>
                <a:cs typeface="NikoshBAN" pitchFamily="2" charset="0"/>
              </a:rPr>
              <a:t>টপোলজি</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কেন</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নির্বাচন</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করতে</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হয়</a:t>
            </a:r>
            <a:r>
              <a:rPr lang="en-US" sz="4000" dirty="0" smtClean="0">
                <a:solidFill>
                  <a:schemeClr val="tx1"/>
                </a:solidFill>
                <a:latin typeface="NikoshBAN" pitchFamily="2" charset="0"/>
                <a:cs typeface="NikoshBAN" pitchFamily="2" charset="0"/>
              </a:rPr>
              <a:t>?</a:t>
            </a:r>
          </a:p>
          <a:p>
            <a:r>
              <a:rPr lang="en-US" sz="4000" dirty="0" smtClean="0">
                <a:solidFill>
                  <a:schemeClr val="tx1"/>
                </a:solidFill>
                <a:latin typeface="NikoshBAN" pitchFamily="2" charset="0"/>
                <a:cs typeface="NikoshBAN" pitchFamily="2" charset="0"/>
              </a:rPr>
              <a:t>03। </a:t>
            </a:r>
            <a:r>
              <a:rPr lang="en-US" sz="4000" dirty="0" err="1" smtClean="0">
                <a:solidFill>
                  <a:schemeClr val="tx1"/>
                </a:solidFill>
                <a:latin typeface="NikoshBAN" pitchFamily="2" charset="0"/>
                <a:cs typeface="NikoshBAN" pitchFamily="2" charset="0"/>
              </a:rPr>
              <a:t>টপোলজি</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অনুযায়ী</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নেটওয়ার্ক</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কত</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প্রকার</a:t>
            </a:r>
            <a:r>
              <a:rPr lang="en-US" sz="4000" dirty="0" smtClean="0">
                <a:solidFill>
                  <a:schemeClr val="tx1"/>
                </a:solidFill>
                <a:latin typeface="NikoshBAN" pitchFamily="2" charset="0"/>
                <a:cs typeface="NikoshBAN" pitchFamily="2" charset="0"/>
              </a:rPr>
              <a:t>?</a:t>
            </a:r>
          </a:p>
          <a:p>
            <a:r>
              <a:rPr lang="en-US" sz="4000" dirty="0" smtClean="0">
                <a:solidFill>
                  <a:schemeClr val="tx1"/>
                </a:solidFill>
                <a:latin typeface="NikoshBAN" pitchFamily="2" charset="0"/>
                <a:cs typeface="NikoshBAN" pitchFamily="2" charset="0"/>
              </a:rPr>
              <a:t>04। </a:t>
            </a:r>
            <a:r>
              <a:rPr lang="as-IN" sz="4000" dirty="0">
                <a:solidFill>
                  <a:schemeClr val="tx1"/>
                </a:solidFill>
                <a:latin typeface="NikoshBAN" panose="02000000000000000000" pitchFamily="2" charset="0"/>
                <a:cs typeface="NikoshBAN" panose="02000000000000000000" pitchFamily="2" charset="0"/>
              </a:rPr>
              <a:t>স্টার টপোলজির সম্প্রসারিত </a:t>
            </a:r>
            <a:r>
              <a:rPr lang="as-IN" sz="4000" dirty="0" smtClean="0">
                <a:solidFill>
                  <a:schemeClr val="tx1"/>
                </a:solidFill>
                <a:latin typeface="NikoshBAN" panose="02000000000000000000" pitchFamily="2" charset="0"/>
                <a:cs typeface="NikoshBAN" panose="02000000000000000000" pitchFamily="2" charset="0"/>
              </a:rPr>
              <a:t>রূপ</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কি</a:t>
            </a:r>
            <a:r>
              <a:rPr lang="en-US" sz="4000" dirty="0" smtClean="0">
                <a:solidFill>
                  <a:schemeClr val="tx1"/>
                </a:solidFill>
                <a:latin typeface="NikoshBAN" pitchFamily="2" charset="0"/>
                <a:cs typeface="NikoshBAN" pitchFamily="2" charset="0"/>
              </a:rPr>
              <a:t>?</a:t>
            </a:r>
            <a:endParaRPr lang="en-US" sz="40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xmlns="" val="84940598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71700" y="692834"/>
            <a:ext cx="4724400" cy="132343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err="1"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বাড়ির</a:t>
            </a:r>
            <a:r>
              <a:rPr lang="en-US" sz="8000" b="1" spc="50" dirty="0"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8000" b="1" spc="50" dirty="0" err="1"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কাজ</a:t>
            </a:r>
            <a:endParaRPr lang="en-US" sz="8000" b="1" spc="50" dirty="0"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7" name="TextBox 6"/>
          <p:cNvSpPr txBox="1"/>
          <p:nvPr/>
        </p:nvSpPr>
        <p:spPr>
          <a:xfrm>
            <a:off x="304800" y="2472397"/>
            <a:ext cx="8458200" cy="1200329"/>
          </a:xfrm>
          <a:prstGeom prst="rect">
            <a:avLst/>
          </a:prstGeom>
          <a:ln>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dirty="0" smtClean="0">
                <a:solidFill>
                  <a:schemeClr val="tx1"/>
                </a:solidFill>
                <a:latin typeface="NikoshBAN" pitchFamily="2" charset="0"/>
                <a:cs typeface="NikoshBAN" pitchFamily="2" charset="0"/>
              </a:rPr>
              <a:t>01। </a:t>
            </a:r>
            <a:r>
              <a:rPr lang="as-IN" sz="3600" dirty="0">
                <a:solidFill>
                  <a:schemeClr val="tx1"/>
                </a:solidFill>
                <a:latin typeface="NikoshBAN" pitchFamily="2" charset="0"/>
                <a:cs typeface="NikoshBAN" pitchFamily="2" charset="0"/>
              </a:rPr>
              <a:t>টপোলজি সমূহের তুলনামূলক পার্থক্য নিরূপণ কর</a:t>
            </a:r>
            <a:r>
              <a:rPr lang="as-IN" sz="3600" dirty="0" smtClean="0">
                <a:solidFill>
                  <a:schemeClr val="tx1"/>
                </a:solidFill>
                <a:latin typeface="NikoshBAN" pitchFamily="2" charset="0"/>
                <a:cs typeface="NikoshBAN" pitchFamily="2" charset="0"/>
              </a:rPr>
              <a:t>।</a:t>
            </a:r>
            <a:endParaRPr lang="en-US" sz="3600" dirty="0" smtClean="0">
              <a:solidFill>
                <a:schemeClr val="tx1"/>
              </a:solidFill>
              <a:latin typeface="NikoshBAN" pitchFamily="2" charset="0"/>
              <a:cs typeface="NikoshBAN" pitchFamily="2" charset="0"/>
            </a:endParaRPr>
          </a:p>
          <a:p>
            <a:r>
              <a:rPr lang="en-US" sz="3600" dirty="0" smtClean="0">
                <a:solidFill>
                  <a:schemeClr val="tx1"/>
                </a:solidFill>
                <a:latin typeface="NikoshBAN" pitchFamily="2" charset="0"/>
                <a:cs typeface="NikoshBAN" pitchFamily="2" charset="0"/>
              </a:rPr>
              <a:t>02। </a:t>
            </a:r>
            <a:r>
              <a:rPr lang="as-IN" sz="3600" dirty="0">
                <a:solidFill>
                  <a:schemeClr val="tx1"/>
                </a:solidFill>
                <a:latin typeface="NikoshBAN" pitchFamily="2" charset="0"/>
                <a:cs typeface="NikoshBAN" pitchFamily="2" charset="0"/>
              </a:rPr>
              <a:t>টপোলজি অনুসারে </a:t>
            </a:r>
            <a:r>
              <a:rPr lang="as-IN" sz="3600" dirty="0" smtClean="0">
                <a:solidFill>
                  <a:schemeClr val="tx1"/>
                </a:solidFill>
                <a:latin typeface="NikoshBAN" pitchFamily="2" charset="0"/>
                <a:cs typeface="NikoshBAN" pitchFamily="2" charset="0"/>
              </a:rPr>
              <a:t>নেটও</a:t>
            </a:r>
            <a:r>
              <a:rPr lang="en-US" sz="3600" dirty="0" err="1" smtClean="0">
                <a:solidFill>
                  <a:schemeClr val="tx1"/>
                </a:solidFill>
                <a:latin typeface="NikoshBAN" pitchFamily="2" charset="0"/>
                <a:cs typeface="NikoshBAN" pitchFamily="2" charset="0"/>
              </a:rPr>
              <a:t>য়া</a:t>
            </a:r>
            <a:r>
              <a:rPr lang="as-IN" sz="3600" dirty="0" smtClean="0">
                <a:solidFill>
                  <a:schemeClr val="tx1"/>
                </a:solidFill>
                <a:latin typeface="NikoshBAN" pitchFamily="2" charset="0"/>
                <a:cs typeface="NikoshBAN" pitchFamily="2" charset="0"/>
              </a:rPr>
              <a:t>র্ক </a:t>
            </a:r>
            <a:r>
              <a:rPr lang="as-IN" sz="3600" dirty="0">
                <a:solidFill>
                  <a:schemeClr val="tx1"/>
                </a:solidFill>
                <a:latin typeface="NikoshBAN" pitchFamily="2" charset="0"/>
                <a:cs typeface="NikoshBAN" pitchFamily="2" charset="0"/>
              </a:rPr>
              <a:t>ডিজাইন ব্যাখ্যা কর।</a:t>
            </a:r>
            <a:endParaRPr lang="en-US" sz="36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xmlns="" val="12178907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anim calcmode="lin" valueType="num">
                                      <p:cBhvr>
                                        <p:cTn id="1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fade">
                                      <p:cBhvr>
                                        <p:cTn id="23" dur="1000"/>
                                        <p:tgtEl>
                                          <p:spTgt spid="7">
                                            <p:txEl>
                                              <p:pRg st="1" end="1"/>
                                            </p:txEl>
                                          </p:spTgt>
                                        </p:tgtEl>
                                      </p:cBhvr>
                                    </p:animEffect>
                                    <p:anim calcmode="lin" valueType="num">
                                      <p:cBhvr>
                                        <p:cTn id="2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0160" y="1505244"/>
            <a:ext cx="2266967" cy="1200329"/>
          </a:xfrm>
          <a:prstGeom prst="rect">
            <a:avLst/>
          </a:prstGeom>
          <a:noFill/>
        </p:spPr>
        <p:txBody>
          <a:bodyPr wrap="none" rtlCol="0">
            <a:spAutoFit/>
          </a:bodyPr>
          <a:lstStyle/>
          <a:p>
            <a:r>
              <a:rPr lang="en-US" sz="7200" dirty="0" err="1" smtClean="0">
                <a:latin typeface="NikoshBAN" panose="02000000000000000000" pitchFamily="2" charset="0"/>
                <a:cs typeface="NikoshBAN" panose="02000000000000000000" pitchFamily="2" charset="0"/>
              </a:rPr>
              <a:t>ধন্যবাদ</a:t>
            </a:r>
            <a:endParaRPr lang="en-US" sz="72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33102" y="2880445"/>
            <a:ext cx="2727960" cy="2755392"/>
          </a:xfrm>
          <a:prstGeom prst="rect">
            <a:avLst/>
          </a:prstGeom>
        </p:spPr>
      </p:pic>
    </p:spTree>
    <p:extLst>
      <p:ext uri="{BB962C8B-B14F-4D97-AF65-F5344CB8AC3E}">
        <p14:creationId xmlns:p14="http://schemas.microsoft.com/office/powerpoint/2010/main" xmlns="" val="13181304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20335" y="5278376"/>
            <a:ext cx="8181293" cy="584775"/>
          </a:xfrm>
          <a:prstGeom prst="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US" sz="3200" dirty="0" smtClean="0">
                <a:latin typeface="NikoshBAN" pitchFamily="2" charset="0"/>
                <a:cs typeface="NikoshBAN" pitchFamily="2" charset="0"/>
              </a:rPr>
              <a:t> </a:t>
            </a:r>
            <a:r>
              <a:rPr lang="en-US" sz="3200" dirty="0" err="1">
                <a:latin typeface="NikoshBAN" pitchFamily="2" charset="0"/>
                <a:cs typeface="NikoshBAN" pitchFamily="2" charset="0"/>
              </a:rPr>
              <a:t>কম্পিউটার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জুড়ে</a:t>
            </a:r>
            <a:r>
              <a:rPr lang="en-US" sz="3200" dirty="0">
                <a:latin typeface="NikoshBAN" pitchFamily="2" charset="0"/>
                <a:cs typeface="NikoshBAN" pitchFamily="2" charset="0"/>
              </a:rPr>
              <a:t> </a:t>
            </a:r>
            <a:r>
              <a:rPr lang="en-US" sz="3200" dirty="0" err="1">
                <a:latin typeface="NikoshBAN" pitchFamily="2" charset="0"/>
                <a:cs typeface="NikoshBAN" pitchFamily="2" charset="0"/>
              </a:rPr>
              <a:t>দেওয়ার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এই</a:t>
            </a:r>
            <a:r>
              <a:rPr lang="en-US" sz="3200" dirty="0">
                <a:latin typeface="NikoshBAN" pitchFamily="2" charset="0"/>
                <a:cs typeface="NikoshBAN" pitchFamily="2" charset="0"/>
              </a:rPr>
              <a:t> </a:t>
            </a:r>
            <a:r>
              <a:rPr lang="en-US" sz="3200" dirty="0" err="1">
                <a:latin typeface="NikoshBAN" pitchFamily="2" charset="0"/>
                <a:cs typeface="NikoshBAN" pitchFamily="2" charset="0"/>
              </a:rPr>
              <a:t>ভিন্ন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ভিন্ন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পদ্ধতিকে</a:t>
            </a:r>
            <a:r>
              <a:rPr lang="en-US" sz="3200" dirty="0">
                <a:latin typeface="NikoshBAN" pitchFamily="2" charset="0"/>
                <a:cs typeface="NikoshBAN" pitchFamily="2" charset="0"/>
              </a:rPr>
              <a:t> </a:t>
            </a:r>
            <a:r>
              <a:rPr lang="en-US" sz="3200" dirty="0" err="1">
                <a:latin typeface="NikoshBAN" pitchFamily="2" charset="0"/>
                <a:cs typeface="NikoshBAN" pitchFamily="2" charset="0"/>
              </a:rPr>
              <a:t>কি</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বলা</a:t>
            </a:r>
            <a:r>
              <a:rPr lang="en-US" sz="3200" dirty="0">
                <a:latin typeface="NikoshBAN" pitchFamily="2" charset="0"/>
                <a:cs typeface="NikoshBAN" pitchFamily="2" charset="0"/>
              </a:rPr>
              <a:t> </a:t>
            </a:r>
            <a:r>
              <a:rPr lang="en-US" sz="3200" dirty="0" err="1">
                <a:latin typeface="NikoshBAN" pitchFamily="2" charset="0"/>
                <a:cs typeface="NikoshBAN" pitchFamily="2" charset="0"/>
              </a:rPr>
              <a:t>হয়</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grpSp>
        <p:nvGrpSpPr>
          <p:cNvPr id="15" name="Group 14"/>
          <p:cNvGrpSpPr/>
          <p:nvPr/>
        </p:nvGrpSpPr>
        <p:grpSpPr>
          <a:xfrm>
            <a:off x="648584" y="5177843"/>
            <a:ext cx="8053044" cy="616029"/>
            <a:chOff x="1638517" y="8927983"/>
            <a:chExt cx="7857091" cy="616029"/>
          </a:xfrm>
        </p:grpSpPr>
        <p:sp>
          <p:nvSpPr>
            <p:cNvPr id="16" name="TextBox 15"/>
            <p:cNvSpPr txBox="1"/>
            <p:nvPr/>
          </p:nvSpPr>
          <p:spPr>
            <a:xfrm>
              <a:off x="1988804" y="8927983"/>
              <a:ext cx="7506804" cy="615553"/>
            </a:xfrm>
            <a:prstGeom prst="rect">
              <a:avLst/>
            </a:prstGeom>
            <a:blipFill>
              <a:blip r:embed="rId2"/>
              <a:tile tx="0" ty="0" sx="100000" sy="100000" flip="none" algn="tl"/>
            </a:blipFill>
            <a:ln>
              <a:solidFill>
                <a:schemeClr val="accent6">
                  <a:lumMod val="40000"/>
                  <a:lumOff val="6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400" b="1" dirty="0" err="1">
                  <a:latin typeface="NikoshBAN" pitchFamily="2" charset="0"/>
                  <a:cs typeface="NikoshBAN" pitchFamily="2" charset="0"/>
                </a:rPr>
                <a:t>ছবি</a:t>
              </a:r>
              <a:r>
                <a:rPr lang="en-US" sz="3400" b="1" dirty="0">
                  <a:latin typeface="NikoshBAN" pitchFamily="2" charset="0"/>
                  <a:cs typeface="NikoshBAN" pitchFamily="2" charset="0"/>
                </a:rPr>
                <a:t> </a:t>
              </a:r>
              <a:r>
                <a:rPr lang="en-US" sz="3400" b="1" dirty="0" err="1">
                  <a:latin typeface="NikoshBAN" pitchFamily="2" charset="0"/>
                  <a:cs typeface="NikoshBAN" pitchFamily="2" charset="0"/>
                </a:rPr>
                <a:t>এবং</a:t>
              </a:r>
              <a:r>
                <a:rPr lang="en-US" sz="3400" b="1" dirty="0">
                  <a:latin typeface="NikoshBAN" pitchFamily="2" charset="0"/>
                  <a:cs typeface="NikoshBAN" pitchFamily="2" charset="0"/>
                </a:rPr>
                <a:t> </a:t>
              </a:r>
              <a:r>
                <a:rPr lang="en-US" sz="3400" b="1" dirty="0" err="1">
                  <a:latin typeface="NikoshBAN" pitchFamily="2" charset="0"/>
                  <a:cs typeface="NikoshBAN" pitchFamily="2" charset="0"/>
                </a:rPr>
                <a:t>ভিডিও</a:t>
              </a:r>
              <a:r>
                <a:rPr lang="en-US" sz="3400" b="1" dirty="0">
                  <a:latin typeface="NikoshBAN" pitchFamily="2" charset="0"/>
                  <a:cs typeface="NikoshBAN" pitchFamily="2" charset="0"/>
                </a:rPr>
                <a:t> </a:t>
              </a:r>
              <a:r>
                <a:rPr lang="en-US" sz="3400" b="1" dirty="0" err="1">
                  <a:latin typeface="NikoshBAN" pitchFamily="2" charset="0"/>
                  <a:cs typeface="NikoshBAN" pitchFamily="2" charset="0"/>
                </a:rPr>
                <a:t>দেখে</a:t>
              </a:r>
              <a:r>
                <a:rPr lang="en-US" sz="3400" b="1" dirty="0">
                  <a:latin typeface="NikoshBAN" pitchFamily="2" charset="0"/>
                  <a:cs typeface="NikoshBAN" pitchFamily="2" charset="0"/>
                </a:rPr>
                <a:t> </a:t>
              </a:r>
              <a:r>
                <a:rPr lang="en-US" sz="3400" b="1" dirty="0" err="1">
                  <a:latin typeface="NikoshBAN" pitchFamily="2" charset="0"/>
                  <a:cs typeface="NikoshBAN" pitchFamily="2" charset="0"/>
                </a:rPr>
                <a:t>তোমরা</a:t>
              </a:r>
              <a:r>
                <a:rPr lang="en-US" sz="3400" b="1" dirty="0">
                  <a:latin typeface="NikoshBAN" pitchFamily="2" charset="0"/>
                  <a:cs typeface="NikoshBAN" pitchFamily="2" charset="0"/>
                </a:rPr>
                <a:t> </a:t>
              </a:r>
              <a:r>
                <a:rPr lang="en-US" sz="3400" b="1" dirty="0" err="1">
                  <a:latin typeface="NikoshBAN" pitchFamily="2" charset="0"/>
                  <a:cs typeface="NikoshBAN" pitchFamily="2" charset="0"/>
                </a:rPr>
                <a:t>কি</a:t>
              </a:r>
              <a:r>
                <a:rPr lang="en-US" sz="3400" b="1" dirty="0">
                  <a:latin typeface="NikoshBAN" pitchFamily="2" charset="0"/>
                  <a:cs typeface="NikoshBAN" pitchFamily="2" charset="0"/>
                </a:rPr>
                <a:t> </a:t>
              </a:r>
              <a:r>
                <a:rPr lang="en-US" sz="3400" b="1" dirty="0" err="1">
                  <a:latin typeface="NikoshBAN" pitchFamily="2" charset="0"/>
                  <a:cs typeface="NikoshBAN" pitchFamily="2" charset="0"/>
                </a:rPr>
                <a:t>বুঝতে</a:t>
              </a:r>
              <a:r>
                <a:rPr lang="en-US" sz="3400" b="1" dirty="0">
                  <a:latin typeface="NikoshBAN" pitchFamily="2" charset="0"/>
                  <a:cs typeface="NikoshBAN" pitchFamily="2" charset="0"/>
                </a:rPr>
                <a:t> </a:t>
              </a:r>
              <a:r>
                <a:rPr lang="en-US" sz="3400" b="1" dirty="0" err="1">
                  <a:latin typeface="NikoshBAN" pitchFamily="2" charset="0"/>
                  <a:cs typeface="NikoshBAN" pitchFamily="2" charset="0"/>
                </a:rPr>
                <a:t>পেরেছো</a:t>
              </a:r>
              <a:r>
                <a:rPr lang="en-US" sz="3400" b="1" dirty="0">
                  <a:latin typeface="NikoshBAN" pitchFamily="2" charset="0"/>
                  <a:cs typeface="NikoshBAN" pitchFamily="2" charset="0"/>
                </a:rPr>
                <a:t>?</a:t>
              </a:r>
            </a:p>
          </p:txBody>
        </p:sp>
        <p:pic>
          <p:nvPicPr>
            <p:cNvPr id="17" name="Picture 1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38517" y="8965766"/>
              <a:ext cx="350286" cy="57824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8" name="TextBox 17"/>
          <p:cNvSpPr txBox="1"/>
          <p:nvPr/>
        </p:nvSpPr>
        <p:spPr>
          <a:xfrm>
            <a:off x="596704" y="4878265"/>
            <a:ext cx="8206473" cy="1384995"/>
          </a:xfrm>
          <a:prstGeom prst="rect">
            <a:avLst/>
          </a:prstGeom>
          <a:solidFill>
            <a:schemeClr val="accent5">
              <a:lumMod val="40000"/>
              <a:lumOff val="60000"/>
            </a:schemeClr>
          </a:solidFill>
          <a:ln>
            <a:noFill/>
          </a:ln>
          <a:effectLst>
            <a:glow rad="635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800" dirty="0" err="1">
                <a:latin typeface="NikoshBAN" pitchFamily="2" charset="0"/>
                <a:cs typeface="NikoshBAN" pitchFamily="2" charset="0"/>
                <a:sym typeface="Wingdings"/>
              </a:rPr>
              <a:t>কম্পিউটার</a:t>
            </a:r>
            <a:r>
              <a:rPr lang="en-US" sz="2800" dirty="0">
                <a:latin typeface="NikoshBAN" pitchFamily="2" charset="0"/>
                <a:cs typeface="NikoshBAN" pitchFamily="2" charset="0"/>
                <a:sym typeface="Wingdings"/>
              </a:rPr>
              <a:t> </a:t>
            </a:r>
            <a:r>
              <a:rPr lang="en-US" sz="2800" dirty="0" err="1">
                <a:latin typeface="NikoshBAN" pitchFamily="2" charset="0"/>
                <a:cs typeface="NikoshBAN" pitchFamily="2" charset="0"/>
                <a:sym typeface="Wingdings"/>
              </a:rPr>
              <a:t>নেটওয়ার্কের</a:t>
            </a:r>
            <a:r>
              <a:rPr lang="en-US" sz="2800" dirty="0">
                <a:latin typeface="NikoshBAN" pitchFamily="2" charset="0"/>
                <a:cs typeface="NikoshBAN" pitchFamily="2" charset="0"/>
                <a:sym typeface="Wingdings"/>
              </a:rPr>
              <a:t> </a:t>
            </a:r>
            <a:r>
              <a:rPr lang="en-US" sz="2800" dirty="0" err="1">
                <a:latin typeface="NikoshBAN" pitchFamily="2" charset="0"/>
                <a:cs typeface="NikoshBAN" pitchFamily="2" charset="0"/>
                <a:sym typeface="Wingdings"/>
              </a:rPr>
              <a:t>মাধ্যমে</a:t>
            </a:r>
            <a:r>
              <a:rPr lang="en-US" sz="2800" dirty="0">
                <a:latin typeface="NikoshBAN" pitchFamily="2" charset="0"/>
                <a:cs typeface="NikoshBAN" pitchFamily="2" charset="0"/>
                <a:sym typeface="Wingdings"/>
              </a:rPr>
              <a:t> </a:t>
            </a:r>
            <a:r>
              <a:rPr lang="en-US" sz="2800" dirty="0" err="1">
                <a:latin typeface="NikoshBAN" pitchFamily="2" charset="0"/>
                <a:cs typeface="NikoshBAN" pitchFamily="2" charset="0"/>
                <a:sym typeface="Wingdings"/>
              </a:rPr>
              <a:t>অনেকগুলো</a:t>
            </a:r>
            <a:r>
              <a:rPr lang="en-US" sz="2800" dirty="0">
                <a:latin typeface="NikoshBAN" pitchFamily="2" charset="0"/>
                <a:cs typeface="NikoshBAN" pitchFamily="2" charset="0"/>
                <a:sym typeface="Wingdings"/>
              </a:rPr>
              <a:t> </a:t>
            </a:r>
            <a:r>
              <a:rPr lang="en-US" sz="2800" dirty="0" err="1">
                <a:latin typeface="NikoshBAN" pitchFamily="2" charset="0"/>
                <a:cs typeface="NikoshBAN" pitchFamily="2" charset="0"/>
                <a:sym typeface="Wingdings"/>
              </a:rPr>
              <a:t>কম্পিউটার</a:t>
            </a:r>
            <a:r>
              <a:rPr lang="en-US" sz="2800" dirty="0">
                <a:latin typeface="NikoshBAN" pitchFamily="2" charset="0"/>
                <a:cs typeface="NikoshBAN" pitchFamily="2" charset="0"/>
                <a:sym typeface="Wingdings"/>
              </a:rPr>
              <a:t> </a:t>
            </a:r>
            <a:r>
              <a:rPr lang="en-US" sz="2800" dirty="0" err="1">
                <a:latin typeface="NikoshBAN" pitchFamily="2" charset="0"/>
                <a:cs typeface="NikoshBAN" pitchFamily="2" charset="0"/>
                <a:sym typeface="Wingdings"/>
              </a:rPr>
              <a:t>একসাথে</a:t>
            </a:r>
            <a:r>
              <a:rPr lang="en-US" sz="2800" dirty="0">
                <a:latin typeface="NikoshBAN" pitchFamily="2" charset="0"/>
                <a:cs typeface="NikoshBAN" pitchFamily="2" charset="0"/>
                <a:sym typeface="Wingdings"/>
              </a:rPr>
              <a:t> </a:t>
            </a:r>
            <a:r>
              <a:rPr lang="en-US" sz="2800" dirty="0" err="1">
                <a:latin typeface="NikoshBAN" pitchFamily="2" charset="0"/>
                <a:cs typeface="NikoshBAN" pitchFamily="2" charset="0"/>
                <a:sym typeface="Wingdings"/>
              </a:rPr>
              <a:t>জুড়ে</a:t>
            </a:r>
            <a:r>
              <a:rPr lang="en-US" sz="2800" dirty="0">
                <a:latin typeface="NikoshBAN" pitchFamily="2" charset="0"/>
                <a:cs typeface="NikoshBAN" pitchFamily="2" charset="0"/>
                <a:sym typeface="Wingdings"/>
              </a:rPr>
              <a:t> </a:t>
            </a:r>
            <a:r>
              <a:rPr lang="en-US" sz="2800" dirty="0" err="1">
                <a:latin typeface="NikoshBAN" pitchFamily="2" charset="0"/>
                <a:cs typeface="NikoshBAN" pitchFamily="2" charset="0"/>
                <a:sym typeface="Wingdings"/>
              </a:rPr>
              <a:t>দেওয়া</a:t>
            </a:r>
            <a:r>
              <a:rPr lang="en-US" sz="2800" dirty="0">
                <a:latin typeface="NikoshBAN" pitchFamily="2" charset="0"/>
                <a:cs typeface="NikoshBAN" pitchFamily="2" charset="0"/>
                <a:sym typeface="Wingdings"/>
              </a:rPr>
              <a:t> </a:t>
            </a:r>
            <a:r>
              <a:rPr lang="en-US" sz="2800" dirty="0" err="1">
                <a:latin typeface="NikoshBAN" pitchFamily="2" charset="0"/>
                <a:cs typeface="NikoshBAN" pitchFamily="2" charset="0"/>
                <a:sym typeface="Wingdings"/>
              </a:rPr>
              <a:t>হয়েছে</a:t>
            </a:r>
            <a:r>
              <a:rPr lang="en-US" sz="2800" dirty="0">
                <a:latin typeface="NikoshBAN" pitchFamily="2" charset="0"/>
                <a:cs typeface="NikoshBAN" pitchFamily="2" charset="0"/>
                <a:sym typeface="Wingdings"/>
              </a:rPr>
              <a:t>। </a:t>
            </a:r>
            <a:r>
              <a:rPr lang="en-US" sz="2800" dirty="0" err="1">
                <a:latin typeface="NikoshBAN" pitchFamily="2" charset="0"/>
                <a:cs typeface="NikoshBAN" pitchFamily="2" charset="0"/>
                <a:sym typeface="Wingdings"/>
              </a:rPr>
              <a:t>যেন</a:t>
            </a:r>
            <a:r>
              <a:rPr lang="en-US" sz="2800" dirty="0">
                <a:latin typeface="NikoshBAN" pitchFamily="2" charset="0"/>
                <a:cs typeface="NikoshBAN" pitchFamily="2" charset="0"/>
                <a:sym typeface="Wingdings"/>
              </a:rPr>
              <a:t> </a:t>
            </a:r>
            <a:r>
              <a:rPr lang="en-US" sz="2800" dirty="0" err="1">
                <a:latin typeface="NikoshBAN" pitchFamily="2" charset="0"/>
                <a:cs typeface="NikoshBAN" pitchFamily="2" charset="0"/>
                <a:sym typeface="Wingdings"/>
              </a:rPr>
              <a:t>একটি</a:t>
            </a:r>
            <a:r>
              <a:rPr lang="en-US" sz="2800" dirty="0">
                <a:latin typeface="NikoshBAN" pitchFamily="2" charset="0"/>
                <a:cs typeface="NikoshBAN" pitchFamily="2" charset="0"/>
                <a:sym typeface="Wingdings"/>
              </a:rPr>
              <a:t> </a:t>
            </a:r>
            <a:r>
              <a:rPr lang="en-US" sz="2800" dirty="0" err="1">
                <a:latin typeface="NikoshBAN" pitchFamily="2" charset="0"/>
                <a:cs typeface="NikoshBAN" pitchFamily="2" charset="0"/>
                <a:sym typeface="Wingdings"/>
              </a:rPr>
              <a:t>কম্পিউটারের</a:t>
            </a:r>
            <a:r>
              <a:rPr lang="en-US" sz="2800" dirty="0">
                <a:latin typeface="NikoshBAN" pitchFamily="2" charset="0"/>
                <a:cs typeface="NikoshBAN" pitchFamily="2" charset="0"/>
                <a:sym typeface="Wingdings"/>
              </a:rPr>
              <a:t> </a:t>
            </a:r>
            <a:r>
              <a:rPr lang="en-US" sz="2800" dirty="0" err="1">
                <a:latin typeface="NikoshBAN" pitchFamily="2" charset="0"/>
                <a:cs typeface="NikoshBAN" pitchFamily="2" charset="0"/>
                <a:sym typeface="Wingdings"/>
              </a:rPr>
              <a:t>সাথে</a:t>
            </a:r>
            <a:r>
              <a:rPr lang="en-US" sz="2800" dirty="0">
                <a:latin typeface="NikoshBAN" pitchFamily="2" charset="0"/>
                <a:cs typeface="NikoshBAN" pitchFamily="2" charset="0"/>
                <a:sym typeface="Wingdings"/>
              </a:rPr>
              <a:t> </a:t>
            </a:r>
            <a:r>
              <a:rPr lang="en-US" sz="2800" dirty="0" err="1">
                <a:latin typeface="NikoshBAN" pitchFamily="2" charset="0"/>
                <a:cs typeface="NikoshBAN" pitchFamily="2" charset="0"/>
                <a:sym typeface="Wingdings"/>
              </a:rPr>
              <a:t>অন্য</a:t>
            </a:r>
            <a:r>
              <a:rPr lang="en-US" sz="2800" dirty="0">
                <a:latin typeface="NikoshBAN" pitchFamily="2" charset="0"/>
                <a:cs typeface="NikoshBAN" pitchFamily="2" charset="0"/>
                <a:sym typeface="Wingdings"/>
              </a:rPr>
              <a:t> </a:t>
            </a:r>
            <a:r>
              <a:rPr lang="en-US" sz="2800" dirty="0" err="1">
                <a:latin typeface="NikoshBAN" pitchFamily="2" charset="0"/>
                <a:cs typeface="NikoshBAN" pitchFamily="2" charset="0"/>
                <a:sym typeface="Wingdings"/>
              </a:rPr>
              <a:t>একটি</a:t>
            </a:r>
            <a:r>
              <a:rPr lang="en-US" sz="2800" dirty="0">
                <a:latin typeface="NikoshBAN" pitchFamily="2" charset="0"/>
                <a:cs typeface="NikoshBAN" pitchFamily="2" charset="0"/>
                <a:sym typeface="Wingdings"/>
              </a:rPr>
              <a:t> </a:t>
            </a:r>
            <a:r>
              <a:rPr lang="en-US" sz="2800" dirty="0" err="1">
                <a:latin typeface="NikoshBAN" pitchFamily="2" charset="0"/>
                <a:cs typeface="NikoshBAN" pitchFamily="2" charset="0"/>
                <a:sym typeface="Wingdings"/>
              </a:rPr>
              <a:t>কম্পিউটার</a:t>
            </a:r>
            <a:r>
              <a:rPr lang="en-US" sz="2800" dirty="0">
                <a:latin typeface="NikoshBAN" pitchFamily="2" charset="0"/>
                <a:cs typeface="NikoshBAN" pitchFamily="2" charset="0"/>
                <a:sym typeface="Wingdings"/>
              </a:rPr>
              <a:t> </a:t>
            </a:r>
            <a:r>
              <a:rPr lang="en-US" sz="2800" dirty="0" err="1">
                <a:latin typeface="NikoshBAN" pitchFamily="2" charset="0"/>
                <a:cs typeface="NikoshBAN" pitchFamily="2" charset="0"/>
                <a:sym typeface="Wingdings"/>
              </a:rPr>
              <a:t>যোগাযোগ</a:t>
            </a:r>
            <a:r>
              <a:rPr lang="en-US" sz="2800" dirty="0">
                <a:latin typeface="NikoshBAN" pitchFamily="2" charset="0"/>
                <a:cs typeface="NikoshBAN" pitchFamily="2" charset="0"/>
                <a:sym typeface="Wingdings"/>
              </a:rPr>
              <a:t> </a:t>
            </a:r>
            <a:r>
              <a:rPr lang="en-US" sz="2800" dirty="0" err="1">
                <a:latin typeface="NikoshBAN" pitchFamily="2" charset="0"/>
                <a:cs typeface="NikoshBAN" pitchFamily="2" charset="0"/>
                <a:sym typeface="Wingdings"/>
              </a:rPr>
              <a:t>করতে</a:t>
            </a:r>
            <a:r>
              <a:rPr lang="en-US" sz="2800" dirty="0">
                <a:latin typeface="NikoshBAN" pitchFamily="2" charset="0"/>
                <a:cs typeface="NikoshBAN" pitchFamily="2" charset="0"/>
                <a:sym typeface="Wingdings"/>
              </a:rPr>
              <a:t> </a:t>
            </a:r>
            <a:r>
              <a:rPr lang="en-US" sz="2800" dirty="0" err="1">
                <a:latin typeface="NikoshBAN" pitchFamily="2" charset="0"/>
                <a:cs typeface="NikoshBAN" pitchFamily="2" charset="0"/>
                <a:sym typeface="Wingdings"/>
              </a:rPr>
              <a:t>পারে</a:t>
            </a:r>
            <a:r>
              <a:rPr lang="en-US" sz="2800" dirty="0">
                <a:latin typeface="NikoshBAN" pitchFamily="2" charset="0"/>
                <a:cs typeface="NikoshBAN" pitchFamily="2" charset="0"/>
                <a:sym typeface="Wingdings"/>
              </a:rPr>
              <a:t>।</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xmlns="" val="298186339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nodeType="clickEffect">
                                  <p:stCondLst>
                                    <p:cond delay="0"/>
                                  </p:stCondLst>
                                  <p:childTnLst>
                                    <p:animEffect transition="out" filter="dissolv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0-#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grpId="1" nodeType="clickEffect">
                                  <p:stCondLst>
                                    <p:cond delay="0"/>
                                  </p:stCondLst>
                                  <p:childTnLst>
                                    <p:animEffect transition="out" filter="dissolve">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2000" fill="hold"/>
                                        <p:tgtEl>
                                          <p:spTgt spid="14"/>
                                        </p:tgtEl>
                                        <p:attrNameLst>
                                          <p:attrName>ppt_w</p:attrName>
                                        </p:attrNameLst>
                                      </p:cBhvr>
                                      <p:tavLst>
                                        <p:tav tm="0">
                                          <p:val>
                                            <p:fltVal val="0"/>
                                          </p:val>
                                        </p:tav>
                                        <p:tav tm="100000">
                                          <p:val>
                                            <p:strVal val="#ppt_w"/>
                                          </p:val>
                                        </p:tav>
                                      </p:tavLst>
                                    </p:anim>
                                    <p:anim calcmode="lin" valueType="num">
                                      <p:cBhvr>
                                        <p:cTn id="30" dur="2000" fill="hold"/>
                                        <p:tgtEl>
                                          <p:spTgt spid="14"/>
                                        </p:tgtEl>
                                        <p:attrNameLst>
                                          <p:attrName>ppt_h</p:attrName>
                                        </p:attrNameLst>
                                      </p:cBhvr>
                                      <p:tavLst>
                                        <p:tav tm="0">
                                          <p:val>
                                            <p:fltVal val="0"/>
                                          </p:val>
                                        </p:tav>
                                        <p:tav tm="100000">
                                          <p:val>
                                            <p:strVal val="#ppt_h"/>
                                          </p:val>
                                        </p:tav>
                                      </p:tavLst>
                                    </p:anim>
                                    <p:animEffect transition="in" filter="fade">
                                      <p:cBhvr>
                                        <p:cTn id="3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6220" y="661183"/>
            <a:ext cx="3363421" cy="1446550"/>
          </a:xfrm>
          <a:prstGeom prst="rect">
            <a:avLst/>
          </a:prstGeom>
          <a:noFill/>
        </p:spPr>
        <p:txBody>
          <a:bodyPr wrap="none" rtlCol="0">
            <a:spAutoFit/>
          </a:bodyPr>
          <a:lstStyle/>
          <a:p>
            <a:pPr algn="ctr"/>
            <a:r>
              <a:rPr lang="en-US" sz="8800" dirty="0" err="1" smtClean="0">
                <a:solidFill>
                  <a:srgbClr val="002060"/>
                </a:solidFill>
                <a:latin typeface="NikoshBAN" panose="02000000000000000000" pitchFamily="2" charset="0"/>
                <a:cs typeface="NikoshBAN" panose="02000000000000000000" pitchFamily="2" charset="0"/>
              </a:rPr>
              <a:t>টপোলজি</a:t>
            </a:r>
            <a:endParaRPr lang="en-US" sz="8800" dirty="0">
              <a:solidFill>
                <a:srgbClr val="00206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xmlns="" val="0"/>
              </a:ext>
            </a:extLst>
          </a:blip>
          <a:srcRect l="2316" t="3200" r="1683" b="6339"/>
          <a:stretch/>
        </p:blipFill>
        <p:spPr>
          <a:xfrm>
            <a:off x="1357531" y="2975317"/>
            <a:ext cx="6400800" cy="3446585"/>
          </a:xfrm>
          <a:prstGeom prst="rect">
            <a:avLst/>
          </a:prstGeom>
        </p:spPr>
      </p:pic>
    </p:spTree>
    <p:extLst>
      <p:ext uri="{BB962C8B-B14F-4D97-AF65-F5344CB8AC3E}">
        <p14:creationId xmlns:p14="http://schemas.microsoft.com/office/powerpoint/2010/main" xmlns="" val="2343937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3948" y="2309739"/>
            <a:ext cx="4366901" cy="707886"/>
          </a:xfrm>
          <a:prstGeom prst="rect">
            <a:avLst/>
          </a:prstGeom>
        </p:spPr>
        <p:txBody>
          <a:bodyPr wrap="none">
            <a:spAutoFit/>
          </a:bodyPr>
          <a:lstStyle/>
          <a:p>
            <a:r>
              <a:rPr lang="bn-BD" sz="4000" b="1" dirty="0">
                <a:solidFill>
                  <a:srgbClr val="002060"/>
                </a:solidFill>
                <a:latin typeface="NikoshBAN" pitchFamily="2" charset="0"/>
                <a:cs typeface="NikoshBAN" pitchFamily="2" charset="0"/>
              </a:rPr>
              <a:t>এই পাঠ শেষে শিক্ষার্থীরা</a:t>
            </a:r>
            <a:r>
              <a:rPr lang="bn-IN" sz="4000" b="1" dirty="0">
                <a:solidFill>
                  <a:srgbClr val="002060"/>
                </a:solidFill>
                <a:latin typeface="NikoshBAN" pitchFamily="2" charset="0"/>
                <a:cs typeface="NikoshBAN" pitchFamily="2" charset="0"/>
              </a:rPr>
              <a:t>...</a:t>
            </a:r>
            <a:endParaRPr lang="bn-BD" sz="4000" b="1" dirty="0">
              <a:solidFill>
                <a:srgbClr val="002060"/>
              </a:solidFill>
              <a:latin typeface="NikoshBAN" pitchFamily="2" charset="0"/>
              <a:cs typeface="NikoshBAN" pitchFamily="2" charset="0"/>
            </a:endParaRPr>
          </a:p>
        </p:txBody>
      </p:sp>
      <p:sp>
        <p:nvSpPr>
          <p:cNvPr id="3" name="Rectangle 2"/>
          <p:cNvSpPr/>
          <p:nvPr/>
        </p:nvSpPr>
        <p:spPr>
          <a:xfrm>
            <a:off x="3219068" y="437606"/>
            <a:ext cx="3030583" cy="679269"/>
          </a:xfrm>
          <a:prstGeom prst="rect">
            <a:avLst/>
          </a:prstGeom>
          <a:solidFill>
            <a:schemeClr val="accent3">
              <a:lumMod val="20000"/>
              <a:lumOff val="8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NikoshBAN" pitchFamily="2" charset="0"/>
                <a:cs typeface="NikoshBAN" pitchFamily="2" charset="0"/>
              </a:rPr>
              <a:t>শিখনফল</a:t>
            </a:r>
            <a:endParaRPr lang="en-US" sz="4400" b="1" dirty="0">
              <a:solidFill>
                <a:srgbClr val="002060"/>
              </a:solidFill>
              <a:latin typeface="NikoshBAN" pitchFamily="2" charset="0"/>
              <a:cs typeface="NikoshBAN" pitchFamily="2" charset="0"/>
            </a:endParaRPr>
          </a:p>
        </p:txBody>
      </p:sp>
      <p:sp>
        <p:nvSpPr>
          <p:cNvPr id="4" name="TextBox 3"/>
          <p:cNvSpPr txBox="1"/>
          <p:nvPr/>
        </p:nvSpPr>
        <p:spPr>
          <a:xfrm>
            <a:off x="462999" y="3609004"/>
            <a:ext cx="4714752" cy="615553"/>
          </a:xfrm>
          <a:prstGeom prst="rect">
            <a:avLst/>
          </a:prstGeom>
          <a:noFill/>
        </p:spPr>
        <p:txBody>
          <a:bodyPr wrap="none" rtlCol="0">
            <a:spAutoFit/>
          </a:bodyPr>
          <a:lstStyle/>
          <a:p>
            <a:r>
              <a:rPr lang="en-US" sz="3400" dirty="0" smtClean="0">
                <a:latin typeface="NikoshBAN" panose="02000000000000000000" pitchFamily="2" charset="0"/>
                <a:cs typeface="NikoshBAN" panose="02000000000000000000" pitchFamily="2" charset="0"/>
              </a:rPr>
              <a:t>1। </a:t>
            </a:r>
            <a:r>
              <a:rPr lang="en-US" sz="3400" dirty="0" err="1" smtClean="0">
                <a:latin typeface="NikoshBAN" panose="02000000000000000000" pitchFamily="2" charset="0"/>
                <a:cs typeface="NikoshBAN" panose="02000000000000000000" pitchFamily="2" charset="0"/>
              </a:rPr>
              <a:t>টপোলজি</a:t>
            </a:r>
            <a:r>
              <a:rPr lang="en-US" sz="3400" dirty="0" smtClean="0">
                <a:latin typeface="NikoshBAN" panose="02000000000000000000" pitchFamily="2" charset="0"/>
                <a:cs typeface="NikoshBAN" panose="02000000000000000000" pitchFamily="2" charset="0"/>
              </a:rPr>
              <a:t> </a:t>
            </a:r>
            <a:r>
              <a:rPr lang="en-US" sz="3400" dirty="0" err="1" smtClean="0">
                <a:latin typeface="NikoshBAN" panose="02000000000000000000" pitchFamily="2" charset="0"/>
                <a:cs typeface="NikoshBAN" panose="02000000000000000000" pitchFamily="2" charset="0"/>
              </a:rPr>
              <a:t>কি</a:t>
            </a:r>
            <a:r>
              <a:rPr lang="en-US" sz="3400" dirty="0" smtClean="0">
                <a:latin typeface="NikoshBAN" panose="02000000000000000000" pitchFamily="2" charset="0"/>
                <a:cs typeface="NikoshBAN" panose="02000000000000000000" pitchFamily="2" charset="0"/>
              </a:rPr>
              <a:t> </a:t>
            </a:r>
            <a:r>
              <a:rPr lang="en-US" sz="3400" dirty="0" err="1" smtClean="0">
                <a:latin typeface="NikoshBAN" panose="02000000000000000000" pitchFamily="2" charset="0"/>
                <a:cs typeface="NikoshBAN" panose="02000000000000000000" pitchFamily="2" charset="0"/>
              </a:rPr>
              <a:t>তা</a:t>
            </a:r>
            <a:r>
              <a:rPr lang="en-US" sz="3400" dirty="0" smtClean="0">
                <a:latin typeface="NikoshBAN" panose="02000000000000000000" pitchFamily="2" charset="0"/>
                <a:cs typeface="NikoshBAN" panose="02000000000000000000" pitchFamily="2" charset="0"/>
              </a:rPr>
              <a:t> </a:t>
            </a:r>
            <a:r>
              <a:rPr lang="en-US" sz="3400" dirty="0" err="1" smtClean="0">
                <a:latin typeface="NikoshBAN" panose="02000000000000000000" pitchFamily="2" charset="0"/>
                <a:cs typeface="NikoshBAN" panose="02000000000000000000" pitchFamily="2" charset="0"/>
              </a:rPr>
              <a:t>বলতে</a:t>
            </a:r>
            <a:r>
              <a:rPr lang="en-US" sz="3400" dirty="0" smtClean="0">
                <a:latin typeface="NikoshBAN" panose="02000000000000000000" pitchFamily="2" charset="0"/>
                <a:cs typeface="NikoshBAN" panose="02000000000000000000" pitchFamily="2" charset="0"/>
              </a:rPr>
              <a:t> </a:t>
            </a:r>
            <a:r>
              <a:rPr lang="en-US" sz="3400" dirty="0" err="1" smtClean="0">
                <a:latin typeface="NikoshBAN" panose="02000000000000000000" pitchFamily="2" charset="0"/>
                <a:cs typeface="NikoshBAN" panose="02000000000000000000" pitchFamily="2" charset="0"/>
              </a:rPr>
              <a:t>পারবে</a:t>
            </a:r>
            <a:r>
              <a:rPr lang="en-US" sz="3400" dirty="0" smtClean="0">
                <a:latin typeface="NikoshBAN" panose="02000000000000000000" pitchFamily="2" charset="0"/>
                <a:cs typeface="NikoshBAN" panose="02000000000000000000" pitchFamily="2" charset="0"/>
              </a:rPr>
              <a:t>;</a:t>
            </a:r>
            <a:endParaRPr lang="en-US" sz="3400" dirty="0">
              <a:latin typeface="NikoshBAN" panose="02000000000000000000" pitchFamily="2" charset="0"/>
              <a:cs typeface="NikoshBAN" panose="02000000000000000000" pitchFamily="2" charset="0"/>
            </a:endParaRPr>
          </a:p>
        </p:txBody>
      </p:sp>
      <p:sp>
        <p:nvSpPr>
          <p:cNvPr id="5" name="TextBox 4"/>
          <p:cNvSpPr txBox="1"/>
          <p:nvPr/>
        </p:nvSpPr>
        <p:spPr>
          <a:xfrm>
            <a:off x="462999" y="4210489"/>
            <a:ext cx="6155852" cy="615553"/>
          </a:xfrm>
          <a:prstGeom prst="rect">
            <a:avLst/>
          </a:prstGeom>
          <a:noFill/>
        </p:spPr>
        <p:txBody>
          <a:bodyPr wrap="none" rtlCol="0">
            <a:spAutoFit/>
          </a:bodyPr>
          <a:lstStyle/>
          <a:p>
            <a:r>
              <a:rPr lang="en-US" sz="3200" dirty="0">
                <a:latin typeface="NikoshBAN" panose="02000000000000000000" pitchFamily="2" charset="0"/>
                <a:cs typeface="NikoshBAN" panose="02000000000000000000" pitchFamily="2" charset="0"/>
              </a:rPr>
              <a:t>2</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বিভিন্ন</a:t>
            </a:r>
            <a:r>
              <a:rPr lang="en-US" sz="3200" dirty="0" smtClean="0">
                <a:latin typeface="NikoshBAN" panose="02000000000000000000" pitchFamily="2" charset="0"/>
                <a:cs typeface="NikoshBAN" panose="02000000000000000000" pitchFamily="2" charset="0"/>
              </a:rPr>
              <a:t> </a:t>
            </a:r>
            <a:r>
              <a:rPr lang="en-US" sz="3400" dirty="0" err="1" smtClean="0">
                <a:latin typeface="NikoshBAN" panose="02000000000000000000" pitchFamily="2" charset="0"/>
                <a:cs typeface="NikoshBAN" panose="02000000000000000000" pitchFamily="2" charset="0"/>
              </a:rPr>
              <a:t>প্রকার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টপোলজি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বর্ণনা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
        <p:nvSpPr>
          <p:cNvPr id="6" name="TextBox 5"/>
          <p:cNvSpPr txBox="1"/>
          <p:nvPr/>
        </p:nvSpPr>
        <p:spPr>
          <a:xfrm>
            <a:off x="462999" y="5388751"/>
            <a:ext cx="8542723" cy="615553"/>
          </a:xfrm>
          <a:prstGeom prst="rect">
            <a:avLst/>
          </a:prstGeom>
          <a:noFill/>
        </p:spPr>
        <p:txBody>
          <a:bodyPr wrap="none" rtlCol="0">
            <a:spAutoFit/>
          </a:bodyPr>
          <a:lstStyle/>
          <a:p>
            <a:r>
              <a:rPr lang="en-US" sz="3400" dirty="0" smtClean="0">
                <a:latin typeface="NikoshBAN" panose="02000000000000000000" pitchFamily="2" charset="0"/>
                <a:cs typeface="NikoshBAN" panose="02000000000000000000" pitchFamily="2" charset="0"/>
              </a:rPr>
              <a:t>4। </a:t>
            </a:r>
            <a:r>
              <a:rPr lang="en-US" sz="3400" dirty="0" err="1" smtClean="0">
                <a:latin typeface="NikoshBAN" panose="02000000000000000000" pitchFamily="2" charset="0"/>
                <a:cs typeface="NikoshBAN" panose="02000000000000000000" pitchFamily="2" charset="0"/>
              </a:rPr>
              <a:t>নেটওয়ার্ক</a:t>
            </a:r>
            <a:r>
              <a:rPr lang="en-US" sz="3400" dirty="0" smtClean="0">
                <a:latin typeface="NikoshBAN" panose="02000000000000000000" pitchFamily="2" charset="0"/>
                <a:cs typeface="NikoshBAN" panose="02000000000000000000" pitchFamily="2" charset="0"/>
              </a:rPr>
              <a:t> </a:t>
            </a:r>
            <a:r>
              <a:rPr lang="en-US" sz="3400" dirty="0" err="1" smtClean="0">
                <a:latin typeface="NikoshBAN" panose="02000000000000000000" pitchFamily="2" charset="0"/>
                <a:cs typeface="NikoshBAN" panose="02000000000000000000" pitchFamily="2" charset="0"/>
              </a:rPr>
              <a:t>ডিজাইনে</a:t>
            </a:r>
            <a:r>
              <a:rPr lang="en-US" sz="3400" dirty="0" smtClean="0">
                <a:latin typeface="NikoshBAN" panose="02000000000000000000" pitchFamily="2" charset="0"/>
                <a:cs typeface="NikoshBAN" panose="02000000000000000000" pitchFamily="2" charset="0"/>
              </a:rPr>
              <a:t> </a:t>
            </a:r>
            <a:r>
              <a:rPr lang="en-US" sz="3400" dirty="0" err="1" smtClean="0">
                <a:latin typeface="NikoshBAN" panose="02000000000000000000" pitchFamily="2" charset="0"/>
                <a:cs typeface="NikoshBAN" panose="02000000000000000000" pitchFamily="2" charset="0"/>
              </a:rPr>
              <a:t>টপোলজির</a:t>
            </a:r>
            <a:r>
              <a:rPr lang="en-US" sz="3400" dirty="0" smtClean="0">
                <a:latin typeface="NikoshBAN" panose="02000000000000000000" pitchFamily="2" charset="0"/>
                <a:cs typeface="NikoshBAN" panose="02000000000000000000" pitchFamily="2" charset="0"/>
              </a:rPr>
              <a:t> </a:t>
            </a:r>
            <a:r>
              <a:rPr lang="en-US" sz="3400" dirty="0" err="1" smtClean="0">
                <a:latin typeface="NikoshBAN" panose="02000000000000000000" pitchFamily="2" charset="0"/>
                <a:cs typeface="NikoshBAN" panose="02000000000000000000" pitchFamily="2" charset="0"/>
              </a:rPr>
              <a:t>গুরুত্ব</a:t>
            </a:r>
            <a:r>
              <a:rPr lang="en-US" sz="3400" dirty="0" smtClean="0">
                <a:latin typeface="NikoshBAN" panose="02000000000000000000" pitchFamily="2" charset="0"/>
                <a:cs typeface="NikoshBAN" panose="02000000000000000000" pitchFamily="2" charset="0"/>
              </a:rPr>
              <a:t> </a:t>
            </a:r>
            <a:r>
              <a:rPr lang="en-US" sz="3400" dirty="0" err="1" smtClean="0">
                <a:latin typeface="NikoshBAN" panose="02000000000000000000" pitchFamily="2" charset="0"/>
                <a:cs typeface="NikoshBAN" panose="02000000000000000000" pitchFamily="2" charset="0"/>
              </a:rPr>
              <a:t>ব্যাখ্যা</a:t>
            </a:r>
            <a:r>
              <a:rPr lang="en-US" sz="3400" dirty="0" smtClean="0">
                <a:latin typeface="NikoshBAN" panose="02000000000000000000" pitchFamily="2" charset="0"/>
                <a:cs typeface="NikoshBAN" panose="02000000000000000000" pitchFamily="2" charset="0"/>
              </a:rPr>
              <a:t> </a:t>
            </a:r>
            <a:r>
              <a:rPr lang="en-US" sz="3400" dirty="0" err="1" smtClean="0">
                <a:latin typeface="NikoshBAN" panose="02000000000000000000" pitchFamily="2" charset="0"/>
                <a:cs typeface="NikoshBAN" panose="02000000000000000000" pitchFamily="2" charset="0"/>
              </a:rPr>
              <a:t>করতে</a:t>
            </a:r>
            <a:r>
              <a:rPr lang="en-US" sz="3400" dirty="0" smtClean="0">
                <a:latin typeface="NikoshBAN" panose="02000000000000000000" pitchFamily="2" charset="0"/>
                <a:cs typeface="NikoshBAN" panose="02000000000000000000" pitchFamily="2" charset="0"/>
              </a:rPr>
              <a:t> </a:t>
            </a:r>
            <a:r>
              <a:rPr lang="en-US" sz="3400" dirty="0" err="1" smtClean="0">
                <a:latin typeface="NikoshBAN" panose="02000000000000000000" pitchFamily="2" charset="0"/>
                <a:cs typeface="NikoshBAN" panose="02000000000000000000" pitchFamily="2" charset="0"/>
              </a:rPr>
              <a:t>পারবে</a:t>
            </a:r>
            <a:r>
              <a:rPr lang="en-US" sz="3400" dirty="0" smtClean="0">
                <a:latin typeface="NikoshBAN" panose="02000000000000000000" pitchFamily="2" charset="0"/>
                <a:cs typeface="NikoshBAN" panose="02000000000000000000" pitchFamily="2" charset="0"/>
              </a:rPr>
              <a:t>।</a:t>
            </a:r>
            <a:endParaRPr lang="en-US" sz="3400" dirty="0">
              <a:latin typeface="NikoshBAN" panose="02000000000000000000" pitchFamily="2" charset="0"/>
              <a:cs typeface="NikoshBAN" panose="02000000000000000000" pitchFamily="2" charset="0"/>
            </a:endParaRPr>
          </a:p>
        </p:txBody>
      </p:sp>
      <p:sp>
        <p:nvSpPr>
          <p:cNvPr id="7" name="TextBox 6"/>
          <p:cNvSpPr txBox="1"/>
          <p:nvPr/>
        </p:nvSpPr>
        <p:spPr>
          <a:xfrm>
            <a:off x="462999" y="4804408"/>
            <a:ext cx="6825908" cy="584775"/>
          </a:xfrm>
          <a:prstGeom prst="rect">
            <a:avLst/>
          </a:prstGeom>
          <a:noFill/>
        </p:spPr>
        <p:txBody>
          <a:bodyPr wrap="none" rtlCol="0">
            <a:spAutoFit/>
          </a:bodyPr>
          <a:lstStyle/>
          <a:p>
            <a:r>
              <a:rPr lang="en-US" sz="3200" dirty="0" smtClean="0">
                <a:latin typeface="NikoshBAN" panose="02000000000000000000" pitchFamily="2" charset="0"/>
                <a:cs typeface="NikoshBAN" panose="02000000000000000000" pitchFamily="2" charset="0"/>
              </a:rPr>
              <a:t>3। </a:t>
            </a:r>
            <a:r>
              <a:rPr lang="en-US" sz="3200" dirty="0" err="1" smtClean="0">
                <a:latin typeface="NikoshBAN" panose="02000000000000000000" pitchFamily="2" charset="0"/>
                <a:cs typeface="NikoshBAN" panose="02000000000000000000" pitchFamily="2" charset="0"/>
              </a:rPr>
              <a:t>টপোলজি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অনুযায়ী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ডাটাপ্রবাহ</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বর্ণনা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2250322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8298" y="4505604"/>
            <a:ext cx="8370277" cy="1815882"/>
          </a:xfrm>
          <a:prstGeom prst="rect">
            <a:avLst/>
          </a:prstGeom>
        </p:spPr>
        <p:txBody>
          <a:bodyPr wrap="square">
            <a:spAutoFit/>
          </a:bodyPr>
          <a:lstStyle/>
          <a:p>
            <a:pPr algn="just"/>
            <a:r>
              <a:rPr lang="as-IN" sz="2800" dirty="0">
                <a:latin typeface="NikoshBAN" panose="02000000000000000000" pitchFamily="2" charset="0"/>
                <a:cs typeface="NikoshBAN" panose="02000000000000000000" pitchFamily="2" charset="0"/>
              </a:rPr>
              <a:t>কম্পিউটার নেটওয়ার্কে অনেক কম্পিউটারকে একসঙ্গে জুড়ে দেওয়া হয়। একটি কম্পিউটারের সঙ্গে আরেকটি কম্পিউটার জুড়ে দেওয়ার জন্য ভিন্ন ভিন্ন পদ্ধতি ব্যবহার করা হয়। আর এ পদ্ধতিগুলোকেই বলা হয় নেটওয়ার্ক টপোলজি</a:t>
            </a:r>
            <a:r>
              <a:rPr lang="as-IN"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xmlns="" val="0"/>
              </a:ext>
            </a:extLst>
          </a:blip>
          <a:srcRect t="5516"/>
          <a:stretch/>
        </p:blipFill>
        <p:spPr>
          <a:xfrm>
            <a:off x="1186812" y="1758246"/>
            <a:ext cx="6953250" cy="2564903"/>
          </a:xfrm>
          <a:prstGeom prst="rect">
            <a:avLst/>
          </a:prstGeom>
        </p:spPr>
      </p:pic>
      <p:sp>
        <p:nvSpPr>
          <p:cNvPr id="4" name="Rectangle 3"/>
          <p:cNvSpPr/>
          <p:nvPr/>
        </p:nvSpPr>
        <p:spPr>
          <a:xfrm>
            <a:off x="3532998" y="648116"/>
            <a:ext cx="2260879" cy="679269"/>
          </a:xfrm>
          <a:prstGeom prst="rect">
            <a:avLst/>
          </a:prstGeom>
          <a:solidFill>
            <a:schemeClr val="accent3">
              <a:lumMod val="20000"/>
              <a:lumOff val="8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rgbClr val="002060"/>
                </a:solidFill>
                <a:latin typeface="NikoshBAN" pitchFamily="2" charset="0"/>
                <a:cs typeface="NikoshBAN" pitchFamily="2" charset="0"/>
              </a:rPr>
              <a:t>টপোলজি</a:t>
            </a:r>
            <a:endParaRPr lang="en-US" sz="4400" b="1"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xmlns="" val="15744210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strips(downLef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241596" y="2084577"/>
            <a:ext cx="3074797" cy="672692"/>
          </a:xfrm>
          <a:prstGeom prst="roundRect">
            <a:avLst/>
          </a:prstGeom>
          <a:gradFill>
            <a:gsLst>
              <a:gs pos="0">
                <a:srgbClr val="8488C4"/>
              </a:gs>
              <a:gs pos="53000">
                <a:srgbClr val="D4DEFF"/>
              </a:gs>
              <a:gs pos="83000">
                <a:srgbClr val="D4DEFF"/>
              </a:gs>
              <a:gs pos="100000">
                <a:srgbClr val="96AB94"/>
              </a:gs>
            </a:gsLst>
            <a:lin ang="5400000" scaled="0"/>
          </a:gradFill>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200" b="1" dirty="0" smtClean="0">
                <a:solidFill>
                  <a:srgbClr val="002060"/>
                </a:solidFill>
                <a:latin typeface="NikoshBAN" pitchFamily="2" charset="0"/>
                <a:cs typeface="NikoshBAN" pitchFamily="2" charset="0"/>
              </a:rPr>
              <a:t>1। </a:t>
            </a:r>
            <a:r>
              <a:rPr lang="en-US" sz="3200" b="1" dirty="0" err="1" smtClean="0">
                <a:solidFill>
                  <a:srgbClr val="002060"/>
                </a:solidFill>
                <a:latin typeface="NikoshBAN" pitchFamily="2" charset="0"/>
                <a:cs typeface="NikoshBAN" pitchFamily="2" charset="0"/>
              </a:rPr>
              <a:t>বাস</a:t>
            </a:r>
            <a:r>
              <a:rPr lang="en-US" sz="3200" b="1" dirty="0" smtClean="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টপোলজি</a:t>
            </a:r>
            <a:endParaRPr lang="en-US" sz="3200" b="1" dirty="0">
              <a:solidFill>
                <a:srgbClr val="002060"/>
              </a:solidFill>
              <a:latin typeface="NikoshBAN" pitchFamily="2" charset="0"/>
              <a:cs typeface="NikoshBAN" pitchFamily="2" charset="0"/>
            </a:endParaRPr>
          </a:p>
        </p:txBody>
      </p:sp>
      <p:sp>
        <p:nvSpPr>
          <p:cNvPr id="14" name="Rounded Rectangle 13"/>
          <p:cNvSpPr/>
          <p:nvPr/>
        </p:nvSpPr>
        <p:spPr>
          <a:xfrm>
            <a:off x="3241595" y="2984909"/>
            <a:ext cx="3074797" cy="672692"/>
          </a:xfrm>
          <a:prstGeom prst="roundRect">
            <a:avLst/>
          </a:prstGeom>
          <a:gradFill>
            <a:gsLst>
              <a:gs pos="0">
                <a:srgbClr val="8488C4"/>
              </a:gs>
              <a:gs pos="53000">
                <a:srgbClr val="D4DEFF"/>
              </a:gs>
              <a:gs pos="83000">
                <a:srgbClr val="D4DEFF"/>
              </a:gs>
              <a:gs pos="100000">
                <a:srgbClr val="96AB94"/>
              </a:gs>
            </a:gsLst>
            <a:lin ang="5400000" scaled="0"/>
          </a:gradFill>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200" b="1" dirty="0">
                <a:solidFill>
                  <a:srgbClr val="002060"/>
                </a:solidFill>
                <a:latin typeface="NikoshBAN" pitchFamily="2" charset="0"/>
                <a:cs typeface="NikoshBAN" pitchFamily="2" charset="0"/>
              </a:rPr>
              <a:t>2</a:t>
            </a:r>
            <a:r>
              <a:rPr lang="en-US" sz="3200" b="1" dirty="0" smtClean="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রিং</a:t>
            </a:r>
            <a:r>
              <a:rPr lang="en-US" sz="3200" b="1" dirty="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টপোলজি</a:t>
            </a:r>
            <a:endParaRPr lang="en-US" sz="3200" b="1" dirty="0">
              <a:solidFill>
                <a:srgbClr val="002060"/>
              </a:solidFill>
              <a:latin typeface="NikoshBAN" pitchFamily="2" charset="0"/>
              <a:cs typeface="NikoshBAN" pitchFamily="2" charset="0"/>
            </a:endParaRPr>
          </a:p>
        </p:txBody>
      </p:sp>
      <p:sp>
        <p:nvSpPr>
          <p:cNvPr id="15" name="Rounded Rectangle 14"/>
          <p:cNvSpPr/>
          <p:nvPr/>
        </p:nvSpPr>
        <p:spPr>
          <a:xfrm>
            <a:off x="3241595" y="3885241"/>
            <a:ext cx="3074797" cy="672692"/>
          </a:xfrm>
          <a:prstGeom prst="roundRect">
            <a:avLst/>
          </a:prstGeom>
          <a:gradFill>
            <a:gsLst>
              <a:gs pos="0">
                <a:srgbClr val="8488C4"/>
              </a:gs>
              <a:gs pos="53000">
                <a:srgbClr val="D4DEFF"/>
              </a:gs>
              <a:gs pos="83000">
                <a:srgbClr val="D4DEFF"/>
              </a:gs>
              <a:gs pos="100000">
                <a:srgbClr val="96AB94"/>
              </a:gs>
            </a:gsLst>
            <a:lin ang="5400000" scaled="0"/>
          </a:gradFill>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200" b="1" dirty="0">
                <a:solidFill>
                  <a:srgbClr val="002060"/>
                </a:solidFill>
                <a:latin typeface="NikoshBAN" pitchFamily="2" charset="0"/>
                <a:cs typeface="NikoshBAN" pitchFamily="2" charset="0"/>
              </a:rPr>
              <a:t>3</a:t>
            </a:r>
            <a:r>
              <a:rPr lang="en-US" sz="3200" b="1" dirty="0" smtClean="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স্টার</a:t>
            </a:r>
            <a:r>
              <a:rPr lang="en-US" sz="3200" b="1" dirty="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টপোলজি</a:t>
            </a:r>
            <a:endParaRPr lang="en-US" sz="3200" b="1" dirty="0">
              <a:solidFill>
                <a:srgbClr val="002060"/>
              </a:solidFill>
              <a:latin typeface="NikoshBAN" pitchFamily="2" charset="0"/>
              <a:cs typeface="NikoshBAN" pitchFamily="2" charset="0"/>
            </a:endParaRPr>
          </a:p>
        </p:txBody>
      </p:sp>
      <p:sp>
        <p:nvSpPr>
          <p:cNvPr id="16" name="Rounded Rectangle 15"/>
          <p:cNvSpPr/>
          <p:nvPr/>
        </p:nvSpPr>
        <p:spPr>
          <a:xfrm>
            <a:off x="3241594" y="4813709"/>
            <a:ext cx="3074797" cy="672692"/>
          </a:xfrm>
          <a:prstGeom prst="roundRect">
            <a:avLst/>
          </a:prstGeom>
          <a:gradFill>
            <a:gsLst>
              <a:gs pos="0">
                <a:srgbClr val="8488C4"/>
              </a:gs>
              <a:gs pos="53000">
                <a:srgbClr val="D4DEFF"/>
              </a:gs>
              <a:gs pos="83000">
                <a:srgbClr val="D4DEFF"/>
              </a:gs>
              <a:gs pos="100000">
                <a:srgbClr val="96AB94"/>
              </a:gs>
            </a:gsLst>
            <a:lin ang="5400000" scaled="0"/>
          </a:gradFill>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200" b="1" dirty="0">
                <a:solidFill>
                  <a:srgbClr val="002060"/>
                </a:solidFill>
                <a:latin typeface="NikoshBAN" pitchFamily="2" charset="0"/>
                <a:cs typeface="NikoshBAN" pitchFamily="2" charset="0"/>
              </a:rPr>
              <a:t>4</a:t>
            </a:r>
            <a:r>
              <a:rPr lang="en-US" sz="3200" b="1" dirty="0" smtClean="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ট্রি</a:t>
            </a:r>
            <a:r>
              <a:rPr lang="en-US" sz="3200" b="1" dirty="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টপোলজি</a:t>
            </a:r>
            <a:endParaRPr lang="en-US" sz="3200" b="1" dirty="0">
              <a:solidFill>
                <a:srgbClr val="002060"/>
              </a:solidFill>
              <a:latin typeface="NikoshBAN" pitchFamily="2" charset="0"/>
              <a:cs typeface="NikoshBAN" pitchFamily="2" charset="0"/>
            </a:endParaRPr>
          </a:p>
        </p:txBody>
      </p:sp>
      <p:sp>
        <p:nvSpPr>
          <p:cNvPr id="17" name="Rounded Rectangle 16"/>
          <p:cNvSpPr/>
          <p:nvPr/>
        </p:nvSpPr>
        <p:spPr>
          <a:xfrm>
            <a:off x="3241594" y="5742177"/>
            <a:ext cx="3074797" cy="672692"/>
          </a:xfrm>
          <a:prstGeom prst="roundRect">
            <a:avLst/>
          </a:prstGeom>
          <a:gradFill>
            <a:gsLst>
              <a:gs pos="0">
                <a:srgbClr val="8488C4"/>
              </a:gs>
              <a:gs pos="53000">
                <a:srgbClr val="D4DEFF"/>
              </a:gs>
              <a:gs pos="83000">
                <a:srgbClr val="D4DEFF"/>
              </a:gs>
              <a:gs pos="100000">
                <a:srgbClr val="96AB94"/>
              </a:gs>
            </a:gsLst>
            <a:lin ang="5400000" scaled="0"/>
          </a:gradFill>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3200" b="1" dirty="0">
                <a:solidFill>
                  <a:srgbClr val="002060"/>
                </a:solidFill>
                <a:latin typeface="NikoshBAN" pitchFamily="2" charset="0"/>
                <a:cs typeface="NikoshBAN" pitchFamily="2" charset="0"/>
              </a:rPr>
              <a:t>5</a:t>
            </a:r>
            <a:r>
              <a:rPr lang="en-US"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মেশ</a:t>
            </a:r>
            <a:r>
              <a:rPr lang="en-US"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টপোলজি</a:t>
            </a:r>
            <a:endParaRPr lang="en-US" sz="3200" b="1" dirty="0">
              <a:solidFill>
                <a:srgbClr val="002060"/>
              </a:solidFill>
              <a:latin typeface="NikoshBAN" pitchFamily="2" charset="0"/>
              <a:cs typeface="NikoshBAN" pitchFamily="2" charset="0"/>
            </a:endParaRPr>
          </a:p>
        </p:txBody>
      </p:sp>
      <p:sp>
        <p:nvSpPr>
          <p:cNvPr id="18" name="TextBox 17"/>
          <p:cNvSpPr txBox="1"/>
          <p:nvPr/>
        </p:nvSpPr>
        <p:spPr>
          <a:xfrm>
            <a:off x="663953" y="356440"/>
            <a:ext cx="8007927" cy="1200329"/>
          </a:xfrm>
          <a:prstGeom prst="rect">
            <a:avLst/>
          </a:prstGeom>
          <a:noFill/>
        </p:spPr>
        <p:txBody>
          <a:bodyPr wrap="square" rtlCol="0">
            <a:spAutoFit/>
          </a:bodyPr>
          <a:lstStyle/>
          <a:p>
            <a:pPr algn="ctr"/>
            <a:r>
              <a:rPr lang="as-IN" sz="3600" b="1" dirty="0">
                <a:latin typeface="NikoshBAN" pitchFamily="2" charset="0"/>
                <a:cs typeface="NikoshBAN" pitchFamily="2" charset="0"/>
              </a:rPr>
              <a:t>টপোলজির উপর ভিত্তি করে কম্পিউটার </a:t>
            </a:r>
            <a:r>
              <a:rPr lang="as-IN" sz="3600" b="1" dirty="0" smtClean="0">
                <a:latin typeface="NikoshBAN" pitchFamily="2" charset="0"/>
                <a:cs typeface="NikoshBAN" pitchFamily="2" charset="0"/>
              </a:rPr>
              <a:t>নেটও</a:t>
            </a:r>
            <a:r>
              <a:rPr lang="en-US" sz="3600" b="1" dirty="0" err="1" smtClean="0">
                <a:latin typeface="NikoshBAN" pitchFamily="2" charset="0"/>
                <a:cs typeface="NikoshBAN" pitchFamily="2" charset="0"/>
              </a:rPr>
              <a:t>য়া</a:t>
            </a:r>
            <a:r>
              <a:rPr lang="as-IN" sz="3600" b="1" dirty="0" smtClean="0">
                <a:latin typeface="NikoshBAN" pitchFamily="2" charset="0"/>
                <a:cs typeface="NikoshBAN" pitchFamily="2" charset="0"/>
              </a:rPr>
              <a:t>র্ক </a:t>
            </a:r>
            <a:r>
              <a:rPr lang="as-IN" sz="3600" b="1" dirty="0">
                <a:latin typeface="NikoshBAN" pitchFamily="2" charset="0"/>
                <a:cs typeface="NikoshBAN" pitchFamily="2" charset="0"/>
              </a:rPr>
              <a:t>প্রধানত পাঁচ প্রকার</a:t>
            </a:r>
            <a:endParaRPr lang="en-US" sz="3600" b="1" dirty="0">
              <a:latin typeface="NikoshBAN" pitchFamily="2" charset="0"/>
              <a:cs typeface="NikoshBAN" pitchFamily="2" charset="0"/>
            </a:endParaRPr>
          </a:p>
        </p:txBody>
      </p:sp>
    </p:spTree>
    <p:extLst>
      <p:ext uri="{BB962C8B-B14F-4D97-AF65-F5344CB8AC3E}">
        <p14:creationId xmlns:p14="http://schemas.microsoft.com/office/powerpoint/2010/main" xmlns="" val="18985887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280" y="403335"/>
            <a:ext cx="5825031" cy="553998"/>
          </a:xfrm>
          <a:prstGeom prst="rect">
            <a:avLst/>
          </a:prstGeom>
        </p:spPr>
        <p:txBody>
          <a:bodyPr wrap="square">
            <a:spAutoFit/>
          </a:bodyPr>
          <a:lstStyle/>
          <a:p>
            <a:pPr algn="ctr"/>
            <a:r>
              <a:rPr lang="bn-BD" sz="3000" dirty="0" smtClean="0">
                <a:effectLst>
                  <a:outerShdw blurRad="38100" dist="38100" dir="2700000" algn="tl">
                    <a:srgbClr val="000000">
                      <a:alpha val="43137"/>
                    </a:srgbClr>
                  </a:outerShdw>
                </a:effectLst>
                <a:latin typeface="NikoshBAN" pitchFamily="2" charset="0"/>
                <a:cs typeface="NikoshBAN" pitchFamily="2" charset="0"/>
                <a:sym typeface="Wingdings"/>
              </a:rPr>
              <a:t></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শিক্ষার্থী</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বন্ধুরা</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বলতো</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এটি</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কোন</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টপোলজি</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a:t>
            </a:r>
            <a:endParaRPr lang="bn-BD" sz="3000" dirty="0">
              <a:effectLst>
                <a:outerShdw blurRad="38100" dist="38100" dir="2700000" algn="tl">
                  <a:srgbClr val="000000">
                    <a:alpha val="43137"/>
                  </a:srgbClr>
                </a:outerShdw>
              </a:effectLst>
              <a:latin typeface="NikoshBAN" pitchFamily="2" charset="0"/>
              <a:cs typeface="NikoshBAN" pitchFamily="2" charset="0"/>
            </a:endParaRPr>
          </a:p>
        </p:txBody>
      </p:sp>
      <p:sp>
        <p:nvSpPr>
          <p:cNvPr id="4" name="Rectangle 3"/>
          <p:cNvSpPr/>
          <p:nvPr/>
        </p:nvSpPr>
        <p:spPr>
          <a:xfrm>
            <a:off x="6091311" y="434842"/>
            <a:ext cx="2442754" cy="553998"/>
          </a:xfrm>
          <a:prstGeom prst="rect">
            <a:avLst/>
          </a:prstGeom>
        </p:spPr>
        <p:txBody>
          <a:bodyPr wrap="square">
            <a:spAutoFit/>
          </a:bodyPr>
          <a:lstStyle/>
          <a:p>
            <a:pPr algn="ctr"/>
            <a:r>
              <a:rPr lang="bn-BD" sz="3000" dirty="0">
                <a:effectLst>
                  <a:outerShdw blurRad="38100" dist="38100" dir="2700000" algn="tl">
                    <a:srgbClr val="000000">
                      <a:alpha val="43137"/>
                    </a:srgbClr>
                  </a:outerShdw>
                </a:effectLst>
                <a:latin typeface="NikoshBAN" pitchFamily="2" charset="0"/>
                <a:cs typeface="NikoshBAN" pitchFamily="2" charset="0"/>
                <a:sym typeface="Wingdings"/>
              </a:rPr>
              <a:t></a:t>
            </a:r>
            <a:r>
              <a:rPr lang="en-US" sz="3000" dirty="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বাস</a:t>
            </a:r>
            <a:r>
              <a:rPr lang="en-US" sz="3000" dirty="0" smtClean="0">
                <a:effectLst>
                  <a:outerShdw blurRad="38100" dist="38100" dir="2700000" algn="tl">
                    <a:srgbClr val="000000">
                      <a:alpha val="43137"/>
                    </a:srgbClr>
                  </a:outerShdw>
                </a:effectLst>
                <a:latin typeface="NikoshBAN" pitchFamily="2" charset="0"/>
                <a:cs typeface="NikoshBAN" pitchFamily="2" charset="0"/>
                <a:sym typeface="Wingdings"/>
              </a:rPr>
              <a:t> </a:t>
            </a:r>
            <a:r>
              <a:rPr lang="en-US" sz="3000" dirty="0" err="1" smtClean="0">
                <a:effectLst>
                  <a:outerShdw blurRad="38100" dist="38100" dir="2700000" algn="tl">
                    <a:srgbClr val="000000">
                      <a:alpha val="43137"/>
                    </a:srgbClr>
                  </a:outerShdw>
                </a:effectLst>
                <a:latin typeface="NikoshBAN" pitchFamily="2" charset="0"/>
                <a:cs typeface="NikoshBAN" pitchFamily="2" charset="0"/>
                <a:sym typeface="Wingdings"/>
              </a:rPr>
              <a:t>টপোলজি</a:t>
            </a:r>
            <a:endParaRPr lang="bn-BD" sz="3000" dirty="0">
              <a:effectLst>
                <a:outerShdw blurRad="38100" dist="38100" dir="2700000" algn="tl">
                  <a:srgbClr val="000000">
                    <a:alpha val="43137"/>
                  </a:srgbClr>
                </a:outerShdw>
              </a:effectLst>
              <a:latin typeface="NikoshBAN" pitchFamily="2" charset="0"/>
              <a:cs typeface="NikoshBAN" pitchFamily="2" charset="0"/>
            </a:endParaRPr>
          </a:p>
        </p:txBody>
      </p:sp>
      <p:pic>
        <p:nvPicPr>
          <p:cNvPr id="5" name="Picture 4" descr="Bus topology.JPG"/>
          <p:cNvPicPr>
            <a:picLocks noChangeAspect="1"/>
          </p:cNvPicPr>
          <p:nvPr/>
        </p:nvPicPr>
        <p:blipFill>
          <a:blip r:embed="rId2"/>
          <a:stretch>
            <a:fillRect/>
          </a:stretch>
        </p:blipFill>
        <p:spPr>
          <a:xfrm>
            <a:off x="533008" y="1442100"/>
            <a:ext cx="8119179" cy="3419475"/>
          </a:xfrm>
          <a:prstGeom prst="rect">
            <a:avLst/>
          </a:prstGeom>
        </p:spPr>
      </p:pic>
      <p:sp>
        <p:nvSpPr>
          <p:cNvPr id="6" name="Rectangle 5"/>
          <p:cNvSpPr/>
          <p:nvPr/>
        </p:nvSpPr>
        <p:spPr>
          <a:xfrm>
            <a:off x="266280" y="4709566"/>
            <a:ext cx="8652637" cy="1815882"/>
          </a:xfrm>
          <a:prstGeom prst="rect">
            <a:avLst/>
          </a:prstGeom>
        </p:spPr>
        <p:txBody>
          <a:bodyPr wrap="square">
            <a:spAutoFit/>
          </a:bodyPr>
          <a:lstStyle/>
          <a:p>
            <a:pPr algn="just"/>
            <a:r>
              <a:rPr lang="as-IN" sz="2800" dirty="0">
                <a:latin typeface="NikoshBAN" panose="02000000000000000000" pitchFamily="2" charset="0"/>
                <a:cs typeface="NikoshBAN" panose="02000000000000000000" pitchFamily="2" charset="0"/>
              </a:rPr>
              <a:t>এই টপোলজিতে একটি মূল ব্যাকবোন বা মূল লাইনের সঙ্গে সব কম্পিউটার জুড়ে দেওয়া হয়। বাস টপোলজিতে কোনো একটি কম্পিউটার যদি অন্য সব কম্পিউটারের সঙ্গে যোগাযোগ করতে চায়, তবে সব কম্পিউটারের কাছেই সেই তথ্য পৌঁছে যায়। </a:t>
            </a:r>
            <a:endParaRPr lang="as-IN" sz="2800" b="0" i="0" dirty="0">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29366836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2403" y="389296"/>
            <a:ext cx="6316394" cy="646331"/>
          </a:xfrm>
          <a:prstGeom prst="rect">
            <a:avLst/>
          </a:prstGeom>
          <a:noFill/>
        </p:spPr>
        <p:txBody>
          <a:bodyPr wrap="square" rtlCol="0">
            <a:spAutoFit/>
          </a:bodyPr>
          <a:lstStyle/>
          <a:p>
            <a:pPr algn="ctr"/>
            <a:r>
              <a:rPr lang="en-US" sz="3600" b="1" dirty="0" err="1" smtClean="0">
                <a:latin typeface="NikoshBAN" pitchFamily="2" charset="0"/>
                <a:cs typeface="NikoshBAN" pitchFamily="2" charset="0"/>
              </a:rPr>
              <a:t>বাস</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টপোলজি</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নেটওয়ার্কের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ডাটা</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প্রবাহচিত্র</a:t>
            </a:r>
            <a:endParaRPr lang="en-US" sz="3600" b="1" dirty="0">
              <a:latin typeface="NikoshBAN" pitchFamily="2" charset="0"/>
              <a:cs typeface="NikoshBAN" pitchFamily="2" charset="0"/>
            </a:endParaRPr>
          </a:p>
        </p:txBody>
      </p:sp>
      <p:pic>
        <p:nvPicPr>
          <p:cNvPr id="3" name="Picture 2" descr="bus_network_topology_ani.gif"/>
          <p:cNvPicPr>
            <a:picLocks noChangeAspect="1"/>
          </p:cNvPicPr>
          <p:nvPr/>
        </p:nvPicPr>
        <p:blipFill>
          <a:blip r:embed="rId2"/>
          <a:stretch>
            <a:fillRect/>
          </a:stretch>
        </p:blipFill>
        <p:spPr>
          <a:xfrm>
            <a:off x="1295400" y="1794163"/>
            <a:ext cx="7010400" cy="3505200"/>
          </a:xfrm>
          <a:prstGeom prst="rect">
            <a:avLst/>
          </a:prstGeom>
        </p:spPr>
      </p:pic>
    </p:spTree>
    <p:extLst>
      <p:ext uri="{BB962C8B-B14F-4D97-AF65-F5344CB8AC3E}">
        <p14:creationId xmlns:p14="http://schemas.microsoft.com/office/powerpoint/2010/main" xmlns="" val="182865475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TotalTime>
  <Words>553</Words>
  <Application>Microsoft Office PowerPoint</Application>
  <PresentationFormat>On-screen Show (4:3)</PresentationFormat>
  <Paragraphs>67</Paragraphs>
  <Slides>23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Engr. Nijam Uddin</dc:creator>
  <cp:lastModifiedBy>itp</cp:lastModifiedBy>
  <cp:revision>14</cp:revision>
  <dcterms:created xsi:type="dcterms:W3CDTF">2019-09-27T03:16:42Z</dcterms:created>
  <dcterms:modified xsi:type="dcterms:W3CDTF">2020-03-15T04:53:25Z</dcterms:modified>
</cp:coreProperties>
</file>