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A388-9A59-4385-9AC9-3B33C8FC671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FA6A-2567-4A49-B37F-37970EE4E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7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A388-9A59-4385-9AC9-3B33C8FC671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FA6A-2567-4A49-B37F-37970EE4E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0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A388-9A59-4385-9AC9-3B33C8FC671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FA6A-2567-4A49-B37F-37970EE4E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5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A388-9A59-4385-9AC9-3B33C8FC671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FA6A-2567-4A49-B37F-37970EE4E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2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A388-9A59-4385-9AC9-3B33C8FC671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FA6A-2567-4A49-B37F-37970EE4E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3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A388-9A59-4385-9AC9-3B33C8FC671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FA6A-2567-4A49-B37F-37970EE4E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6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A388-9A59-4385-9AC9-3B33C8FC671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FA6A-2567-4A49-B37F-37970EE4E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4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A388-9A59-4385-9AC9-3B33C8FC671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FA6A-2567-4A49-B37F-37970EE4E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A388-9A59-4385-9AC9-3B33C8FC671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FA6A-2567-4A49-B37F-37970EE4E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8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A388-9A59-4385-9AC9-3B33C8FC671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FA6A-2567-4A49-B37F-37970EE4E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0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A388-9A59-4385-9AC9-3B33C8FC671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FA6A-2567-4A49-B37F-37970EE4E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7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FA388-9A59-4385-9AC9-3B33C8FC671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DFA6A-2567-4A49-B37F-37970EE4E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4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54" y="519244"/>
            <a:ext cx="7192371" cy="58380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oon 2"/>
          <p:cNvSpPr/>
          <p:nvPr/>
        </p:nvSpPr>
        <p:spPr>
          <a:xfrm rot="16200000">
            <a:off x="6639665" y="555334"/>
            <a:ext cx="961170" cy="2536179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72550" y="89916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0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0636" y="364259"/>
            <a:ext cx="3251211" cy="461665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none">
            <a:spAutoFit/>
          </a:bodyPr>
          <a:lstStyle/>
          <a:p>
            <a:r>
              <a:rPr lang="bn-IN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 </a:t>
            </a:r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</a:t>
            </a:r>
            <a:r>
              <a:rPr lang="bn-IN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ব্দের অর্থ জেনে নেই</a:t>
            </a:r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705" y="1130286"/>
            <a:ext cx="1706780" cy="461665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শমন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705" y="2377150"/>
            <a:ext cx="1704644" cy="4714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শ্যামা জন্মদে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705" y="3525907"/>
            <a:ext cx="1704644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শরদে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705" y="5013434"/>
            <a:ext cx="1706780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তামরস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31" y="940293"/>
            <a:ext cx="1845714" cy="73165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680842" y="1130284"/>
            <a:ext cx="1098330" cy="35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31" y="1995347"/>
            <a:ext cx="1845715" cy="1076858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5680842" y="2211092"/>
            <a:ext cx="1098330" cy="325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31" y="3109332"/>
            <a:ext cx="1847850" cy="1152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95" y="4399220"/>
            <a:ext cx="1847850" cy="1384104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5680842" y="3507391"/>
            <a:ext cx="1098330" cy="340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680840" y="4897028"/>
            <a:ext cx="1098332" cy="388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45821" y="1075289"/>
            <a:ext cx="1765737" cy="461665"/>
          </a:xfrm>
          <a:prstGeom prst="rect">
            <a:avLst/>
          </a:prstGeom>
          <a:gradFill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মৄত্যু দেবতা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45821" y="1947383"/>
            <a:ext cx="1765737" cy="371305"/>
          </a:xfrm>
          <a:prstGeom prst="rect">
            <a:avLst/>
          </a:prstGeom>
          <a:gradFill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শ্যামল জন্মভূমি অর্থে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45820" y="3401823"/>
            <a:ext cx="1765737" cy="461665"/>
          </a:xfrm>
          <a:prstGeom prst="rect">
            <a:avLst/>
          </a:prstGeom>
          <a:gradFill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শরৎ কাল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66841" y="4844870"/>
            <a:ext cx="1744716" cy="461665"/>
          </a:xfrm>
          <a:prstGeom prst="rect">
            <a:avLst/>
          </a:prstGeom>
          <a:gradFill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পদ্ম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0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11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6483" y="85803"/>
            <a:ext cx="2564524" cy="107721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বঙ্গভূমির প্রতি</a:t>
            </a:r>
          </a:p>
          <a:p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362" y="0"/>
            <a:ext cx="1347623" cy="12843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62" y="1576551"/>
            <a:ext cx="2383352" cy="1639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851" y="1376855"/>
            <a:ext cx="2845610" cy="16396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5034" y="3352800"/>
            <a:ext cx="6040427" cy="181588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রেখো, মা, দাসেরে মনে,       এ মিনতি করি পদে।</a:t>
            </a:r>
          </a:p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সাধিতে মনের সাধ</a:t>
            </a:r>
          </a:p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ঘটে যদি পরমাদ,</a:t>
            </a:r>
          </a:p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মধুহীন করো না গো        তব মনঃকোকনদে।</a:t>
            </a:r>
          </a:p>
        </p:txBody>
      </p:sp>
    </p:spTree>
    <p:extLst>
      <p:ext uri="{BB962C8B-B14F-4D97-AF65-F5344CB8AC3E}">
        <p14:creationId xmlns:p14="http://schemas.microsoft.com/office/powerpoint/2010/main" val="141145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76" y="1643227"/>
            <a:ext cx="2988207" cy="1499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011" y="1662395"/>
            <a:ext cx="3072672" cy="1499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19" y="1652811"/>
            <a:ext cx="3548139" cy="1518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8840" y="3962400"/>
            <a:ext cx="6535257" cy="147732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প্রবাসে</a:t>
            </a:r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দৈবের বশে,</a:t>
            </a:r>
          </a:p>
          <a:p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bn-IN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জীব-তারা </a:t>
            </a:r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যদি খসে</a:t>
            </a:r>
          </a:p>
          <a:p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এ দেহ-আকাশ হতে,              নাহি খেদ তাহে।</a:t>
            </a:r>
          </a:p>
          <a:p>
            <a:r>
              <a:rPr lang="bn-BD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6441" y="3161761"/>
            <a:ext cx="1578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ফ্রান্স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1190" y="3179212"/>
            <a:ext cx="113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42326" y="3171345"/>
            <a:ext cx="1566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39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0" y="1910741"/>
            <a:ext cx="4213515" cy="2921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56537" y="513378"/>
            <a:ext cx="2585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646" y="5192110"/>
            <a:ext cx="7667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প্রবাস জীবনে থাকা অবস্থায় দেশের প্রতি কবির যে ভালোবাসা প্রকাশ পেয়েছে তা জোড়ায় জোড়ায় আলোচনা করে ৪ থেকে ৫ লাইনে লেখ।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1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47" y="743375"/>
            <a:ext cx="2686050" cy="2098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20" y="751421"/>
            <a:ext cx="3141373" cy="2090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816" y="743375"/>
            <a:ext cx="2888046" cy="2090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1605" y="3401431"/>
            <a:ext cx="9585434" cy="2308324"/>
          </a:xfrm>
          <a:prstGeom prst="rect">
            <a:avLst/>
          </a:prstGeom>
          <a:gradFill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কিন্তু যদি রাখ মনে,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নাহি, মা, ডরি শমনে;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মক্ষিকাও গলে না গো      পড়িলে অমৃত-হ্রদে।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7910" y="245659"/>
            <a:ext cx="2251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দলীয় কাজ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74" y="830434"/>
            <a:ext cx="6946710" cy="3429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869743" y="4272338"/>
            <a:ext cx="8488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কবি এই কবিতায় দেশকে মায়ের সাথে তুলনা করেছেন কেন তা দলগতভাবে আলচনা করে তিনটি করে লাইন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15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2765" y="610315"/>
            <a:ext cx="1435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IN" sz="36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endParaRPr lang="bn-BD" sz="36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999328" y="810332"/>
            <a:ext cx="2489579" cy="44631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7241" y="1744045"/>
            <a:ext cx="7783855" cy="646331"/>
          </a:xfrm>
          <a:prstGeom prst="rect">
            <a:avLst/>
          </a:prstGeom>
          <a:solidFill>
            <a:srgbClr val="FDE9F9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36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দত্তের জন্ম কত খ্রিষ্টাব্দে?</a:t>
            </a:r>
          </a:p>
        </p:txBody>
      </p:sp>
      <p:sp>
        <p:nvSpPr>
          <p:cNvPr id="5" name="Rectangle 4"/>
          <p:cNvSpPr/>
          <p:nvPr/>
        </p:nvSpPr>
        <p:spPr>
          <a:xfrm>
            <a:off x="6320464" y="3180129"/>
            <a:ext cx="3821222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১৮২৬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4921" y="3180129"/>
            <a:ext cx="3616337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গ) ১৮২৪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4922" y="2456229"/>
            <a:ext cx="3616337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১৮২০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0464" y="2456229"/>
            <a:ext cx="3821222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১৮২২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9874" y="5624724"/>
            <a:ext cx="3821222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টিকটিকি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78737" y="5640101"/>
            <a:ext cx="3616337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গ) মাকড়সা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78737" y="4900824"/>
            <a:ext cx="3616337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মাছি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99874" y="4900824"/>
            <a:ext cx="3821222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 মশা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4475" y="4003061"/>
            <a:ext cx="7730083" cy="646331"/>
          </a:xfrm>
          <a:prstGeom prst="rect">
            <a:avLst/>
          </a:prstGeom>
          <a:solidFill>
            <a:srgbClr val="FDE9F9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36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6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‘মক্ষিকা’ শব্দের আভিধানিক অর্থ কী?</a:t>
            </a:r>
          </a:p>
        </p:txBody>
      </p:sp>
      <p:sp>
        <p:nvSpPr>
          <p:cNvPr id="16" name="Oval 15"/>
          <p:cNvSpPr/>
          <p:nvPr/>
        </p:nvSpPr>
        <p:spPr>
          <a:xfrm>
            <a:off x="5521429" y="3323274"/>
            <a:ext cx="382138" cy="399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538034" y="4986764"/>
            <a:ext cx="382138" cy="399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3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0527" y="172313"/>
            <a:ext cx="1909317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78" y="1662162"/>
            <a:ext cx="3997203" cy="3081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8423" y="5036022"/>
            <a:ext cx="9198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 প্রতি কবির যে দায়িত্ব ও অনুভূতি প্রকাশ পেয়েছে তা ১০ লাইনের মধ্যে একটি অনুচ্ছেদ লিখে আনবে।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1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2627" y="532263"/>
            <a:ext cx="2006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03" y="1239363"/>
            <a:ext cx="3016155" cy="30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3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5742" y="426893"/>
            <a:ext cx="5119783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38200" y="2449510"/>
            <a:ext cx="3120736" cy="1981200"/>
          </a:xfrm>
          <a:prstGeom prst="round2DiagRect">
            <a:avLst/>
          </a:prstGeom>
          <a:solidFill>
            <a:schemeClr val="bg1"/>
          </a:solid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8314" y="3059385"/>
            <a:ext cx="2900507" cy="120032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মোঃহুমায়ূন কবির </a:t>
            </a:r>
            <a:endParaRPr lang="bn-BD" sz="2400" b="1" dirty="0" smtClean="0">
              <a:ln w="11430">
                <a:solidFill>
                  <a:srgbClr val="0C00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2400" b="1" dirty="0" smtClean="0">
              <a:ln w="11430">
                <a:solidFill>
                  <a:srgbClr val="0C00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b="1" dirty="0" smtClean="0">
                <a:ln w="11430">
                  <a:solidFill>
                    <a:srgbClr val="0C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hkabir.iu@gmail.com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8500456" y="2449510"/>
            <a:ext cx="2937164" cy="1981200"/>
          </a:xfrm>
          <a:prstGeom prst="round2DiagRect">
            <a:avLst/>
          </a:prstGeom>
          <a:solidFill>
            <a:schemeClr val="bg1"/>
          </a:solid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18220" y="2655280"/>
            <a:ext cx="2701636" cy="15696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    :  অষ্টম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   :  বাংলা ১ম পত্র</a:t>
            </a:r>
            <a:endParaRPr lang="bn-BD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বঙ্গভূমির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endParaRPr lang="bn-BD" sz="24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মিনিট।</a:t>
            </a:r>
            <a:endParaRPr lang="en-US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9214" y="5289047"/>
            <a:ext cx="8529278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বড়বাড়ী ফজলুল হক দাখিল মাদরাসা, সদর, লালমনিরহাট</a:t>
            </a:r>
            <a:endParaRPr lang="bn-BD" sz="36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80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55610" y="376401"/>
            <a:ext cx="3886200" cy="707886"/>
          </a:xfrm>
          <a:prstGeom prst="rect">
            <a:avLst/>
          </a:prstGeom>
          <a:noFill/>
          <a:ln>
            <a:solidFill>
              <a:srgbClr val="4C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কী দেখতে পাচ্ছ?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72" y="1344859"/>
            <a:ext cx="5390866" cy="36754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4101" y="5264912"/>
            <a:ext cx="9992963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মাদের জন্মভূমি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মুক্তিযুদ্ধকালীন ও পরবর্তী সময়ের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পতাকা।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9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223" y="0"/>
            <a:ext cx="7614580" cy="47244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326223" y="4997548"/>
            <a:ext cx="7614580" cy="4939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লাখো শহীদের রক্ত- স্নাত সবুজ এই ভূমি আমাদের বঙ্গভূমি</a:t>
            </a:r>
            <a:r>
              <a:rPr lang="hi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643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1833" y="289936"/>
            <a:ext cx="2895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বঙ্গভূমির প্রতি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4" y="0"/>
            <a:ext cx="1951127" cy="1780733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14" y="2194349"/>
            <a:ext cx="6473029" cy="3895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5078601" y="177420"/>
            <a:ext cx="4365649" cy="1233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</a:t>
            </a:r>
            <a:r>
              <a:rPr lang="en-US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8602" y="6225935"/>
            <a:ext cx="2905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অপরূপ বাংলার দৃশ্য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6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6655" y="376401"/>
            <a:ext cx="4314305" cy="769441"/>
          </a:xfrm>
          <a:prstGeom prst="rect">
            <a:avLst/>
          </a:prstGeom>
          <a:noFill/>
          <a:ln>
            <a:solidFill>
              <a:srgbClr val="7E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1333" y="1577052"/>
            <a:ext cx="3925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024" y="2524949"/>
            <a:ext cx="7310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#</a:t>
            </a:r>
            <a:r>
              <a:rPr lang="bn-BD" sz="3200" dirty="0" smtClean="0">
                <a:ln w="11430">
                  <a:solidFill>
                    <a:srgbClr val="58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‘মাইকেল মধুসূদন দত্ত’ </a:t>
            </a:r>
            <a:r>
              <a:rPr lang="bn-IN" sz="3200" dirty="0" smtClean="0">
                <a:ln w="11430">
                  <a:solidFill>
                    <a:srgbClr val="58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3200" dirty="0" smtClean="0">
                <a:ln w="11430">
                  <a:solidFill>
                    <a:srgbClr val="58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 </a:t>
            </a:r>
            <a:r>
              <a:rPr lang="bn-IN" sz="3200" dirty="0" smtClean="0">
                <a:ln w="11430">
                  <a:solidFill>
                    <a:srgbClr val="58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200" dirty="0" smtClean="0">
                <a:ln w="11430">
                  <a:solidFill>
                    <a:srgbClr val="58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200" dirty="0">
              <a:ln w="11430">
                <a:solidFill>
                  <a:srgbClr val="5800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688" y="3185282"/>
            <a:ext cx="5989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IN" sz="3200" b="1" dirty="0" smtClean="0">
                <a:ln w="11430">
                  <a:solidFill>
                    <a:srgbClr val="58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# তার রচিত রচনাবলী সম্পর্কে বলতে 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 smtClean="0">
                <a:ln w="11430">
                  <a:solidFill>
                    <a:srgbClr val="58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b="1" dirty="0" smtClean="0">
                <a:ln w="11430">
                  <a:solidFill>
                    <a:srgbClr val="58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>
                <a:solidFill>
                  <a:srgbClr val="5800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535" y="3845615"/>
            <a:ext cx="90643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b="1" dirty="0" smtClean="0">
                <a:ln w="11430">
                  <a:solidFill>
                    <a:srgbClr val="58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#নতুন শব্দের অর্থগুলো বলতে ও বাক্যে প্রয়োগ করতে পারবে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ln w="11430">
                  <a:solidFill>
                    <a:srgbClr val="58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>
                <a:solidFill>
                  <a:srgbClr val="5800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6537" y="4438524"/>
            <a:ext cx="823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b="1" dirty="0" smtClean="0">
                <a:ln w="11430">
                  <a:solidFill>
                    <a:srgbClr val="58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#কবিতায় মাতৃভূমির প্রতি কবির যে  দায়িত্ব ও অনুভুতি </a:t>
            </a:r>
            <a:endParaRPr lang="bn-BD" sz="3200" b="1" dirty="0" smtClean="0">
              <a:ln w="11430">
                <a:solidFill>
                  <a:srgbClr val="5800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>
                  <a:solidFill>
                    <a:srgbClr val="58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 পেয়েছে তা ব্যাখ্যা করতে পারবে।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4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462" y="2014887"/>
            <a:ext cx="1859922" cy="1863111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Right Arrow 24"/>
          <p:cNvSpPr/>
          <p:nvPr/>
        </p:nvSpPr>
        <p:spPr>
          <a:xfrm rot="19721014">
            <a:off x="7642886" y="2168146"/>
            <a:ext cx="490198" cy="181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6200000">
            <a:off x="6526779" y="1661388"/>
            <a:ext cx="429192" cy="136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2092929">
            <a:off x="7559660" y="3692187"/>
            <a:ext cx="593470" cy="179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5400000">
            <a:off x="6644581" y="4437218"/>
            <a:ext cx="414998" cy="136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8534275">
            <a:off x="5287817" y="3680963"/>
            <a:ext cx="699222" cy="169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2430867">
            <a:off x="5475845" y="1997425"/>
            <a:ext cx="702759" cy="92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10640004">
            <a:off x="5195428" y="2934154"/>
            <a:ext cx="583939" cy="135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7880076" y="2792267"/>
            <a:ext cx="557573" cy="128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8144454" y="3937357"/>
            <a:ext cx="1809752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মহাকাব্য</a:t>
            </a:r>
          </a:p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মেঘনাদবধ কাব্য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56653" y="4827479"/>
            <a:ext cx="2105604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প্রহসনঃ একেই বলে সভ্যতা, বুড়ো সালিকের ঘাঁড়ে রোঁ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84201" y="3774708"/>
            <a:ext cx="1837638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নাটকঃ</a:t>
            </a:r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শর্মিষ্ঠা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পদ্মাবতী, </a:t>
            </a:r>
            <a:r>
              <a:rPr lang="bn-IN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কৃষ্ণকুমারী,</a:t>
            </a:r>
            <a:r>
              <a:rPr lang="bn-IN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পত্রকাব্য,</a:t>
            </a:r>
            <a:r>
              <a:rPr lang="bn-IN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বীরাঙ্গনা ইত্যাদি।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440166" y="2392932"/>
            <a:ext cx="1888318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16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পারদর্শী ভাষাঃ </a:t>
            </a:r>
          </a:p>
          <a:p>
            <a:r>
              <a:rPr lang="bn-BD" sz="1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1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1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ইংরেজি ছাড়াও,</a:t>
            </a:r>
            <a:r>
              <a:rPr lang="bn-IN" sz="1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হিব্রু,ফরাসী,</a:t>
            </a:r>
            <a:r>
              <a:rPr lang="bn-IN" sz="1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জার্মান,ইটালিয়ান,</a:t>
            </a:r>
            <a:r>
              <a:rPr lang="bn-IN" sz="1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তামিল,</a:t>
            </a:r>
            <a:r>
              <a:rPr lang="bn-IN" sz="1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তেলেগু ইত্যাদি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5971843" y="3917671"/>
            <a:ext cx="183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মাইকেল মধুসূদন দত্ত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424014" y="2238710"/>
            <a:ext cx="1711808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dirty="0">
                <a:ln>
                  <a:solidFill>
                    <a:srgbClr val="1C0A0A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তার রচনাঃ </a:t>
            </a:r>
            <a:r>
              <a:rPr lang="bn-BD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মহাকাব্য,</a:t>
            </a:r>
            <a:r>
              <a:rPr lang="bn-IN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গীতিকাব্য,</a:t>
            </a:r>
            <a:r>
              <a:rPr lang="bn-IN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সনেট,</a:t>
            </a:r>
            <a:r>
              <a:rPr lang="bn-IN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পত্রকাব্য,</a:t>
            </a:r>
            <a:r>
              <a:rPr lang="bn-IN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নাটক,</a:t>
            </a:r>
            <a:r>
              <a:rPr lang="bn-IN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প্রহসন ইত্যাদি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144454" y="916050"/>
            <a:ext cx="1552857" cy="1292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জন্ম-</a:t>
            </a:r>
          </a:p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১৮২৪ খ্রিঃযশোর জেলার সাগরদাঁড়ি গ্রামে 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960644" y="688938"/>
            <a:ext cx="139426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dirty="0">
                <a:ln>
                  <a:solidFill>
                    <a:srgbClr val="1C0A0A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</a:t>
            </a:r>
          </a:p>
          <a:p>
            <a:pPr algn="ctr">
              <a:defRPr/>
            </a:pPr>
            <a:r>
              <a:rPr lang="bn-BD" dirty="0">
                <a:ln>
                  <a:solidFill>
                    <a:srgbClr val="1C0A0A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3826676" y="1047832"/>
            <a:ext cx="1582309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মৃত্যুঃ </a:t>
            </a:r>
          </a:p>
          <a:p>
            <a:pPr algn="ctr"/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১৮৭৩ খ্রিষ্টাব্দের</a:t>
            </a:r>
          </a:p>
          <a:p>
            <a:pPr algn="ctr"/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২৯শে জুন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4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8" grpId="0" animBg="1"/>
      <p:bldP spid="39" grpId="0" animBg="1"/>
      <p:bldP spid="46" grpId="0" animBg="1"/>
      <p:bldP spid="48" grpId="0" animBg="1"/>
      <p:bldP spid="49" grpId="0" animBg="1"/>
      <p:bldP spid="50" grpId="0" animBg="1"/>
      <p:bldP spid="51" grpId="0"/>
      <p:bldP spid="53" grpId="0" animBg="1"/>
      <p:bldP spid="54" grpId="0" animBg="1"/>
      <p:bldP spid="55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2828" y="399394"/>
            <a:ext cx="1576551" cy="523220"/>
          </a:xfrm>
          <a:prstGeom prst="rect">
            <a:avLst/>
          </a:prstGeom>
          <a:gradFill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83" y="1244161"/>
            <a:ext cx="4456386" cy="3342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5697" y="4698125"/>
            <a:ext cx="5854262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মাইকেল মধুসূদন  কত খ্রিষ্টাব্দে জন্ম গ্রহন করেন?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বাংলাদেশের কোন জেলায়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জন্ম গ্রহন করেন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8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10" y="1200988"/>
            <a:ext cx="5446998" cy="3780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53058" y="346841"/>
            <a:ext cx="1525309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1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438</Words>
  <Application>Microsoft Office PowerPoint</Application>
  <PresentationFormat>Widescreen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110</cp:revision>
  <dcterms:created xsi:type="dcterms:W3CDTF">2020-03-13T08:50:27Z</dcterms:created>
  <dcterms:modified xsi:type="dcterms:W3CDTF">2020-03-15T00:48:08Z</dcterms:modified>
</cp:coreProperties>
</file>