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9" r:id="rId3"/>
    <p:sldId id="259" r:id="rId4"/>
    <p:sldId id="260" r:id="rId5"/>
    <p:sldId id="262" r:id="rId6"/>
    <p:sldId id="263" r:id="rId7"/>
    <p:sldId id="264" r:id="rId8"/>
    <p:sldId id="276" r:id="rId9"/>
    <p:sldId id="277" r:id="rId10"/>
    <p:sldId id="280" r:id="rId11"/>
    <p:sldId id="274" r:id="rId12"/>
    <p:sldId id="278" r:id="rId13"/>
    <p:sldId id="281" r:id="rId14"/>
    <p:sldId id="273" r:id="rId15"/>
    <p:sldId id="270" r:id="rId16"/>
    <p:sldId id="272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BAD9"/>
    <a:srgbClr val="C80207"/>
    <a:srgbClr val="B4300C"/>
    <a:srgbClr val="FF9933"/>
    <a:srgbClr val="FF6600"/>
    <a:srgbClr val="FF3300"/>
    <a:srgbClr val="C9C00D"/>
    <a:srgbClr val="CAFBED"/>
    <a:srgbClr val="F874AD"/>
    <a:srgbClr val="03491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98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7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wmf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4"/>
          <p:cNvSpPr/>
          <p:nvPr/>
        </p:nvSpPr>
        <p:spPr bwMode="auto">
          <a:xfrm>
            <a:off x="0" y="152400"/>
            <a:ext cx="9144000" cy="14478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76200" tIns="38100" rIns="76200" bIns="38100" spcCol="1270" anchor="ctr"/>
          <a:lstStyle/>
          <a:p>
            <a:pPr marL="228600" lvl="1" indent="-228600" algn="ctr" defTabSz="889000" fontAlgn="auto">
              <a:lnSpc>
                <a:spcPct val="90000"/>
              </a:lnSpc>
              <a:spcAft>
                <a:spcPct val="15000"/>
              </a:spcAft>
              <a:defRPr/>
            </a:pP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মাল্টিমিডিয়া ক্লাসে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শিক্ষার্থীকে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ros03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078706"/>
            <a:ext cx="9220200" cy="54744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371600" y="3733800"/>
            <a:ext cx="6019800" cy="3154710"/>
          </a:xfrm>
          <a:prstGeom prst="rect">
            <a:avLst/>
          </a:prstGeom>
          <a:solidFill>
            <a:srgbClr val="CAFBED">
              <a:alpha val="30196"/>
            </a:srgb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19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92D05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991600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3200" b="1" u="sng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একক ভেক্টরঃ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যে ভেক্টরের মান এক তাকে একক ভেক্টর বলে।  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52600" y="2133600"/>
            <a:ext cx="114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→</a:t>
            </a:r>
            <a:endParaRPr lang="bn-BD" dirty="0" smtClean="0">
              <a:solidFill>
                <a:srgbClr val="00B050"/>
              </a:solidFill>
            </a:endParaRPr>
          </a:p>
          <a:p>
            <a:r>
              <a:rPr lang="en-US" dirty="0" smtClean="0">
                <a:solidFill>
                  <a:srgbClr val="00B050"/>
                </a:solidFill>
              </a:rPr>
              <a:t>A  = 7 â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         →</a:t>
            </a:r>
            <a:endParaRPr lang="bn-BD" dirty="0" smtClean="0">
              <a:solidFill>
                <a:srgbClr val="00B050"/>
              </a:solidFill>
            </a:endParaRPr>
          </a:p>
          <a:p>
            <a:r>
              <a:rPr lang="en-US" dirty="0" smtClean="0">
                <a:solidFill>
                  <a:srgbClr val="00B050"/>
                </a:solidFill>
              </a:rPr>
              <a:t>â  =  A /7  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685800" y="914400"/>
            <a:ext cx="4572000" cy="1388196"/>
            <a:chOff x="1890079" y="762000"/>
            <a:chExt cx="3676736" cy="1453509"/>
          </a:xfrm>
        </p:grpSpPr>
        <p:cxnSp>
          <p:nvCxnSpPr>
            <p:cNvPr id="3" name="Straight Arrow Connector 2"/>
            <p:cNvCxnSpPr/>
            <p:nvPr/>
          </p:nvCxnSpPr>
          <p:spPr>
            <a:xfrm>
              <a:off x="1981200" y="1676400"/>
              <a:ext cx="3200400" cy="1588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5400000">
              <a:off x="2209800" y="1675606"/>
              <a:ext cx="4572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>
              <a:off x="2667794" y="1675606"/>
              <a:ext cx="4572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>
              <a:off x="3124994" y="1675606"/>
              <a:ext cx="4572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>
              <a:off x="3582194" y="1675606"/>
              <a:ext cx="4572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4039394" y="1675606"/>
              <a:ext cx="4572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4496594" y="1675606"/>
              <a:ext cx="4572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4953794" y="1675606"/>
              <a:ext cx="4572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3329522" y="762000"/>
              <a:ext cx="316090" cy="6767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</a:rPr>
                <a:t>→</a:t>
              </a:r>
              <a:endParaRPr lang="bn-BD" dirty="0" smtClean="0">
                <a:solidFill>
                  <a:srgbClr val="00B050"/>
                </a:solidFill>
              </a:endParaRPr>
            </a:p>
            <a:p>
              <a:r>
                <a:rPr lang="en-US" dirty="0" smtClean="0">
                  <a:solidFill>
                    <a:srgbClr val="00B050"/>
                  </a:solidFill>
                </a:rPr>
                <a:t>A </a:t>
              </a:r>
              <a:endParaRPr lang="en-US" dirty="0">
                <a:solidFill>
                  <a:srgbClr val="00B05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057400" y="1676400"/>
              <a:ext cx="304800" cy="36933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dirty="0" smtClean="0"/>
                <a:t>â 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14600" y="1676400"/>
              <a:ext cx="304800" cy="36933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dirty="0" smtClean="0"/>
                <a:t>â 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429000" y="1676400"/>
              <a:ext cx="304800" cy="36933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dirty="0" smtClean="0"/>
                <a:t>â 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971800" y="1676400"/>
              <a:ext cx="304800" cy="36933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dirty="0" smtClean="0"/>
                <a:t>â 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86200" y="1676400"/>
              <a:ext cx="304800" cy="36933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dirty="0" smtClean="0"/>
                <a:t>â 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800600" y="1676400"/>
              <a:ext cx="304800" cy="36933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dirty="0" smtClean="0"/>
                <a:t>â 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343400" y="1676400"/>
              <a:ext cx="304800" cy="36933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dirty="0" smtClean="0"/>
                <a:t>â 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890079" y="1828800"/>
              <a:ext cx="3676736" cy="3867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7030A0"/>
                  </a:solidFill>
                </a:rPr>
                <a:t>0        1         2        3         4         5         6        7</a:t>
              </a:r>
              <a:endParaRPr lang="en-US" dirty="0">
                <a:solidFill>
                  <a:srgbClr val="7030A0"/>
                </a:solidFill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 rot="5400000">
              <a:off x="1753394" y="1675606"/>
              <a:ext cx="4572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195481" y="3505200"/>
            <a:ext cx="5976719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2400" u="sng" dirty="0" smtClean="0">
                <a:solidFill>
                  <a:schemeClr val="accent2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যে কোন ভেক্টরের দিকে</a:t>
            </a:r>
            <a:endParaRPr lang="en-US" sz="2400" u="sng" dirty="0" smtClean="0">
              <a:solidFill>
                <a:schemeClr val="accent2">
                  <a:lumMod val="50000"/>
                </a:schemeClr>
              </a:solidFill>
              <a:latin typeface="Nikosh" pitchFamily="2" charset="0"/>
              <a:cs typeface="Nikosh" pitchFamily="2" charset="0"/>
            </a:endParaRPr>
          </a:p>
          <a:p>
            <a:r>
              <a:rPr lang="en-US" sz="2400" u="sng" dirty="0" smtClean="0">
                <a:solidFill>
                  <a:schemeClr val="accent2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2400" u="sng" dirty="0" smtClean="0">
                <a:solidFill>
                  <a:schemeClr val="accent2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একক ভেক্টর </a:t>
            </a:r>
            <a:r>
              <a:rPr lang="bn-BD" sz="2400" dirty="0" smtClean="0">
                <a:solidFill>
                  <a:schemeClr val="accent2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= ঐ ভেক্টর / ঐ ভেক্টরের মান 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  <p:grpSp>
        <p:nvGrpSpPr>
          <p:cNvPr id="129" name="Group 128"/>
          <p:cNvGrpSpPr/>
          <p:nvPr/>
        </p:nvGrpSpPr>
        <p:grpSpPr>
          <a:xfrm>
            <a:off x="5105400" y="2755616"/>
            <a:ext cx="4062136" cy="3949984"/>
            <a:chOff x="5029200" y="2895600"/>
            <a:chExt cx="4062136" cy="3949984"/>
          </a:xfrm>
        </p:grpSpPr>
        <p:grpSp>
          <p:nvGrpSpPr>
            <p:cNvPr id="57" name="Group 56"/>
            <p:cNvGrpSpPr/>
            <p:nvPr/>
          </p:nvGrpSpPr>
          <p:grpSpPr>
            <a:xfrm>
              <a:off x="6477000" y="5252751"/>
              <a:ext cx="2438400" cy="386049"/>
              <a:chOff x="1981200" y="1447800"/>
              <a:chExt cx="3200400" cy="707150"/>
            </a:xfrm>
          </p:grpSpPr>
          <p:cxnSp>
            <p:nvCxnSpPr>
              <p:cNvPr id="58" name="Straight Arrow Connector 57"/>
              <p:cNvCxnSpPr/>
              <p:nvPr/>
            </p:nvCxnSpPr>
            <p:spPr>
              <a:xfrm>
                <a:off x="1981200" y="1676400"/>
                <a:ext cx="3200400" cy="1588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5400000">
                <a:off x="2209800" y="1675606"/>
                <a:ext cx="4572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5400000">
                <a:off x="2667794" y="1675606"/>
                <a:ext cx="4572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>
                <a:off x="3124994" y="1675606"/>
                <a:ext cx="4572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5400000">
                <a:off x="3582194" y="1675606"/>
                <a:ext cx="4572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5400000">
                <a:off x="4039394" y="1675606"/>
                <a:ext cx="4572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5400000">
                <a:off x="4496594" y="1675606"/>
                <a:ext cx="4572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TextBox 66"/>
              <p:cNvSpPr txBox="1"/>
              <p:nvPr/>
            </p:nvSpPr>
            <p:spPr>
              <a:xfrm>
                <a:off x="2181225" y="1609361"/>
                <a:ext cx="336755" cy="545589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r>
                  <a:rPr lang="en-US" dirty="0" smtClean="0"/>
                  <a:t>ȋ </a:t>
                </a:r>
                <a:endParaRPr lang="en-US" dirty="0"/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 rot="16200000">
              <a:off x="5421494" y="4135925"/>
              <a:ext cx="2184483" cy="364067"/>
              <a:chOff x="1912412" y="1447800"/>
              <a:chExt cx="3269188" cy="488981"/>
            </a:xfrm>
          </p:grpSpPr>
          <p:cxnSp>
            <p:nvCxnSpPr>
              <p:cNvPr id="77" name="Straight Arrow Connector 76"/>
              <p:cNvCxnSpPr/>
              <p:nvPr/>
            </p:nvCxnSpPr>
            <p:spPr>
              <a:xfrm>
                <a:off x="1981200" y="1676400"/>
                <a:ext cx="3200400" cy="1588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rot="5400000">
                <a:off x="2209800" y="1675606"/>
                <a:ext cx="4572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5400000">
                <a:off x="2667794" y="1675606"/>
                <a:ext cx="4572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 rot="5400000">
                <a:off x="3124994" y="1675606"/>
                <a:ext cx="4572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rot="5400000">
                <a:off x="3582194" y="1675606"/>
                <a:ext cx="4572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rot="5400000">
                <a:off x="4039394" y="1675606"/>
                <a:ext cx="4572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 rot="5400000">
                <a:off x="4496594" y="1675606"/>
                <a:ext cx="4572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TextBox 83"/>
              <p:cNvSpPr txBox="1"/>
              <p:nvPr/>
            </p:nvSpPr>
            <p:spPr>
              <a:xfrm>
                <a:off x="1912412" y="1745296"/>
                <a:ext cx="646330" cy="191485"/>
              </a:xfrm>
              <a:prstGeom prst="rect">
                <a:avLst/>
              </a:prstGeom>
              <a:noFill/>
            </p:spPr>
            <p:txBody>
              <a:bodyPr vert="vert" wrap="square" rtlCol="0" anchor="t">
                <a:spAutoFit/>
              </a:bodyPr>
              <a:lstStyle/>
              <a:p>
                <a:r>
                  <a:rPr lang="en-US" dirty="0" smtClean="0"/>
                  <a:t>ĵ </a:t>
                </a:r>
                <a:endParaRPr lang="en-US" dirty="0"/>
              </a:p>
            </p:txBody>
          </p:sp>
        </p:grpSp>
        <p:grpSp>
          <p:nvGrpSpPr>
            <p:cNvPr id="124" name="Group 123"/>
            <p:cNvGrpSpPr/>
            <p:nvPr/>
          </p:nvGrpSpPr>
          <p:grpSpPr>
            <a:xfrm>
              <a:off x="5029200" y="2895600"/>
              <a:ext cx="4062136" cy="3949984"/>
              <a:chOff x="4568788" y="-652736"/>
              <a:chExt cx="4912085" cy="5074975"/>
            </a:xfrm>
          </p:grpSpPr>
          <p:sp>
            <p:nvSpPr>
              <p:cNvPr id="52" name="TextBox 51"/>
              <p:cNvSpPr txBox="1"/>
              <p:nvPr/>
            </p:nvSpPr>
            <p:spPr>
              <a:xfrm>
                <a:off x="6043090" y="2190256"/>
                <a:ext cx="3369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O</a:t>
                </a:r>
                <a:endParaRPr lang="en-US" dirty="0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4568788" y="4052907"/>
                <a:ext cx="2920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Z</a:t>
                </a:r>
                <a:endParaRPr lang="en-US" dirty="0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6206933" y="-652736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Y</a:t>
                </a:r>
                <a:endParaRPr lang="en-US" dirty="0"/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9175981" y="2311096"/>
                <a:ext cx="3048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X</a:t>
                </a:r>
                <a:endParaRPr lang="en-US" dirty="0"/>
              </a:p>
            </p:txBody>
          </p:sp>
          <p:grpSp>
            <p:nvGrpSpPr>
              <p:cNvPr id="92" name="Group 91"/>
              <p:cNvGrpSpPr/>
              <p:nvPr/>
            </p:nvGrpSpPr>
            <p:grpSpPr>
              <a:xfrm rot="8067630" flipV="1">
                <a:off x="4734194" y="2578435"/>
                <a:ext cx="1839880" cy="1509037"/>
                <a:chOff x="2288283" y="1104007"/>
                <a:chExt cx="2776010" cy="1203814"/>
              </a:xfrm>
            </p:grpSpPr>
            <p:cxnSp>
              <p:nvCxnSpPr>
                <p:cNvPr id="93" name="Straight Arrow Connector 92"/>
                <p:cNvCxnSpPr>
                  <a:endCxn id="53" idx="3"/>
                </p:cNvCxnSpPr>
                <p:nvPr/>
              </p:nvCxnSpPr>
              <p:spPr>
                <a:xfrm rot="2667630" flipV="1">
                  <a:off x="2445942" y="1104007"/>
                  <a:ext cx="2618351" cy="1203814"/>
                </a:xfrm>
                <a:prstGeom prst="straightConnector1">
                  <a:avLst/>
                </a:prstGeom>
                <a:ln w="28575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 rot="5400000">
                  <a:off x="2209800" y="1675606"/>
                  <a:ext cx="457200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/>
                <p:cNvCxnSpPr/>
                <p:nvPr/>
              </p:nvCxnSpPr>
              <p:spPr>
                <a:xfrm rot="5400000">
                  <a:off x="2667794" y="1675606"/>
                  <a:ext cx="457200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/>
                <p:nvPr/>
              </p:nvCxnSpPr>
              <p:spPr>
                <a:xfrm rot="5400000">
                  <a:off x="3124994" y="1675606"/>
                  <a:ext cx="457200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/>
                <p:cNvCxnSpPr/>
                <p:nvPr/>
              </p:nvCxnSpPr>
              <p:spPr>
                <a:xfrm rot="5400000">
                  <a:off x="3582194" y="1675606"/>
                  <a:ext cx="457200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/>
                <p:cNvCxnSpPr/>
                <p:nvPr/>
              </p:nvCxnSpPr>
              <p:spPr>
                <a:xfrm rot="5400000">
                  <a:off x="4039394" y="1675606"/>
                  <a:ext cx="457200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>
                <a:xfrm rot="5400000">
                  <a:off x="4496594" y="1675606"/>
                  <a:ext cx="457200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0" name="TextBox 99"/>
                <p:cNvSpPr txBox="1"/>
                <p:nvPr/>
              </p:nvSpPr>
              <p:spPr>
                <a:xfrm>
                  <a:off x="2288283" y="1183766"/>
                  <a:ext cx="313263" cy="589259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lstStyle/>
                <a:p>
                  <a:r>
                    <a:rPr lang="en-US" sz="1400" dirty="0" smtClean="0"/>
                    <a:t>ᶺk </a:t>
                  </a:r>
                  <a:endParaRPr lang="en-US" dirty="0"/>
                </a:p>
              </p:txBody>
            </p:sp>
          </p:grpSp>
          <p:sp>
            <p:nvSpPr>
              <p:cNvPr id="109" name="TextBox 108"/>
              <p:cNvSpPr txBox="1"/>
              <p:nvPr/>
            </p:nvSpPr>
            <p:spPr>
              <a:xfrm rot="16200000">
                <a:off x="6257033" y="1756684"/>
                <a:ext cx="461665" cy="152401"/>
              </a:xfrm>
              <a:prstGeom prst="rect">
                <a:avLst/>
              </a:prstGeom>
              <a:noFill/>
            </p:spPr>
            <p:txBody>
              <a:bodyPr vert="vert" wrap="square" rtlCol="0" anchor="t">
                <a:spAutoFit/>
              </a:bodyPr>
              <a:lstStyle/>
              <a:p>
                <a:r>
                  <a:rPr lang="en-US" dirty="0" smtClean="0"/>
                  <a:t>ĵ </a:t>
                </a:r>
                <a:endParaRPr lang="en-US" dirty="0"/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 rot="16200000">
                <a:off x="6257033" y="1364547"/>
                <a:ext cx="461665" cy="152401"/>
              </a:xfrm>
              <a:prstGeom prst="rect">
                <a:avLst/>
              </a:prstGeom>
              <a:noFill/>
            </p:spPr>
            <p:txBody>
              <a:bodyPr vert="vert" wrap="square" rtlCol="0" anchor="t">
                <a:spAutoFit/>
              </a:bodyPr>
              <a:lstStyle/>
              <a:p>
                <a:r>
                  <a:rPr lang="en-US" dirty="0" smtClean="0"/>
                  <a:t>ĵ </a:t>
                </a:r>
                <a:endParaRPr lang="en-US" dirty="0"/>
              </a:p>
            </p:txBody>
          </p:sp>
          <p:sp>
            <p:nvSpPr>
              <p:cNvPr id="111" name="TextBox 110"/>
              <p:cNvSpPr txBox="1"/>
              <p:nvPr/>
            </p:nvSpPr>
            <p:spPr>
              <a:xfrm rot="16200000">
                <a:off x="6257033" y="972410"/>
                <a:ext cx="461665" cy="152401"/>
              </a:xfrm>
              <a:prstGeom prst="rect">
                <a:avLst/>
              </a:prstGeom>
              <a:noFill/>
            </p:spPr>
            <p:txBody>
              <a:bodyPr vert="vert" wrap="square" rtlCol="0" anchor="t">
                <a:spAutoFit/>
              </a:bodyPr>
              <a:lstStyle/>
              <a:p>
                <a:r>
                  <a:rPr lang="en-US" dirty="0" smtClean="0"/>
                  <a:t>ĵ </a:t>
                </a:r>
                <a:endParaRPr lang="en-US" dirty="0"/>
              </a:p>
            </p:txBody>
          </p:sp>
          <p:sp>
            <p:nvSpPr>
              <p:cNvPr id="112" name="TextBox 111"/>
              <p:cNvSpPr txBox="1"/>
              <p:nvPr/>
            </p:nvSpPr>
            <p:spPr>
              <a:xfrm rot="16200000">
                <a:off x="6257033" y="580274"/>
                <a:ext cx="461665" cy="152401"/>
              </a:xfrm>
              <a:prstGeom prst="rect">
                <a:avLst/>
              </a:prstGeom>
              <a:noFill/>
            </p:spPr>
            <p:txBody>
              <a:bodyPr vert="vert" wrap="square" rtlCol="0" anchor="t">
                <a:spAutoFit/>
              </a:bodyPr>
              <a:lstStyle/>
              <a:p>
                <a:r>
                  <a:rPr lang="en-US" dirty="0" smtClean="0"/>
                  <a:t>ĵ </a:t>
                </a:r>
                <a:endParaRPr lang="en-US" dirty="0"/>
              </a:p>
            </p:txBody>
          </p:sp>
          <p:sp>
            <p:nvSpPr>
              <p:cNvPr id="113" name="TextBox 112"/>
              <p:cNvSpPr txBox="1"/>
              <p:nvPr/>
            </p:nvSpPr>
            <p:spPr>
              <a:xfrm rot="16200000">
                <a:off x="6257033" y="118607"/>
                <a:ext cx="461665" cy="152401"/>
              </a:xfrm>
              <a:prstGeom prst="rect">
                <a:avLst/>
              </a:prstGeom>
              <a:noFill/>
            </p:spPr>
            <p:txBody>
              <a:bodyPr vert="vert" wrap="square" rtlCol="0" anchor="t">
                <a:spAutoFit/>
              </a:bodyPr>
              <a:lstStyle/>
              <a:p>
                <a:r>
                  <a:rPr lang="en-US" dirty="0" smtClean="0"/>
                  <a:t>ĵ </a:t>
                </a:r>
                <a:endParaRPr lang="en-US" dirty="0"/>
              </a:p>
            </p:txBody>
          </p:sp>
          <p:sp>
            <p:nvSpPr>
              <p:cNvPr id="114" name="TextBox 113"/>
              <p:cNvSpPr txBox="1"/>
              <p:nvPr/>
            </p:nvSpPr>
            <p:spPr>
              <a:xfrm>
                <a:off x="6838043" y="2450068"/>
                <a:ext cx="248557" cy="369332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r>
                  <a:rPr lang="en-US" dirty="0" smtClean="0"/>
                  <a:t>ȋ </a:t>
                </a:r>
                <a:endParaRPr lang="en-US" dirty="0"/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7240960" y="2450067"/>
                <a:ext cx="248557" cy="369332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r>
                  <a:rPr lang="en-US" dirty="0" smtClean="0"/>
                  <a:t>ȋ </a:t>
                </a:r>
                <a:endParaRPr lang="en-US" dirty="0"/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>
                <a:off x="7637409" y="2450067"/>
                <a:ext cx="248557" cy="369332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r>
                  <a:rPr lang="en-US" dirty="0" smtClean="0"/>
                  <a:t>ȋ </a:t>
                </a:r>
                <a:endParaRPr lang="en-US" dirty="0"/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8098128" y="2450067"/>
                <a:ext cx="248557" cy="369332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r>
                  <a:rPr lang="en-US" dirty="0" smtClean="0"/>
                  <a:t>ȋ </a:t>
                </a:r>
                <a:endParaRPr lang="en-US" dirty="0"/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8558848" y="2450067"/>
                <a:ext cx="248557" cy="369332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r>
                  <a:rPr lang="en-US" dirty="0" smtClean="0"/>
                  <a:t>ȋ </a:t>
                </a:r>
                <a:endParaRPr lang="en-US" dirty="0"/>
              </a:p>
            </p:txBody>
          </p:sp>
          <p:sp>
            <p:nvSpPr>
              <p:cNvPr id="119" name="TextBox 118"/>
              <p:cNvSpPr txBox="1"/>
              <p:nvPr/>
            </p:nvSpPr>
            <p:spPr>
              <a:xfrm rot="8067630" flipV="1">
                <a:off x="5765632" y="2318530"/>
                <a:ext cx="207624" cy="73866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r>
                  <a:rPr lang="en-US" sz="1400" dirty="0" smtClean="0"/>
                  <a:t>ᶺk </a:t>
                </a:r>
                <a:endParaRPr lang="en-US" dirty="0"/>
              </a:p>
            </p:txBody>
          </p:sp>
          <p:sp>
            <p:nvSpPr>
              <p:cNvPr id="120" name="TextBox 119"/>
              <p:cNvSpPr txBox="1"/>
              <p:nvPr/>
            </p:nvSpPr>
            <p:spPr>
              <a:xfrm rot="8067630" flipV="1">
                <a:off x="5550198" y="2526891"/>
                <a:ext cx="207624" cy="73866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r>
                  <a:rPr lang="en-US" sz="1400" dirty="0" smtClean="0"/>
                  <a:t>ᶺk </a:t>
                </a:r>
                <a:endParaRPr lang="en-US" dirty="0"/>
              </a:p>
            </p:txBody>
          </p:sp>
          <p:sp>
            <p:nvSpPr>
              <p:cNvPr id="121" name="TextBox 120"/>
              <p:cNvSpPr txBox="1"/>
              <p:nvPr/>
            </p:nvSpPr>
            <p:spPr>
              <a:xfrm rot="8067630" flipV="1">
                <a:off x="5308432" y="2775729"/>
                <a:ext cx="207624" cy="73866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r>
                  <a:rPr lang="en-US" sz="1400" dirty="0" smtClean="0"/>
                  <a:t>ᶺk </a:t>
                </a:r>
                <a:endParaRPr lang="en-US" dirty="0"/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 rot="8067630" flipV="1">
                <a:off x="5079832" y="3004329"/>
                <a:ext cx="207624" cy="73866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r>
                  <a:rPr lang="en-US" sz="1400" dirty="0" smtClean="0"/>
                  <a:t>ᶺk </a:t>
                </a:r>
                <a:endParaRPr lang="en-US" dirty="0"/>
              </a:p>
            </p:txBody>
          </p:sp>
          <p:sp>
            <p:nvSpPr>
              <p:cNvPr id="123" name="TextBox 122"/>
              <p:cNvSpPr txBox="1"/>
              <p:nvPr/>
            </p:nvSpPr>
            <p:spPr>
              <a:xfrm rot="8067630" flipV="1">
                <a:off x="4851232" y="3232929"/>
                <a:ext cx="207624" cy="73866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r>
                  <a:rPr lang="en-US" sz="1400" dirty="0" smtClean="0"/>
                  <a:t>ᶺk </a:t>
                </a:r>
                <a:endParaRPr lang="en-US" dirty="0"/>
              </a:p>
            </p:txBody>
          </p:sp>
        </p:grpSp>
      </p:grpSp>
      <p:sp>
        <p:nvSpPr>
          <p:cNvPr id="126" name="TextBox 125"/>
          <p:cNvSpPr txBox="1"/>
          <p:nvPr/>
        </p:nvSpPr>
        <p:spPr>
          <a:xfrm>
            <a:off x="76200" y="4572000"/>
            <a:ext cx="624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u="sng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আয়তাকার একক ভেক্টরঃ</a:t>
            </a:r>
            <a:r>
              <a:rPr lang="bn-BD" sz="20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X,Y,Z </a:t>
            </a:r>
            <a:r>
              <a:rPr lang="bn-BD" sz="20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অক্ষ বরাবর একক ভেক্টর যথাক্রমে 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ȋ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20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ĵ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, </a:t>
            </a:r>
            <a:endParaRPr lang="bn-BD" sz="2000" dirty="0" smtClean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ᶺ</a:t>
            </a:r>
            <a:endParaRPr lang="bn-BD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k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আয়তাকার একক ভেক্টর বলে।  </a:t>
            </a:r>
            <a:endParaRPr lang="en-US" sz="20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3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259484">
            <a:off x="7054839" y="2534518"/>
            <a:ext cx="2019100" cy="15170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" grpId="0"/>
      <p:bldP spid="29" grpId="0" animBg="1"/>
      <p:bldP spid="1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62000"/>
            <a:ext cx="9144000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6000" b="1" u="sng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ভেক্টর যোগের ত্রিভুজ সুত্রঃ </a:t>
            </a:r>
            <a:endParaRPr lang="en-US" sz="6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789777" y="2209800"/>
            <a:ext cx="3352628" cy="3002121"/>
            <a:chOff x="4789774" y="2209800"/>
            <a:chExt cx="2692271" cy="2423407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4789774" y="3810000"/>
              <a:ext cx="2286000" cy="53340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rot="5400000" flipH="1" flipV="1">
              <a:off x="6020594" y="3275806"/>
              <a:ext cx="2133600" cy="1588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5486400" y="3962400"/>
              <a:ext cx="395448" cy="6708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B050"/>
                  </a:solidFill>
                </a:rPr>
                <a:t>→</a:t>
              </a:r>
              <a:endParaRPr lang="bn-BD" sz="2400" dirty="0" smtClean="0">
                <a:solidFill>
                  <a:srgbClr val="00B050"/>
                </a:solidFill>
              </a:endParaRPr>
            </a:p>
            <a:p>
              <a:r>
                <a:rPr lang="en-US" sz="2400" dirty="0" smtClean="0">
                  <a:solidFill>
                    <a:srgbClr val="00B050"/>
                  </a:solidFill>
                </a:rPr>
                <a:t>A </a:t>
              </a:r>
              <a:endParaRPr lang="en-US" sz="2400" dirty="0">
                <a:solidFill>
                  <a:srgbClr val="00B05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086597" y="2895600"/>
              <a:ext cx="395448" cy="6708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70C0"/>
                  </a:solidFill>
                </a:rPr>
                <a:t>→</a:t>
              </a:r>
              <a:endParaRPr lang="bn-BD" sz="2400" dirty="0" smtClean="0">
                <a:solidFill>
                  <a:srgbClr val="0070C0"/>
                </a:solidFill>
              </a:endParaRPr>
            </a:p>
            <a:p>
              <a:r>
                <a:rPr lang="en-US" sz="2400" dirty="0" smtClean="0">
                  <a:solidFill>
                    <a:srgbClr val="0070C0"/>
                  </a:solidFill>
                </a:rPr>
                <a:t>B </a:t>
              </a:r>
              <a:endParaRPr lang="en-US" sz="24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789774" y="2209800"/>
            <a:ext cx="2906426" cy="1981200"/>
            <a:chOff x="4789774" y="2209800"/>
            <a:chExt cx="2286000" cy="1600200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4789774" y="2209800"/>
              <a:ext cx="2286000" cy="160020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5410200" y="2517531"/>
              <a:ext cx="387323" cy="6711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C80207"/>
                  </a:solidFill>
                </a:rPr>
                <a:t>→</a:t>
              </a:r>
              <a:endParaRPr lang="bn-BD" sz="2400" dirty="0" smtClean="0">
                <a:solidFill>
                  <a:srgbClr val="C80207"/>
                </a:solidFill>
              </a:endParaRPr>
            </a:p>
            <a:p>
              <a:r>
                <a:rPr lang="en-US" sz="2400" dirty="0" smtClean="0">
                  <a:solidFill>
                    <a:srgbClr val="C80207"/>
                  </a:solidFill>
                </a:rPr>
                <a:t>C </a:t>
              </a:r>
              <a:endParaRPr lang="en-US" sz="2400" dirty="0">
                <a:solidFill>
                  <a:srgbClr val="C80207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38200" y="2819400"/>
            <a:ext cx="3810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2060"/>
                </a:solidFill>
              </a:rPr>
              <a:t>→  →  →</a:t>
            </a:r>
            <a:endParaRPr lang="bn-BD" sz="5400" dirty="0" smtClean="0">
              <a:solidFill>
                <a:srgbClr val="002060"/>
              </a:solidFill>
            </a:endParaRPr>
          </a:p>
          <a:p>
            <a:r>
              <a:rPr lang="en-US" sz="5400" dirty="0" smtClean="0">
                <a:solidFill>
                  <a:srgbClr val="002060"/>
                </a:solidFill>
              </a:rPr>
              <a:t>A + B = C </a:t>
            </a:r>
          </a:p>
          <a:p>
            <a:r>
              <a:rPr lang="en-US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solidFill>
            <a:srgbClr val="FFFF00">
              <a:alpha val="25098"/>
            </a:srgbClr>
          </a:solidFill>
        </p:spPr>
        <p:txBody>
          <a:bodyPr wrap="square" rtlCol="0">
            <a:spAutoFit/>
          </a:bodyPr>
          <a:lstStyle/>
          <a:p>
            <a:r>
              <a:rPr lang="bn-BD" sz="2800" b="1" u="sng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অবস্থান ভেক্টরঃ</a:t>
            </a:r>
            <a:r>
              <a:rPr lang="bn-BD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প্রসঙ্গ কাঠামোর মূল বিন্দুর সাপেক্ষে কোন বিন্দুর অবস্থান যে ভেক্টরের সাহায্যে নির্ণয় করা হয় তাকে অবস্থান ভেক্টর বলে। 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images.jpeg-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9574" y="914400"/>
            <a:ext cx="5954426" cy="3962400"/>
          </a:xfrm>
          <a:prstGeom prst="rect">
            <a:avLst/>
          </a:prstGeom>
        </p:spPr>
      </p:pic>
      <p:grpSp>
        <p:nvGrpSpPr>
          <p:cNvPr id="113" name="Group 112"/>
          <p:cNvGrpSpPr/>
          <p:nvPr/>
        </p:nvGrpSpPr>
        <p:grpSpPr>
          <a:xfrm>
            <a:off x="7010400" y="1809690"/>
            <a:ext cx="1208374" cy="400110"/>
            <a:chOff x="7010400" y="1809690"/>
            <a:chExt cx="1208374" cy="400110"/>
          </a:xfrm>
        </p:grpSpPr>
        <p:sp>
          <p:nvSpPr>
            <p:cNvPr id="17" name="Oval 16"/>
            <p:cNvSpPr/>
            <p:nvPr/>
          </p:nvSpPr>
          <p:spPr>
            <a:xfrm>
              <a:off x="7010400" y="20574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306986" y="1809690"/>
              <a:ext cx="9117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C80207"/>
                  </a:solidFill>
                </a:rPr>
                <a:t>P(</a:t>
              </a:r>
              <a:r>
                <a:rPr lang="en-US" sz="2000" dirty="0" err="1" smtClean="0">
                  <a:solidFill>
                    <a:srgbClr val="C80207"/>
                  </a:solidFill>
                </a:rPr>
                <a:t>x,y,z</a:t>
              </a:r>
              <a:r>
                <a:rPr lang="en-US" sz="2000" dirty="0" smtClean="0">
                  <a:solidFill>
                    <a:srgbClr val="C80207"/>
                  </a:solidFill>
                </a:rPr>
                <a:t>)</a:t>
              </a:r>
              <a:endParaRPr lang="en-US" sz="2000" dirty="0">
                <a:solidFill>
                  <a:srgbClr val="C80207"/>
                </a:solidFill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4789774" y="3809998"/>
            <a:ext cx="3357097" cy="464121"/>
            <a:chOff x="3048000" y="5029199"/>
            <a:chExt cx="3291129" cy="552512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3048000" y="5029199"/>
              <a:ext cx="2924016" cy="36285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6019800" y="5105401"/>
              <a:ext cx="319329" cy="47631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X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4637374" y="1143000"/>
            <a:ext cx="325730" cy="2667798"/>
            <a:chOff x="2895600" y="2330188"/>
            <a:chExt cx="325730" cy="2743998"/>
          </a:xfrm>
        </p:grpSpPr>
        <p:cxnSp>
          <p:nvCxnSpPr>
            <p:cNvPr id="10" name="Straight Arrow Connector 9"/>
            <p:cNvCxnSpPr/>
            <p:nvPr/>
          </p:nvCxnSpPr>
          <p:spPr>
            <a:xfrm rot="16200000" flipV="1">
              <a:off x="1844408" y="3870592"/>
              <a:ext cx="2407186" cy="1"/>
            </a:xfrm>
            <a:prstGeom prst="straightConnector1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2895600" y="2330188"/>
              <a:ext cx="325730" cy="413012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Y</a:t>
              </a:r>
              <a:endPara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3113374" y="3810000"/>
            <a:ext cx="1676400" cy="1143000"/>
            <a:chOff x="1371600" y="5029200"/>
            <a:chExt cx="1676400" cy="1143000"/>
          </a:xfrm>
        </p:grpSpPr>
        <p:cxnSp>
          <p:nvCxnSpPr>
            <p:cNvPr id="14" name="Straight Arrow Connector 13"/>
            <p:cNvCxnSpPr/>
            <p:nvPr/>
          </p:nvCxnSpPr>
          <p:spPr>
            <a:xfrm rot="10800000" flipV="1">
              <a:off x="1447800" y="5029200"/>
              <a:ext cx="1600200" cy="762000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1371600" y="5772090"/>
              <a:ext cx="306494" cy="40011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002060"/>
                  </a:solidFill>
                </a:rPr>
                <a:t>Z</a:t>
              </a:r>
              <a:endParaRPr lang="en-US" sz="2000" b="1" dirty="0">
                <a:solidFill>
                  <a:srgbClr val="002060"/>
                </a:solidFill>
              </a:endParaRPr>
            </a:p>
          </p:txBody>
        </p:sp>
      </p:grpSp>
      <p:cxnSp>
        <p:nvCxnSpPr>
          <p:cNvPr id="40" name="Straight Arrow Connector 39"/>
          <p:cNvCxnSpPr/>
          <p:nvPr/>
        </p:nvCxnSpPr>
        <p:spPr>
          <a:xfrm>
            <a:off x="4789774" y="3810000"/>
            <a:ext cx="2286000" cy="533400"/>
          </a:xfrm>
          <a:prstGeom prst="straightConnector1">
            <a:avLst/>
          </a:prstGeom>
          <a:ln w="28575">
            <a:solidFill>
              <a:srgbClr val="F874A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4" name="Group 113"/>
          <p:cNvGrpSpPr/>
          <p:nvPr/>
        </p:nvGrpSpPr>
        <p:grpSpPr>
          <a:xfrm>
            <a:off x="4789774" y="2209800"/>
            <a:ext cx="2286000" cy="1600200"/>
            <a:chOff x="4789774" y="2209800"/>
            <a:chExt cx="2286000" cy="1600200"/>
          </a:xfrm>
        </p:grpSpPr>
        <p:cxnSp>
          <p:nvCxnSpPr>
            <p:cNvPr id="34" name="Straight Arrow Connector 33"/>
            <p:cNvCxnSpPr/>
            <p:nvPr/>
          </p:nvCxnSpPr>
          <p:spPr>
            <a:xfrm flipV="1">
              <a:off x="4789774" y="2209800"/>
              <a:ext cx="2286000" cy="160020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5704174" y="2293203"/>
              <a:ext cx="304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C00000"/>
                  </a:solidFill>
                </a:rPr>
                <a:t>→</a:t>
              </a:r>
              <a:endParaRPr lang="bn-BD" sz="2400" dirty="0" smtClean="0">
                <a:solidFill>
                  <a:srgbClr val="C00000"/>
                </a:solidFill>
              </a:endParaRPr>
            </a:p>
            <a:p>
              <a:r>
                <a:rPr lang="en-US" sz="2400" dirty="0" smtClean="0">
                  <a:solidFill>
                    <a:srgbClr val="C00000"/>
                  </a:solidFill>
                </a:rPr>
                <a:t>r 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152400" y="243840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r</a:t>
            </a:r>
            <a:r>
              <a:rPr lang="en-US" sz="3200" baseline="30000" dirty="0" smtClean="0">
                <a:solidFill>
                  <a:srgbClr val="C00000"/>
                </a:solidFill>
              </a:rPr>
              <a:t>2</a:t>
            </a:r>
            <a:r>
              <a:rPr lang="en-US" sz="3200" dirty="0" smtClean="0">
                <a:solidFill>
                  <a:srgbClr val="C00000"/>
                </a:solidFill>
              </a:rPr>
              <a:t> = x</a:t>
            </a:r>
            <a:r>
              <a:rPr lang="en-US" sz="3200" baseline="30000" dirty="0" smtClean="0">
                <a:solidFill>
                  <a:srgbClr val="C00000"/>
                </a:solidFill>
              </a:rPr>
              <a:t>2</a:t>
            </a:r>
            <a:r>
              <a:rPr lang="en-US" sz="3200" dirty="0" smtClean="0">
                <a:solidFill>
                  <a:srgbClr val="C00000"/>
                </a:solidFill>
              </a:rPr>
              <a:t>+y</a:t>
            </a:r>
            <a:r>
              <a:rPr lang="en-US" sz="3200" baseline="30000" dirty="0" smtClean="0">
                <a:solidFill>
                  <a:srgbClr val="C00000"/>
                </a:solidFill>
              </a:rPr>
              <a:t>2</a:t>
            </a:r>
            <a:r>
              <a:rPr lang="en-US" sz="3200" dirty="0" smtClean="0">
                <a:solidFill>
                  <a:srgbClr val="C00000"/>
                </a:solidFill>
              </a:rPr>
              <a:t>+z</a:t>
            </a:r>
            <a:r>
              <a:rPr lang="en-US" sz="3200" baseline="30000" dirty="0" smtClean="0">
                <a:solidFill>
                  <a:srgbClr val="C00000"/>
                </a:solidFill>
              </a:rPr>
              <a:t>2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0" y="3048000"/>
            <a:ext cx="32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অবস্থান ভেক্টরের মান</a:t>
            </a:r>
          </a:p>
          <a:p>
            <a:r>
              <a:rPr lang="en-US" sz="3600" dirty="0" smtClean="0">
                <a:solidFill>
                  <a:srgbClr val="C00000"/>
                </a:solidFill>
              </a:rPr>
              <a:t>r = (x</a:t>
            </a:r>
            <a:r>
              <a:rPr lang="en-US" sz="3600" baseline="30000" dirty="0" smtClean="0">
                <a:solidFill>
                  <a:srgbClr val="C00000"/>
                </a:solidFill>
              </a:rPr>
              <a:t>2</a:t>
            </a:r>
            <a:r>
              <a:rPr lang="en-US" sz="3600" dirty="0" smtClean="0">
                <a:solidFill>
                  <a:srgbClr val="C00000"/>
                </a:solidFill>
              </a:rPr>
              <a:t>+y</a:t>
            </a:r>
            <a:r>
              <a:rPr lang="en-US" sz="3600" baseline="30000" dirty="0" smtClean="0">
                <a:solidFill>
                  <a:srgbClr val="C00000"/>
                </a:solidFill>
              </a:rPr>
              <a:t>2</a:t>
            </a:r>
            <a:r>
              <a:rPr lang="en-US" sz="3600" dirty="0" smtClean="0">
                <a:solidFill>
                  <a:srgbClr val="C00000"/>
                </a:solidFill>
              </a:rPr>
              <a:t>+z</a:t>
            </a:r>
            <a:r>
              <a:rPr lang="en-US" sz="3600" baseline="30000" dirty="0" smtClean="0">
                <a:solidFill>
                  <a:srgbClr val="C00000"/>
                </a:solidFill>
              </a:rPr>
              <a:t>2</a:t>
            </a:r>
            <a:r>
              <a:rPr lang="en-US" sz="3600" dirty="0" smtClean="0">
                <a:solidFill>
                  <a:srgbClr val="C00000"/>
                </a:solidFill>
              </a:rPr>
              <a:t>)</a:t>
            </a:r>
            <a:r>
              <a:rPr lang="en-US" sz="3600" baseline="30000" dirty="0" smtClean="0">
                <a:solidFill>
                  <a:srgbClr val="C00000"/>
                </a:solidFill>
              </a:rPr>
              <a:t>1/2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endParaRPr lang="en-US" sz="3600" dirty="0">
              <a:solidFill>
                <a:srgbClr val="C00000"/>
              </a:solidFill>
            </a:endParaRPr>
          </a:p>
        </p:txBody>
      </p:sp>
      <p:grpSp>
        <p:nvGrpSpPr>
          <p:cNvPr id="118" name="Group 117"/>
          <p:cNvGrpSpPr/>
          <p:nvPr/>
        </p:nvGrpSpPr>
        <p:grpSpPr>
          <a:xfrm>
            <a:off x="4267200" y="3581400"/>
            <a:ext cx="3124200" cy="762000"/>
            <a:chOff x="4267200" y="3581400"/>
            <a:chExt cx="3124200" cy="762000"/>
          </a:xfrm>
        </p:grpSpPr>
        <p:cxnSp>
          <p:nvCxnSpPr>
            <p:cNvPr id="43" name="Straight Arrow Connector 42"/>
            <p:cNvCxnSpPr/>
            <p:nvPr/>
          </p:nvCxnSpPr>
          <p:spPr>
            <a:xfrm>
              <a:off x="4267200" y="4114800"/>
              <a:ext cx="2819400" cy="228600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>
              <a:off x="4800600" y="3810000"/>
              <a:ext cx="2590800" cy="228600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/>
          </p:nvSpPr>
          <p:spPr>
            <a:xfrm>
              <a:off x="6096000" y="3581400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B0F0"/>
                  </a:solidFill>
                </a:rPr>
                <a:t>x</a:t>
              </a:r>
              <a:endParaRPr lang="en-US" b="1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4419600" y="1828800"/>
            <a:ext cx="2668588" cy="2514600"/>
            <a:chOff x="4419600" y="1828800"/>
            <a:chExt cx="2668588" cy="2514600"/>
          </a:xfrm>
        </p:grpSpPr>
        <p:cxnSp>
          <p:nvCxnSpPr>
            <p:cNvPr id="66" name="Straight Arrow Connector 65"/>
            <p:cNvCxnSpPr/>
            <p:nvPr/>
          </p:nvCxnSpPr>
          <p:spPr>
            <a:xfrm rot="5400000" flipH="1" flipV="1">
              <a:off x="6020594" y="3275806"/>
              <a:ext cx="2133600" cy="1588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rot="5400000" flipH="1" flipV="1">
              <a:off x="3809206" y="2819400"/>
              <a:ext cx="1981994" cy="794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/>
          </p:nvSpPr>
          <p:spPr>
            <a:xfrm>
              <a:off x="4419600" y="2590800"/>
              <a:ext cx="293670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70C0"/>
                  </a:solidFill>
                </a:rPr>
                <a:t>y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4191000" y="3810000"/>
            <a:ext cx="3200400" cy="609600"/>
            <a:chOff x="4191000" y="3810000"/>
            <a:chExt cx="3200400" cy="609600"/>
          </a:xfrm>
        </p:grpSpPr>
        <p:cxnSp>
          <p:nvCxnSpPr>
            <p:cNvPr id="46" name="Straight Arrow Connector 45"/>
            <p:cNvCxnSpPr/>
            <p:nvPr/>
          </p:nvCxnSpPr>
          <p:spPr>
            <a:xfrm rot="10800000" flipV="1">
              <a:off x="6934200" y="4038600"/>
              <a:ext cx="457200" cy="381000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 rot="10800000" flipV="1">
              <a:off x="4191000" y="3810000"/>
              <a:ext cx="609600" cy="304800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TextBox 99"/>
            <p:cNvSpPr txBox="1"/>
            <p:nvPr/>
          </p:nvSpPr>
          <p:spPr>
            <a:xfrm>
              <a:off x="4495800" y="3810000"/>
              <a:ext cx="2760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6">
                      <a:lumMod val="75000"/>
                    </a:schemeClr>
                  </a:solidFill>
                </a:rPr>
                <a:t>z</a:t>
              </a:r>
              <a:endParaRPr lang="en-US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101" name="TextBox 100"/>
          <p:cNvSpPr txBox="1"/>
          <p:nvPr/>
        </p:nvSpPr>
        <p:spPr>
          <a:xfrm>
            <a:off x="152400" y="5171182"/>
            <a:ext cx="304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3491F"/>
                </a:solidFill>
              </a:rPr>
              <a:t>→      ᶺ      ᶺ      ᶺ</a:t>
            </a:r>
            <a:endParaRPr lang="bn-BD" sz="3200" b="1" dirty="0" smtClean="0">
              <a:solidFill>
                <a:srgbClr val="03491F"/>
              </a:solidFill>
            </a:endParaRPr>
          </a:p>
          <a:p>
            <a:r>
              <a:rPr lang="en-US" sz="3200" b="1" dirty="0" smtClean="0">
                <a:solidFill>
                  <a:srgbClr val="03491F"/>
                </a:solidFill>
              </a:rPr>
              <a:t>r   = x </a:t>
            </a:r>
            <a:r>
              <a:rPr lang="en-US" sz="3200" b="1" dirty="0" err="1" smtClean="0">
                <a:solidFill>
                  <a:srgbClr val="03491F"/>
                </a:solidFill>
              </a:rPr>
              <a:t>i</a:t>
            </a:r>
            <a:r>
              <a:rPr lang="en-US" sz="3200" b="1" dirty="0" smtClean="0">
                <a:solidFill>
                  <a:srgbClr val="03491F"/>
                </a:solidFill>
              </a:rPr>
              <a:t> +y j +z k </a:t>
            </a:r>
            <a:endParaRPr lang="en-US" sz="3200" b="1" dirty="0">
              <a:solidFill>
                <a:srgbClr val="03491F"/>
              </a:solidFill>
            </a:endParaRPr>
          </a:p>
        </p:txBody>
      </p:sp>
      <p:grpSp>
        <p:nvGrpSpPr>
          <p:cNvPr id="121" name="Group 120"/>
          <p:cNvGrpSpPr/>
          <p:nvPr/>
        </p:nvGrpSpPr>
        <p:grpSpPr>
          <a:xfrm>
            <a:off x="4343400" y="3429000"/>
            <a:ext cx="533400" cy="461665"/>
            <a:chOff x="4343400" y="3429000"/>
            <a:chExt cx="533400" cy="461665"/>
          </a:xfrm>
        </p:grpSpPr>
        <p:sp>
          <p:nvSpPr>
            <p:cNvPr id="103" name="TextBox 102"/>
            <p:cNvSpPr txBox="1"/>
            <p:nvPr/>
          </p:nvSpPr>
          <p:spPr>
            <a:xfrm>
              <a:off x="4343400" y="3429000"/>
              <a:ext cx="3930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2">
                      <a:lumMod val="75000"/>
                    </a:schemeClr>
                  </a:solidFill>
                </a:rPr>
                <a:t>O</a:t>
              </a:r>
              <a:endParaRPr lang="en-US" sz="24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04" name="Oval 103"/>
            <p:cNvSpPr/>
            <p:nvPr/>
          </p:nvSpPr>
          <p:spPr>
            <a:xfrm flipV="1">
              <a:off x="4724400" y="3733800"/>
              <a:ext cx="152400" cy="1524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7" name="TextBox 126"/>
          <p:cNvSpPr txBox="1"/>
          <p:nvPr/>
        </p:nvSpPr>
        <p:spPr>
          <a:xfrm>
            <a:off x="0" y="4473714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3491F"/>
                </a:solidFill>
                <a:latin typeface="NikoshBAN" pitchFamily="2" charset="0"/>
                <a:cs typeface="NikoshBAN" pitchFamily="2" charset="0"/>
              </a:rPr>
              <a:t>অবস্থান ভেক্টর</a:t>
            </a:r>
            <a:r>
              <a:rPr lang="en-US" sz="4000" dirty="0" smtClean="0">
                <a:solidFill>
                  <a:srgbClr val="03491F"/>
                </a:solidFill>
              </a:rPr>
              <a:t> </a:t>
            </a:r>
            <a:endParaRPr lang="en-US" sz="4000" dirty="0">
              <a:solidFill>
                <a:srgbClr val="03491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0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5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9" grpId="0"/>
      <p:bldP spid="70" grpId="0"/>
      <p:bldP spid="101" grpId="0"/>
      <p:bldP spid="1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892314"/>
            <a:ext cx="9144000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4000" b="1" u="sng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ভেক্টর যোগের সামান্তরিক সুত্রঃ 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914400" y="2325469"/>
            <a:ext cx="3657600" cy="762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381000" y="2401669"/>
            <a:ext cx="4191000" cy="1600200"/>
            <a:chOff x="4724400" y="2667000"/>
            <a:chExt cx="4191000" cy="1600200"/>
          </a:xfrm>
        </p:grpSpPr>
        <p:sp>
          <p:nvSpPr>
            <p:cNvPr id="9" name="TextBox 8"/>
            <p:cNvSpPr txBox="1"/>
            <p:nvPr/>
          </p:nvSpPr>
          <p:spPr>
            <a:xfrm>
              <a:off x="6705600" y="2819400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B4300C"/>
                  </a:solidFill>
                </a:rPr>
                <a:t>→</a:t>
              </a:r>
              <a:endParaRPr lang="bn-BD" dirty="0" smtClean="0">
                <a:solidFill>
                  <a:srgbClr val="B4300C"/>
                </a:solidFill>
              </a:endParaRPr>
            </a:p>
            <a:p>
              <a:r>
                <a:rPr lang="en-US" dirty="0" smtClean="0">
                  <a:solidFill>
                    <a:srgbClr val="B4300C"/>
                  </a:solidFill>
                </a:rPr>
                <a:t>R </a:t>
              </a:r>
              <a:endParaRPr lang="en-US" dirty="0">
                <a:solidFill>
                  <a:srgbClr val="B4300C"/>
                </a:solidFill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V="1">
              <a:off x="4724400" y="2667000"/>
              <a:ext cx="4191000" cy="160020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304800" y="2303151"/>
            <a:ext cx="685800" cy="1698718"/>
            <a:chOff x="4724400" y="2568482"/>
            <a:chExt cx="685800" cy="1698718"/>
          </a:xfrm>
        </p:grpSpPr>
        <p:cxnSp>
          <p:nvCxnSpPr>
            <p:cNvPr id="7" name="Straight Arrow Connector 6"/>
            <p:cNvCxnSpPr/>
            <p:nvPr/>
          </p:nvCxnSpPr>
          <p:spPr>
            <a:xfrm rot="5400000" flipH="1" flipV="1">
              <a:off x="4229100" y="3086100"/>
              <a:ext cx="1698718" cy="663482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4724400" y="2971800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→</a:t>
              </a:r>
              <a:endParaRPr lang="bn-BD" dirty="0" smtClean="0"/>
            </a:p>
            <a:p>
              <a:r>
                <a:rPr lang="en-US" dirty="0" smtClean="0"/>
                <a:t>Q</a:t>
              </a:r>
              <a:endParaRPr lang="en-US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0" y="4800600"/>
            <a:ext cx="4800600" cy="200054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লব্ধি ভেক্টরের মান</a:t>
            </a:r>
            <a:endParaRPr lang="en-US" sz="4000" dirty="0" smtClean="0">
              <a:solidFill>
                <a:srgbClr val="7030A0"/>
              </a:solidFill>
            </a:endParaRPr>
          </a:p>
          <a:p>
            <a:r>
              <a:rPr lang="en-US" sz="3200" dirty="0" smtClean="0">
                <a:solidFill>
                  <a:srgbClr val="B4300C"/>
                </a:solidFill>
              </a:rPr>
              <a:t>R = (P</a:t>
            </a:r>
            <a:r>
              <a:rPr lang="en-US" sz="4800" baseline="30000" dirty="0" smtClean="0">
                <a:solidFill>
                  <a:srgbClr val="B4300C"/>
                </a:solidFill>
              </a:rPr>
              <a:t>2</a:t>
            </a:r>
            <a:r>
              <a:rPr lang="en-US" sz="3200" dirty="0" smtClean="0">
                <a:solidFill>
                  <a:srgbClr val="B4300C"/>
                </a:solidFill>
              </a:rPr>
              <a:t>+Q</a:t>
            </a:r>
            <a:r>
              <a:rPr lang="en-US" sz="4800" baseline="30000" dirty="0" smtClean="0">
                <a:solidFill>
                  <a:srgbClr val="B4300C"/>
                </a:solidFill>
              </a:rPr>
              <a:t>2</a:t>
            </a:r>
            <a:r>
              <a:rPr lang="en-US" sz="3200" dirty="0" smtClean="0">
                <a:solidFill>
                  <a:srgbClr val="B4300C"/>
                </a:solidFill>
              </a:rPr>
              <a:t>+</a:t>
            </a:r>
            <a:r>
              <a:rPr lang="en-US" sz="4800" dirty="0" smtClean="0">
                <a:solidFill>
                  <a:srgbClr val="B4300C"/>
                </a:solidFill>
              </a:rPr>
              <a:t>2</a:t>
            </a:r>
            <a:r>
              <a:rPr lang="en-US" sz="3200" dirty="0" smtClean="0">
                <a:solidFill>
                  <a:srgbClr val="B4300C"/>
                </a:solidFill>
              </a:rPr>
              <a:t>PQcos</a:t>
            </a:r>
            <a:r>
              <a:rPr lang="el-GR" sz="3200" dirty="0" smtClean="0">
                <a:solidFill>
                  <a:srgbClr val="B4300C"/>
                </a:solidFill>
              </a:rPr>
              <a:t>α</a:t>
            </a:r>
            <a:r>
              <a:rPr lang="en-US" sz="3200" dirty="0" smtClean="0">
                <a:solidFill>
                  <a:srgbClr val="B4300C"/>
                </a:solidFill>
              </a:rPr>
              <a:t>)</a:t>
            </a:r>
            <a:r>
              <a:rPr lang="en-US" sz="4400" baseline="30000" dirty="0" smtClean="0">
                <a:solidFill>
                  <a:srgbClr val="B4300C"/>
                </a:solidFill>
              </a:rPr>
              <a:t>1/2</a:t>
            </a:r>
            <a:r>
              <a:rPr lang="en-US" sz="3200" dirty="0" smtClean="0">
                <a:solidFill>
                  <a:srgbClr val="B4300C"/>
                </a:solidFill>
              </a:rPr>
              <a:t> </a:t>
            </a:r>
          </a:p>
          <a:p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228600" y="3925669"/>
            <a:ext cx="152400" cy="152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 rot="5400000" flipH="1" flipV="1">
            <a:off x="3368582" y="2919287"/>
            <a:ext cx="1698718" cy="663482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304800" y="3925669"/>
            <a:ext cx="3657600" cy="646331"/>
            <a:chOff x="4724400" y="4191000"/>
            <a:chExt cx="3657600" cy="646331"/>
          </a:xfrm>
        </p:grpSpPr>
        <p:sp>
          <p:nvSpPr>
            <p:cNvPr id="8" name="TextBox 7"/>
            <p:cNvSpPr txBox="1"/>
            <p:nvPr/>
          </p:nvSpPr>
          <p:spPr>
            <a:xfrm>
              <a:off x="6019800" y="4191000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→</a:t>
              </a:r>
              <a:endParaRPr lang="bn-BD" dirty="0" smtClean="0"/>
            </a:p>
            <a:p>
              <a:r>
                <a:rPr lang="en-US" dirty="0" smtClean="0"/>
                <a:t>P </a:t>
              </a:r>
              <a:endParaRPr lang="en-US" dirty="0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>
              <a:off x="4724400" y="4267200"/>
              <a:ext cx="3657600" cy="7620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0" y="3238686"/>
            <a:ext cx="1142426" cy="1151304"/>
            <a:chOff x="4419600" y="3504017"/>
            <a:chExt cx="1142426" cy="1151304"/>
          </a:xfrm>
        </p:grpSpPr>
        <p:sp>
          <p:nvSpPr>
            <p:cNvPr id="29" name="Arc 28"/>
            <p:cNvSpPr/>
            <p:nvPr/>
          </p:nvSpPr>
          <p:spPr>
            <a:xfrm>
              <a:off x="4419600" y="3504017"/>
              <a:ext cx="1142426" cy="1151304"/>
            </a:xfrm>
            <a:prstGeom prst="arc">
              <a:avLst>
                <a:gd name="adj1" fmla="val 16550536"/>
                <a:gd name="adj2" fmla="val 1154280"/>
              </a:avLst>
            </a:prstGeom>
            <a:ln w="28575">
              <a:solidFill>
                <a:srgbClr val="F874A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953000" y="3581400"/>
              <a:ext cx="381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3200" dirty="0" smtClean="0">
                  <a:solidFill>
                    <a:srgbClr val="F874AD"/>
                  </a:solidFill>
                </a:rPr>
                <a:t>α</a:t>
              </a:r>
              <a:endParaRPr lang="en-US" dirty="0">
                <a:solidFill>
                  <a:srgbClr val="F874AD"/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148340" y="3350174"/>
            <a:ext cx="914400" cy="838200"/>
            <a:chOff x="5567940" y="3615505"/>
            <a:chExt cx="914400" cy="838200"/>
          </a:xfrm>
        </p:grpSpPr>
        <p:sp>
          <p:nvSpPr>
            <p:cNvPr id="32" name="Arc 31"/>
            <p:cNvSpPr/>
            <p:nvPr/>
          </p:nvSpPr>
          <p:spPr>
            <a:xfrm rot="2101544">
              <a:off x="5567940" y="3615505"/>
              <a:ext cx="914400" cy="838200"/>
            </a:xfrm>
            <a:prstGeom prst="arc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019800" y="3733800"/>
              <a:ext cx="381000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l-GR" sz="3200" dirty="0" smtClean="0">
                  <a:solidFill>
                    <a:srgbClr val="7030A0"/>
                  </a:solidFill>
                </a:rPr>
                <a:t>θ</a:t>
              </a:r>
              <a:endParaRPr lang="en-US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800600" y="4572001"/>
            <a:ext cx="4267200" cy="2277547"/>
            <a:chOff x="4876800" y="4800599"/>
            <a:chExt cx="3886200" cy="2476695"/>
          </a:xfrm>
          <a:blipFill>
            <a:blip r:embed="rId4"/>
            <a:tile tx="0" ty="0" sx="100000" sy="100000" flip="none" algn="tl"/>
          </a:blipFill>
        </p:grpSpPr>
        <p:sp>
          <p:nvSpPr>
            <p:cNvPr id="35" name="TextBox 34"/>
            <p:cNvSpPr txBox="1"/>
            <p:nvPr/>
          </p:nvSpPr>
          <p:spPr>
            <a:xfrm>
              <a:off x="4876800" y="4800599"/>
              <a:ext cx="3886200" cy="247669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লব্ধি ভেক্টরের দিক </a:t>
              </a:r>
              <a:endParaRPr lang="en-US" sz="3600" dirty="0" smtClean="0">
                <a:solidFill>
                  <a:srgbClr val="7030A0"/>
                </a:solidFill>
              </a:endParaRPr>
            </a:p>
            <a:p>
              <a:r>
                <a:rPr lang="el-GR" sz="3200" dirty="0" smtClean="0">
                  <a:solidFill>
                    <a:srgbClr val="7030A0"/>
                  </a:solidFill>
                </a:rPr>
                <a:t>θ</a:t>
              </a:r>
              <a:r>
                <a:rPr lang="en-US" sz="3200" dirty="0" smtClean="0">
                  <a:solidFill>
                    <a:srgbClr val="7030A0"/>
                  </a:solidFill>
                </a:rPr>
                <a:t> = tan</a:t>
              </a:r>
              <a:r>
                <a:rPr lang="en-US" sz="3200" baseline="30000" dirty="0" smtClean="0">
                  <a:solidFill>
                    <a:srgbClr val="7030A0"/>
                  </a:solidFill>
                </a:rPr>
                <a:t>-</a:t>
              </a:r>
              <a:r>
                <a:rPr lang="en-US" sz="3600" baseline="30000" dirty="0" smtClean="0">
                  <a:solidFill>
                    <a:srgbClr val="7030A0"/>
                  </a:solidFill>
                </a:rPr>
                <a:t>1</a:t>
              </a:r>
              <a:r>
                <a:rPr lang="en-US" sz="6600" dirty="0" smtClean="0">
                  <a:solidFill>
                    <a:srgbClr val="7030A0"/>
                  </a:solidFill>
                </a:rPr>
                <a:t>(</a:t>
              </a:r>
              <a:r>
                <a:rPr lang="en-US" sz="3200" dirty="0" smtClean="0">
                  <a:solidFill>
                    <a:srgbClr val="7030A0"/>
                  </a:solidFill>
                </a:rPr>
                <a:t>                </a:t>
              </a:r>
              <a:r>
                <a:rPr lang="en-US" sz="6600" dirty="0" smtClean="0">
                  <a:solidFill>
                    <a:srgbClr val="7030A0"/>
                  </a:solidFill>
                </a:rPr>
                <a:t>)</a:t>
              </a:r>
              <a:endParaRPr lang="en-US" sz="3200" dirty="0" smtClean="0">
                <a:solidFill>
                  <a:srgbClr val="7030A0"/>
                </a:solidFill>
              </a:endParaRPr>
            </a:p>
            <a:p>
              <a:r>
                <a:rPr lang="en-US" dirty="0" smtClean="0"/>
                <a:t> </a:t>
              </a:r>
            </a:p>
            <a:p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629401" y="5934029"/>
              <a:ext cx="1300842" cy="56897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solidFill>
                    <a:srgbClr val="7030A0"/>
                  </a:solidFill>
                </a:rPr>
                <a:t>Q</a:t>
              </a:r>
              <a:r>
                <a:rPr lang="en-US" sz="2800" dirty="0" err="1" smtClean="0">
                  <a:solidFill>
                    <a:srgbClr val="7030A0"/>
                  </a:solidFill>
                </a:rPr>
                <a:t>+</a:t>
              </a:r>
              <a:r>
                <a:rPr lang="en-US" sz="2400" dirty="0" err="1" smtClean="0">
                  <a:solidFill>
                    <a:srgbClr val="7030A0"/>
                  </a:solidFill>
                </a:rPr>
                <a:t>Pcos</a:t>
              </a:r>
              <a:r>
                <a:rPr lang="el-GR" sz="2400" dirty="0" smtClean="0">
                  <a:solidFill>
                    <a:srgbClr val="7030A0"/>
                  </a:solidFill>
                </a:rPr>
                <a:t>α</a:t>
              </a:r>
              <a:endParaRPr lang="en-US" dirty="0">
                <a:solidFill>
                  <a:srgbClr val="7030A0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629400" y="5546366"/>
              <a:ext cx="1143000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7030A0"/>
                  </a:solidFill>
                </a:rPr>
                <a:t> </a:t>
              </a:r>
              <a:r>
                <a:rPr lang="en-US" sz="2800" dirty="0" err="1" smtClean="0">
                  <a:solidFill>
                    <a:srgbClr val="7030A0"/>
                  </a:solidFill>
                </a:rPr>
                <a:t>P</a:t>
              </a:r>
              <a:r>
                <a:rPr lang="en-US" sz="2400" dirty="0" err="1" smtClean="0">
                  <a:solidFill>
                    <a:srgbClr val="7030A0"/>
                  </a:solidFill>
                </a:rPr>
                <a:t>sin</a:t>
              </a:r>
              <a:r>
                <a:rPr lang="el-GR" sz="2400" dirty="0" smtClean="0">
                  <a:solidFill>
                    <a:srgbClr val="7030A0"/>
                  </a:solidFill>
                </a:rPr>
                <a:t>α</a:t>
              </a:r>
              <a:endParaRPr lang="en-US" dirty="0">
                <a:solidFill>
                  <a:srgbClr val="7030A0"/>
                </a:solidFill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>
            <a:xfrm flipV="1">
              <a:off x="6403521" y="6043544"/>
              <a:ext cx="1665514" cy="31118"/>
            </a:xfrm>
            <a:prstGeom prst="line">
              <a:avLst/>
            </a:prstGeom>
            <a:grpFill/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7" name="Picture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600" y="2209800"/>
            <a:ext cx="4038600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ular Callout 1"/>
          <p:cNvSpPr/>
          <p:nvPr/>
        </p:nvSpPr>
        <p:spPr>
          <a:xfrm>
            <a:off x="0" y="990600"/>
            <a:ext cx="9144000" cy="1066800"/>
          </a:xfrm>
          <a:prstGeom prst="wedgeRectCallout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2209800" y="4800600"/>
            <a:ext cx="6400800" cy="1447800"/>
          </a:xfrm>
          <a:custGeom>
            <a:avLst/>
            <a:gdLst>
              <a:gd name="connsiteX0" fmla="*/ 199731 w 1198364"/>
              <a:gd name="connsiteY0" fmla="*/ 0 h 4486656"/>
              <a:gd name="connsiteX1" fmla="*/ 998633 w 1198364"/>
              <a:gd name="connsiteY1" fmla="*/ 0 h 4486656"/>
              <a:gd name="connsiteX2" fmla="*/ 1198364 w 1198364"/>
              <a:gd name="connsiteY2" fmla="*/ 199731 h 4486656"/>
              <a:gd name="connsiteX3" fmla="*/ 1198364 w 1198364"/>
              <a:gd name="connsiteY3" fmla="*/ 4486656 h 4486656"/>
              <a:gd name="connsiteX4" fmla="*/ 1198364 w 1198364"/>
              <a:gd name="connsiteY4" fmla="*/ 4486656 h 4486656"/>
              <a:gd name="connsiteX5" fmla="*/ 0 w 1198364"/>
              <a:gd name="connsiteY5" fmla="*/ 4486656 h 4486656"/>
              <a:gd name="connsiteX6" fmla="*/ 0 w 1198364"/>
              <a:gd name="connsiteY6" fmla="*/ 4486656 h 4486656"/>
              <a:gd name="connsiteX7" fmla="*/ 0 w 1198364"/>
              <a:gd name="connsiteY7" fmla="*/ 199731 h 4486656"/>
              <a:gd name="connsiteX8" fmla="*/ 199731 w 1198364"/>
              <a:gd name="connsiteY8" fmla="*/ 0 h 4486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8364" h="4486656">
                <a:moveTo>
                  <a:pt x="1198364" y="747790"/>
                </a:moveTo>
                <a:lnTo>
                  <a:pt x="1198364" y="3738866"/>
                </a:lnTo>
                <a:cubicBezTo>
                  <a:pt x="1198364" y="4151858"/>
                  <a:pt x="1174480" y="4486656"/>
                  <a:pt x="1145017" y="4486656"/>
                </a:cubicBezTo>
                <a:lnTo>
                  <a:pt x="0" y="4486656"/>
                </a:lnTo>
                <a:lnTo>
                  <a:pt x="0" y="4486656"/>
                </a:lnTo>
                <a:lnTo>
                  <a:pt x="0" y="0"/>
                </a:lnTo>
                <a:lnTo>
                  <a:pt x="0" y="0"/>
                </a:lnTo>
                <a:lnTo>
                  <a:pt x="1145017" y="0"/>
                </a:lnTo>
                <a:cubicBezTo>
                  <a:pt x="1174480" y="0"/>
                  <a:pt x="1198364" y="334798"/>
                  <a:pt x="1198364" y="747790"/>
                </a:cubicBez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83821" tIns="100408" rIns="142318" bIns="100410" numCol="1" spcCol="1270" anchor="ctr" anchorCtr="0">
            <a:noAutofit/>
          </a:bodyPr>
          <a:lstStyle/>
          <a:p>
            <a:pPr marL="228600" lvl="1" indent="-228600" algn="l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bn-BD" sz="3600" kern="1200" dirty="0" smtClean="0">
              <a:latin typeface="NikoshBAN" pitchFamily="2" charset="0"/>
              <a:cs typeface="NikoshBAN" pitchFamily="2" charset="0"/>
            </a:endParaRPr>
          </a:p>
          <a:p>
            <a:pPr marL="228600" lvl="1" indent="-228600" algn="l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pPr marL="228600" lvl="1" indent="-228600" algn="l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bn-BD" sz="3200" kern="1200" dirty="0" smtClean="0">
                <a:solidFill>
                  <a:srgbClr val="C80207"/>
                </a:solidFill>
                <a:latin typeface="NikoshBAN" pitchFamily="2" charset="0"/>
                <a:cs typeface="NikoshBAN" pitchFamily="2" charset="0"/>
              </a:rPr>
              <a:t>উপরের চিত্রটি কো</a:t>
            </a:r>
            <a:r>
              <a:rPr lang="bn-BD" sz="3200" dirty="0" smtClean="0">
                <a:solidFill>
                  <a:srgbClr val="C80207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bn-BD" sz="3200" kern="1200" dirty="0" smtClean="0">
                <a:solidFill>
                  <a:srgbClr val="C80207"/>
                </a:solidFill>
                <a:latin typeface="NikoshBAN" pitchFamily="2" charset="0"/>
                <a:cs typeface="NikoshBAN" pitchFamily="2" charset="0"/>
              </a:rPr>
              <a:t> ভেক্টরকে অনুসরণ করে ব্যাখ্যা কর। </a:t>
            </a:r>
          </a:p>
          <a:p>
            <a:pPr marL="228600" lvl="1" indent="-228600" algn="l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bn-BD" sz="3600" kern="1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kern="1200" dirty="0">
              <a:latin typeface="NikoshBAN" pitchFamily="2" charset="0"/>
              <a:cs typeface="NikoshBAN" pitchFamily="2" charset="0"/>
            </a:endParaRPr>
          </a:p>
          <a:p>
            <a:pPr marL="228600" lvl="1" indent="-228600" algn="l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bn-BD" sz="2200" kern="12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200" kern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685800" y="4800600"/>
            <a:ext cx="1524000" cy="1447800"/>
          </a:xfrm>
          <a:custGeom>
            <a:avLst/>
            <a:gdLst>
              <a:gd name="connsiteX0" fmla="*/ 0 w 2523744"/>
              <a:gd name="connsiteY0" fmla="*/ 249664 h 1497955"/>
              <a:gd name="connsiteX1" fmla="*/ 249664 w 2523744"/>
              <a:gd name="connsiteY1" fmla="*/ 0 h 1497955"/>
              <a:gd name="connsiteX2" fmla="*/ 2274080 w 2523744"/>
              <a:gd name="connsiteY2" fmla="*/ 0 h 1497955"/>
              <a:gd name="connsiteX3" fmla="*/ 2523744 w 2523744"/>
              <a:gd name="connsiteY3" fmla="*/ 249664 h 1497955"/>
              <a:gd name="connsiteX4" fmla="*/ 2523744 w 2523744"/>
              <a:gd name="connsiteY4" fmla="*/ 1248291 h 1497955"/>
              <a:gd name="connsiteX5" fmla="*/ 2274080 w 2523744"/>
              <a:gd name="connsiteY5" fmla="*/ 1497955 h 1497955"/>
              <a:gd name="connsiteX6" fmla="*/ 249664 w 2523744"/>
              <a:gd name="connsiteY6" fmla="*/ 1497955 h 1497955"/>
              <a:gd name="connsiteX7" fmla="*/ 0 w 2523744"/>
              <a:gd name="connsiteY7" fmla="*/ 1248291 h 1497955"/>
              <a:gd name="connsiteX8" fmla="*/ 0 w 2523744"/>
              <a:gd name="connsiteY8" fmla="*/ 249664 h 1497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3744" h="1497955">
                <a:moveTo>
                  <a:pt x="0" y="249664"/>
                </a:moveTo>
                <a:cubicBezTo>
                  <a:pt x="0" y="111778"/>
                  <a:pt x="111778" y="0"/>
                  <a:pt x="249664" y="0"/>
                </a:cubicBezTo>
                <a:lnTo>
                  <a:pt x="2274080" y="0"/>
                </a:lnTo>
                <a:cubicBezTo>
                  <a:pt x="2411966" y="0"/>
                  <a:pt x="2523744" y="111778"/>
                  <a:pt x="2523744" y="249664"/>
                </a:cubicBezTo>
                <a:lnTo>
                  <a:pt x="2523744" y="1248291"/>
                </a:lnTo>
                <a:cubicBezTo>
                  <a:pt x="2523744" y="1386177"/>
                  <a:pt x="2411966" y="1497955"/>
                  <a:pt x="2274080" y="1497955"/>
                </a:cubicBezTo>
                <a:lnTo>
                  <a:pt x="249664" y="1497955"/>
                </a:lnTo>
                <a:cubicBezTo>
                  <a:pt x="111778" y="1497955"/>
                  <a:pt x="0" y="1386177"/>
                  <a:pt x="0" y="1248291"/>
                </a:cubicBezTo>
                <a:lnTo>
                  <a:pt x="0" y="249664"/>
                </a:lnTo>
                <a:close/>
              </a:path>
            </a:pathLst>
          </a:cu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320774" tIns="196949" rIns="320774" bIns="196949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6500" kern="1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6500" kern="1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549DE-BAF3-4EB6-90F7-F4E68BCAB937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0" name="Picture 4" descr="C:\Users\Asus\Desktop\v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2286000"/>
            <a:ext cx="4191000" cy="2545696"/>
          </a:xfrm>
          <a:prstGeom prst="rect">
            <a:avLst/>
          </a:prstGeom>
          <a:noFill/>
        </p:spPr>
      </p:pic>
      <p:sp>
        <p:nvSpPr>
          <p:cNvPr id="8" name="Right Arrow 7"/>
          <p:cNvSpPr/>
          <p:nvPr/>
        </p:nvSpPr>
        <p:spPr>
          <a:xfrm>
            <a:off x="5181600" y="2590800"/>
            <a:ext cx="838200" cy="533400"/>
          </a:xfrm>
          <a:prstGeom prst="rightArrow">
            <a:avLst/>
          </a:prstGeom>
          <a:solidFill>
            <a:srgbClr val="FF9933">
              <a:alpha val="81961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flipH="1">
            <a:off x="4267200" y="2590800"/>
            <a:ext cx="914400" cy="533400"/>
          </a:xfrm>
          <a:prstGeom prst="rightArrow">
            <a:avLst/>
          </a:prstGeom>
          <a:solidFill>
            <a:srgbClr val="FF9933">
              <a:alpha val="81961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6354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52400" y="2514600"/>
            <a:ext cx="9144000" cy="2800767"/>
          </a:xfrm>
          <a:prstGeom prst="rect">
            <a:avLst/>
          </a:prstGeom>
          <a:gradFill flip="none" rotWithShape="1">
            <a:gsLst>
              <a:gs pos="0">
                <a:srgbClr val="FFEFD1">
                  <a:alpha val="74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bn-BD" sz="4400" dirty="0" smtClean="0">
                <a:solidFill>
                  <a:srgbClr val="F874AD"/>
                </a:solidFill>
                <a:latin typeface="NikoshBAN" pitchFamily="2" charset="0"/>
                <a:cs typeface="NikoshBAN" pitchFamily="2" charset="0"/>
              </a:rPr>
              <a:t>ভেক্টর কিভাবে লিখা হয় ? </a:t>
            </a:r>
            <a:endParaRPr lang="en-US" sz="4400" dirty="0" smtClean="0">
              <a:solidFill>
                <a:srgbClr val="F874AD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Tx/>
              <a:buAutoNum type="arabicPeriod"/>
            </a:pPr>
            <a:r>
              <a:rPr lang="bn-BD" sz="4400" dirty="0" smtClean="0">
                <a:solidFill>
                  <a:srgbClr val="F874AD"/>
                </a:solidFill>
                <a:latin typeface="NikoshBAN" pitchFamily="2" charset="0"/>
                <a:cs typeface="NikoshBAN" pitchFamily="2" charset="0"/>
              </a:rPr>
              <a:t>নাল ভেক্টরের দিক নেই কেন</a:t>
            </a:r>
            <a:r>
              <a:rPr lang="en-US" sz="4400" dirty="0" smtClean="0">
                <a:solidFill>
                  <a:srgbClr val="F874AD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342900" indent="-342900">
              <a:buFontTx/>
              <a:buAutoNum type="arabicPeriod"/>
            </a:pPr>
            <a:r>
              <a:rPr lang="bn-BD" sz="4400" dirty="0" smtClean="0">
                <a:solidFill>
                  <a:srgbClr val="F874AD"/>
                </a:solidFill>
                <a:latin typeface="NikoshBAN" pitchFamily="2" charset="0"/>
                <a:cs typeface="NikoshBAN" pitchFamily="2" charset="0"/>
              </a:rPr>
              <a:t>আয়তাকার একক ভেক্টর কী </a:t>
            </a:r>
            <a:r>
              <a:rPr lang="en-US" sz="4400" dirty="0" smtClean="0">
                <a:solidFill>
                  <a:srgbClr val="F874AD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342900" indent="-342900">
              <a:buFontTx/>
              <a:buAutoNum type="arabicPeriod"/>
            </a:pPr>
            <a:r>
              <a:rPr lang="bn-BD" sz="4400" dirty="0" smtClean="0">
                <a:solidFill>
                  <a:srgbClr val="F874AD"/>
                </a:solidFill>
                <a:latin typeface="NikoshBAN" pitchFamily="2" charset="0"/>
                <a:cs typeface="NikoshBAN" pitchFamily="2" charset="0"/>
              </a:rPr>
              <a:t>ভেক্টর যোগের ত্রিভুজ সুত্রটি লিখ। </a:t>
            </a:r>
            <a:r>
              <a:rPr lang="en-US" sz="4400" dirty="0" smtClean="0">
                <a:solidFill>
                  <a:srgbClr val="F874AD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rgbClr val="F874AD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animated_cog_brai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81150" cy="176212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00200" y="0"/>
            <a:ext cx="7543800" cy="156966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436008" y="84228"/>
            <a:ext cx="3583791" cy="1973172"/>
            <a:chOff x="2436008" y="84228"/>
            <a:chExt cx="3583791" cy="1973172"/>
          </a:xfrm>
        </p:grpSpPr>
        <p:sp>
          <p:nvSpPr>
            <p:cNvPr id="7" name="Trapezoid 6"/>
            <p:cNvSpPr/>
            <p:nvPr/>
          </p:nvSpPr>
          <p:spPr>
            <a:xfrm>
              <a:off x="2436008" y="84228"/>
              <a:ext cx="3550385" cy="666521"/>
            </a:xfrm>
            <a:prstGeom prst="trapezoid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en-US" sz="5400" dirty="0" err="1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বাড়ির</a:t>
              </a:r>
              <a:r>
                <a:rPr lang="en-US" sz="54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dirty="0" err="1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54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3" name="Group 7"/>
            <p:cNvGrpSpPr/>
            <p:nvPr/>
          </p:nvGrpSpPr>
          <p:grpSpPr>
            <a:xfrm>
              <a:off x="2438541" y="750749"/>
              <a:ext cx="3581258" cy="1306651"/>
              <a:chOff x="457200" y="3442855"/>
              <a:chExt cx="4419600" cy="2348345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457200" y="3442855"/>
                <a:ext cx="4419600" cy="1981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0" name="Round Single Corner Rectangle 9"/>
              <p:cNvSpPr/>
              <p:nvPr/>
            </p:nvSpPr>
            <p:spPr>
              <a:xfrm>
                <a:off x="762000" y="4267200"/>
                <a:ext cx="304800" cy="533400"/>
              </a:xfrm>
              <a:prstGeom prst="round1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1" name="Round Single Corner Rectangle 10"/>
              <p:cNvSpPr/>
              <p:nvPr/>
            </p:nvSpPr>
            <p:spPr>
              <a:xfrm>
                <a:off x="3886200" y="4267200"/>
                <a:ext cx="304800" cy="533400"/>
              </a:xfrm>
              <a:prstGeom prst="round1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2" name="Round Single Corner Rectangle 11"/>
              <p:cNvSpPr/>
              <p:nvPr/>
            </p:nvSpPr>
            <p:spPr>
              <a:xfrm>
                <a:off x="2286000" y="3737264"/>
                <a:ext cx="533400" cy="1295400"/>
              </a:xfrm>
              <a:prstGeom prst="round1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981200" y="5424055"/>
                <a:ext cx="1066800" cy="367145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sp>
        <p:nvSpPr>
          <p:cNvPr id="6" name="Horizontal Scroll 5"/>
          <p:cNvSpPr/>
          <p:nvPr/>
        </p:nvSpPr>
        <p:spPr>
          <a:xfrm>
            <a:off x="457200" y="2133600"/>
            <a:ext cx="8229600" cy="205740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উদ্দীপকটি পড় ও নিচের প্রশ্নের উত্তর দাও-</a:t>
            </a:r>
          </a:p>
          <a:p>
            <a:pPr marL="0" lvl="1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তমা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0.56 ms</a:t>
            </a:r>
            <a:r>
              <a:rPr lang="en-US" sz="3200" baseline="30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বেগে হেটে এবং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1.6 ms</a:t>
            </a:r>
            <a:r>
              <a:rPr lang="en-US" sz="3200" baseline="30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আয়ান বেগে সাইকেলে যাচ্ছে। বৃষ্টি উল্লম্বভাবে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1.2 ms</a:t>
            </a:r>
            <a:r>
              <a:rPr lang="en-US" sz="3200" baseline="30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পড়ছে। 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549DE-BAF3-4EB6-90F7-F4E68BCAB937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28600" y="4343400"/>
            <a:ext cx="8915400" cy="2246769"/>
          </a:xfrm>
          <a:prstGeom prst="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ক. ভেক্টর যোগের সামান্তরিক সুত্রটি লিখ। </a:t>
            </a:r>
          </a:p>
          <a:p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খ. অবস্থান ভেক্টর ব্যাখ্যা কর। </a:t>
            </a:r>
          </a:p>
          <a:p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গ. তমার সাপেক্ষে বৃষ্টির বেগ নির্ণয় কর। </a:t>
            </a:r>
          </a:p>
          <a:p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ঘ. তমা ও আয়ান উল্লম্বের সাথে একই কোনে ছাতা ধরেছিল কিনা গাণিতিক বিশ্লেষণ কর।  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274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33400" y="3287792"/>
            <a:ext cx="6705600" cy="3570208"/>
          </a:xfrm>
          <a:prstGeom prst="rect">
            <a:avLst/>
          </a:prstGeom>
          <a:solidFill>
            <a:srgbClr val="CAFBED">
              <a:alpha val="23922"/>
            </a:srgbClr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bn-BD" sz="13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13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ধন্যবাদ</a:t>
            </a:r>
            <a:endParaRPr lang="en-US" sz="13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549DE-BAF3-4EB6-90F7-F4E68BCAB93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2685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6"/>
          <p:cNvSpPr>
            <a:spLocks noGrp="1"/>
          </p:cNvSpPr>
          <p:nvPr/>
        </p:nvSpPr>
        <p:spPr>
          <a:xfrm>
            <a:off x="0" y="1524000"/>
            <a:ext cx="6629400" cy="5334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Wingdings" pitchFamily="2" charset="2"/>
              <a:buChar char="Ø"/>
            </a:pPr>
            <a:r>
              <a:rPr lang="en-US" sz="6000" b="1" dirty="0" smtClean="0">
                <a:solidFill>
                  <a:srgbClr val="C00000"/>
                </a:solidFill>
                <a:latin typeface="RinkiySushreeMJ" pitchFamily="2" charset="0"/>
                <a:cs typeface="ChandrabatiMatraMJ" pitchFamily="2" charset="0"/>
              </a:rPr>
              <a:t>‡</a:t>
            </a:r>
            <a:r>
              <a:rPr lang="en-US" sz="6000" b="1" dirty="0" err="1" smtClean="0">
                <a:solidFill>
                  <a:srgbClr val="C00000"/>
                </a:solidFill>
                <a:latin typeface="RinkiySushreeMJ" pitchFamily="2" charset="0"/>
                <a:cs typeface="ChandrabatiMatraMJ" pitchFamily="2" charset="0"/>
              </a:rPr>
              <a:t>gvt</a:t>
            </a:r>
            <a:r>
              <a:rPr lang="en-US" sz="6000" b="1" dirty="0" smtClean="0">
                <a:solidFill>
                  <a:srgbClr val="C00000"/>
                </a:solidFill>
                <a:latin typeface="RinkiySushreeMJ" pitchFamily="2" charset="0"/>
                <a:cs typeface="ChandrabatiMatraMJ" pitchFamily="2" charset="0"/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  <a:latin typeface="RinkiySushreeMJ" pitchFamily="2" charset="0"/>
                <a:cs typeface="ChandrabatiMatraMJ" pitchFamily="2" charset="0"/>
              </a:rPr>
              <a:t>mvBdzj</a:t>
            </a:r>
            <a:r>
              <a:rPr lang="en-US" sz="6000" b="1" dirty="0" smtClean="0">
                <a:solidFill>
                  <a:srgbClr val="C00000"/>
                </a:solidFill>
                <a:latin typeface="RinkiySushreeMJ" pitchFamily="2" charset="0"/>
                <a:cs typeface="ChandrabatiMatraMJ" pitchFamily="2" charset="0"/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  <a:latin typeface="RinkiySushreeMJ" pitchFamily="2" charset="0"/>
                <a:cs typeface="ChandrabatiMatraMJ" pitchFamily="2" charset="0"/>
              </a:rPr>
              <a:t>Bmjvg</a:t>
            </a:r>
            <a:endParaRPr lang="en-US" sz="6000" b="1" dirty="0" smtClean="0">
              <a:solidFill>
                <a:srgbClr val="C00000"/>
              </a:solidFill>
              <a:latin typeface="RinkiySushreeMJ" pitchFamily="2" charset="0"/>
              <a:cs typeface="ChandrabatiMatraMJ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5400" b="1" dirty="0" err="1" smtClean="0">
                <a:solidFill>
                  <a:srgbClr val="7030A0"/>
                </a:solidFill>
                <a:latin typeface="RinkiySushreeMJ" pitchFamily="2" charset="0"/>
                <a:cs typeface="ChandrabatiMatraMJ" pitchFamily="2" charset="0"/>
              </a:rPr>
              <a:t>cÖfvlK</a:t>
            </a:r>
            <a:r>
              <a:rPr lang="en-US" sz="5400" b="1" dirty="0" smtClean="0">
                <a:solidFill>
                  <a:srgbClr val="7030A0"/>
                </a:solidFill>
                <a:latin typeface="RinkiySushreeMJ" pitchFamily="2" charset="0"/>
                <a:cs typeface="ChandrabatiMatraMJ" pitchFamily="2" charset="0"/>
              </a:rPr>
              <a:t>, </a:t>
            </a:r>
            <a:r>
              <a:rPr lang="en-US" sz="5400" b="1" dirty="0" err="1" smtClean="0">
                <a:solidFill>
                  <a:srgbClr val="7030A0"/>
                </a:solidFill>
                <a:latin typeface="RinkiySushreeMJ" pitchFamily="2" charset="0"/>
                <a:cs typeface="ChandrabatiMatraMJ" pitchFamily="2" charset="0"/>
              </a:rPr>
              <a:t>c`v</a:t>
            </a:r>
            <a:r>
              <a:rPr lang="en-US" sz="5400" b="1" dirty="0" smtClean="0">
                <a:solidFill>
                  <a:srgbClr val="7030A0"/>
                </a:solidFill>
                <a:latin typeface="RinkiySushreeMJ" pitchFamily="2" charset="0"/>
                <a:cs typeface="ChandrabatiMatraMJ" pitchFamily="2" charset="0"/>
              </a:rPr>
              <a:t>_© </a:t>
            </a:r>
            <a:r>
              <a:rPr lang="en-US" sz="5400" b="1" dirty="0" err="1" smtClean="0">
                <a:solidFill>
                  <a:srgbClr val="7030A0"/>
                </a:solidFill>
                <a:latin typeface="RinkiySushreeMJ" pitchFamily="2" charset="0"/>
                <a:cs typeface="ChandrabatiMatraMJ" pitchFamily="2" charset="0"/>
              </a:rPr>
              <a:t>weÁvb</a:t>
            </a:r>
            <a:endParaRPr lang="en-US" sz="5400" b="1" dirty="0" smtClean="0">
              <a:solidFill>
                <a:srgbClr val="7030A0"/>
              </a:solidFill>
              <a:latin typeface="RinkiySushreeMJ" pitchFamily="2" charset="0"/>
              <a:cs typeface="ChandrabatiMatraMJ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4000" dirty="0" smtClean="0">
                <a:solidFill>
                  <a:srgbClr val="9933FF"/>
                </a:solidFill>
                <a:latin typeface="RinkiySushreeMJ" pitchFamily="2" charset="0"/>
                <a:cs typeface="ChandrabatiMatraMJ" pitchFamily="2" charset="0"/>
              </a:rPr>
              <a:t>‡</a:t>
            </a:r>
            <a:r>
              <a:rPr lang="en-US" sz="4000" dirty="0" err="1" smtClean="0">
                <a:solidFill>
                  <a:srgbClr val="9933FF"/>
                </a:solidFill>
                <a:latin typeface="RinkiySushreeMJ" pitchFamily="2" charset="0"/>
                <a:cs typeface="ChandrabatiMatraMJ" pitchFamily="2" charset="0"/>
              </a:rPr>
              <a:t>evqvwjqv</a:t>
            </a:r>
            <a:r>
              <a:rPr lang="en-US" sz="4000" dirty="0" smtClean="0">
                <a:solidFill>
                  <a:srgbClr val="9933FF"/>
                </a:solidFill>
                <a:latin typeface="RinkiySushreeMJ" pitchFamily="2" charset="0"/>
                <a:cs typeface="ChandrabatiMatraMJ" pitchFamily="2" charset="0"/>
              </a:rPr>
              <a:t> </a:t>
            </a:r>
            <a:r>
              <a:rPr lang="en-US" sz="4000" dirty="0" err="1" smtClean="0">
                <a:solidFill>
                  <a:srgbClr val="9933FF"/>
                </a:solidFill>
                <a:latin typeface="RinkiySushreeMJ" pitchFamily="2" charset="0"/>
                <a:cs typeface="ChandrabatiMatraMJ" pitchFamily="2" charset="0"/>
              </a:rPr>
              <a:t>evRvi</a:t>
            </a:r>
            <a:r>
              <a:rPr lang="en-US" sz="4000" dirty="0" smtClean="0">
                <a:solidFill>
                  <a:srgbClr val="9933FF"/>
                </a:solidFill>
                <a:latin typeface="RinkiySushreeMJ" pitchFamily="2" charset="0"/>
                <a:cs typeface="ChandrabatiMatraMJ" pitchFamily="2" charset="0"/>
              </a:rPr>
              <a:t> </a:t>
            </a:r>
            <a:r>
              <a:rPr lang="en-US" sz="4000" dirty="0" err="1" smtClean="0">
                <a:solidFill>
                  <a:srgbClr val="9933FF"/>
                </a:solidFill>
                <a:latin typeface="RinkiySushreeMJ" pitchFamily="2" charset="0"/>
                <a:cs typeface="ChandrabatiMatraMJ" pitchFamily="2" charset="0"/>
              </a:rPr>
              <a:t>Avwjg</a:t>
            </a:r>
            <a:r>
              <a:rPr lang="en-US" sz="4000" dirty="0" smtClean="0">
                <a:solidFill>
                  <a:srgbClr val="9933FF"/>
                </a:solidFill>
                <a:latin typeface="RinkiySushreeMJ" pitchFamily="2" charset="0"/>
                <a:cs typeface="ChandrabatiMatraMJ" pitchFamily="2" charset="0"/>
              </a:rPr>
              <a:t> </a:t>
            </a:r>
            <a:r>
              <a:rPr lang="en-US" sz="4000" dirty="0" err="1" smtClean="0">
                <a:solidFill>
                  <a:srgbClr val="9933FF"/>
                </a:solidFill>
                <a:latin typeface="RinkiySushreeMJ" pitchFamily="2" charset="0"/>
                <a:cs typeface="ChandrabatiMatraMJ" pitchFamily="2" charset="0"/>
              </a:rPr>
              <a:t>gv`ªvmv</a:t>
            </a:r>
            <a:endParaRPr lang="en-US" sz="4000" dirty="0" smtClean="0">
              <a:solidFill>
                <a:srgbClr val="9933FF"/>
              </a:solidFill>
              <a:latin typeface="RinkiySushreeMJ" pitchFamily="2" charset="0"/>
              <a:cs typeface="ChandrabatiMatraMJ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4000" dirty="0" err="1" smtClean="0">
                <a:solidFill>
                  <a:srgbClr val="9933FF"/>
                </a:solidFill>
                <a:latin typeface="RinkiySushreeMJ" pitchFamily="2" charset="0"/>
                <a:cs typeface="ChandrabatiMatraMJ" pitchFamily="2" charset="0"/>
              </a:rPr>
              <a:t>Djøvcvov</a:t>
            </a:r>
            <a:r>
              <a:rPr lang="en-US" sz="4000" dirty="0" smtClean="0">
                <a:solidFill>
                  <a:srgbClr val="9933FF"/>
                </a:solidFill>
                <a:latin typeface="RinkiySushreeMJ" pitchFamily="2" charset="0"/>
                <a:cs typeface="ChandrabatiMatraMJ" pitchFamily="2" charset="0"/>
              </a:rPr>
              <a:t>, </a:t>
            </a:r>
            <a:r>
              <a:rPr lang="en-US" sz="4000" dirty="0" err="1" smtClean="0">
                <a:solidFill>
                  <a:srgbClr val="9933FF"/>
                </a:solidFill>
                <a:latin typeface="RinkiySushreeMJ" pitchFamily="2" charset="0"/>
                <a:cs typeface="ChandrabatiMatraMJ" pitchFamily="2" charset="0"/>
              </a:rPr>
              <a:t>wmivRMÄ</a:t>
            </a:r>
            <a:r>
              <a:rPr lang="en-US" sz="4000" dirty="0" smtClean="0">
                <a:solidFill>
                  <a:srgbClr val="9933FF"/>
                </a:solidFill>
                <a:latin typeface="RinkiySushreeMJ" pitchFamily="2" charset="0"/>
                <a:cs typeface="ChandrabatiMatraMJ" pitchFamily="2" charset="0"/>
              </a:rPr>
              <a:t>|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 smtClean="0">
                <a:solidFill>
                  <a:srgbClr val="9933FF"/>
                </a:solidFill>
                <a:latin typeface="RinkiySushreeMJ" pitchFamily="2" charset="0"/>
                <a:cs typeface="ChandrabatiMatraMJ" pitchFamily="2" charset="0"/>
              </a:rPr>
              <a:t>‡</a:t>
            </a:r>
            <a:r>
              <a:rPr lang="en-US" sz="3600" dirty="0" err="1" smtClean="0">
                <a:solidFill>
                  <a:srgbClr val="9933FF"/>
                </a:solidFill>
                <a:latin typeface="RinkiySushreeMJ" pitchFamily="2" charset="0"/>
                <a:cs typeface="ChandrabatiMatraMJ" pitchFamily="2" charset="0"/>
              </a:rPr>
              <a:t>gvevBj</a:t>
            </a:r>
            <a:r>
              <a:rPr lang="en-US" sz="3600" dirty="0" smtClean="0">
                <a:solidFill>
                  <a:srgbClr val="9933FF"/>
                </a:solidFill>
                <a:latin typeface="RinkiySushreeMJ" pitchFamily="2" charset="0"/>
                <a:cs typeface="ChandrabatiMatraMJ" pitchFamily="2" charset="0"/>
              </a:rPr>
              <a:t> : 01722 562843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err="1" smtClean="0">
                <a:solidFill>
                  <a:srgbClr val="9933FF"/>
                </a:solidFill>
                <a:latin typeface="RinkiySushreeMJ" pitchFamily="2" charset="0"/>
                <a:cs typeface="ChandrabatiMatraMJ" pitchFamily="2" charset="0"/>
              </a:rPr>
              <a:t>B‡gBj</a:t>
            </a:r>
            <a:r>
              <a:rPr lang="en-US" sz="3200" dirty="0" smtClean="0">
                <a:solidFill>
                  <a:srgbClr val="9933FF"/>
                </a:solidFill>
                <a:latin typeface="RinkiySushreeMJ" pitchFamily="2" charset="0"/>
                <a:cs typeface="ChandrabatiMatraMJ" pitchFamily="2" charset="0"/>
              </a:rPr>
              <a:t> : </a:t>
            </a:r>
            <a:r>
              <a:rPr lang="en-US" sz="3200" dirty="0" smtClean="0">
                <a:solidFill>
                  <a:srgbClr val="9933FF"/>
                </a:solidFill>
                <a:latin typeface="Calibri" pitchFamily="34" charset="0"/>
                <a:cs typeface="ChandrabatiMatraMJ" pitchFamily="2" charset="0"/>
              </a:rPr>
              <a:t>saifa9787@gmail.com</a:t>
            </a:r>
            <a:endParaRPr lang="en-US" sz="3200" dirty="0">
              <a:solidFill>
                <a:srgbClr val="9933FF"/>
              </a:solidFill>
              <a:latin typeface="ChandrabatiMatraMJ" pitchFamily="2" charset="0"/>
              <a:cs typeface="ChandrabatiMatraMJ" pitchFamily="2" charset="0"/>
            </a:endParaRPr>
          </a:p>
        </p:txBody>
      </p:sp>
      <p:sp>
        <p:nvSpPr>
          <p:cNvPr id="4" name="Title 9"/>
          <p:cNvSpPr txBox="1">
            <a:spLocks/>
          </p:cNvSpPr>
          <p:nvPr/>
        </p:nvSpPr>
        <p:spPr>
          <a:xfrm>
            <a:off x="0" y="1"/>
            <a:ext cx="9110256" cy="1524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      </a:t>
            </a:r>
            <a:r>
              <a:rPr kumimoji="0" lang="bn-IN" sz="9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শিক্ষক পরিচিতি</a:t>
            </a:r>
            <a:endParaRPr kumimoji="0" lang="en-AU" sz="1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pic>
        <p:nvPicPr>
          <p:cNvPr id="5" name="Picture 4" descr="p56284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1639279"/>
            <a:ext cx="2374103" cy="285652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7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7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7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7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19200"/>
            <a:ext cx="9144000" cy="5539978"/>
          </a:xfrm>
          <a:prstGeom prst="rect">
            <a:avLst/>
          </a:prstGeom>
          <a:gradFill flip="none" rotWithShape="1">
            <a:gsLst>
              <a:gs pos="54000">
                <a:schemeClr val="accent3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square" rtlCol="0">
            <a:spAutoFit/>
          </a:bodyPr>
          <a:lstStyle/>
          <a:p>
            <a:pPr algn="ctr"/>
            <a:endParaRPr lang="bn-BD" sz="6600" dirty="0" smtClean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6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শ্রেণিঃ একাদশ</a:t>
            </a:r>
          </a:p>
          <a:p>
            <a:pPr algn="ctr"/>
            <a:r>
              <a:rPr lang="bn-BD" sz="60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বিষয়ঃ পদার্থবিজ্ঞান (প্রথম পত্র)</a:t>
            </a:r>
            <a:endParaRPr lang="en-US" sz="6000" dirty="0" smtClean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54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অধ্যায়ঃ প্রথম</a:t>
            </a:r>
          </a:p>
          <a:p>
            <a:pPr algn="ctr"/>
            <a:r>
              <a:rPr lang="bn-BD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ভেক্টর   </a:t>
            </a:r>
            <a:endParaRPr lang="en-US" sz="5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058353"/>
            <a:ext cx="3886200" cy="320884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71600" y="228600"/>
            <a:ext cx="5181600" cy="7694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চলো কিছু ছবি দেখি </a:t>
            </a:r>
            <a:endParaRPr lang="en-US" sz="4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1" descr="C:\Users\Asus\Desktop\di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4038599"/>
            <a:ext cx="4343400" cy="2775857"/>
          </a:xfrm>
          <a:prstGeom prst="rect">
            <a:avLst/>
          </a:prstGeom>
          <a:noFill/>
        </p:spPr>
      </p:pic>
      <p:pic>
        <p:nvPicPr>
          <p:cNvPr id="8" name="Content Placeholder 3"/>
          <p:cNvPicPr>
            <a:picLocks noGrp="1" noChangeAspect="1"/>
          </p:cNvPicPr>
          <p:nvPr/>
        </p:nvPicPr>
        <p:blipFill>
          <a:blip r:embed="rId5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9157" y="1143000"/>
            <a:ext cx="4354843" cy="2743041"/>
          </a:xfrm>
          <a:prstGeom prst="rect">
            <a:avLst/>
          </a:prstGeom>
        </p:spPr>
      </p:pic>
      <p:pic>
        <p:nvPicPr>
          <p:cNvPr id="7" name="Picture 6" descr="Torque_animation.gif"/>
          <p:cNvPicPr>
            <a:picLocks noChangeAspect="1"/>
          </p:cNvPicPr>
          <p:nvPr/>
        </p:nvPicPr>
        <p:blipFill>
          <a:blip r:embed="rId6" cstate="print">
            <a:lum bright="-20000"/>
          </a:blip>
          <a:stretch>
            <a:fillRect/>
          </a:stretch>
        </p:blipFill>
        <p:spPr>
          <a:xfrm>
            <a:off x="228600" y="3200400"/>
            <a:ext cx="4343400" cy="3629025"/>
          </a:xfrm>
          <a:prstGeom prst="roundRect">
            <a:avLst>
              <a:gd name="adj" fmla="val 16667"/>
            </a:avLst>
          </a:prstGeom>
          <a:solidFill>
            <a:srgbClr val="F8BAD9"/>
          </a:solidFill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/>
            <a:lightRig rig="threePt" dir="t"/>
          </a:scene3d>
          <a:sp3d contourW="6350" prstMaterial="matte">
            <a:bevelT w="101600" h="101600"/>
            <a:bevelB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828801" y="0"/>
            <a:ext cx="5334000" cy="90985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own Arrow Callout 2"/>
          <p:cNvSpPr/>
          <p:nvPr/>
        </p:nvSpPr>
        <p:spPr>
          <a:xfrm>
            <a:off x="533400" y="1143000"/>
            <a:ext cx="3505200" cy="838200"/>
          </a:xfrm>
          <a:prstGeom prst="downArrowCallou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2058180" y="2057401"/>
            <a:ext cx="6476220" cy="609599"/>
          </a:xfrm>
          <a:custGeom>
            <a:avLst/>
            <a:gdLst>
              <a:gd name="connsiteX0" fmla="*/ 0 w 5168646"/>
              <a:gd name="connsiteY0" fmla="*/ 0 h 1164569"/>
              <a:gd name="connsiteX1" fmla="*/ 4586362 w 5168646"/>
              <a:gd name="connsiteY1" fmla="*/ 0 h 1164569"/>
              <a:gd name="connsiteX2" fmla="*/ 5168646 w 5168646"/>
              <a:gd name="connsiteY2" fmla="*/ 582285 h 1164569"/>
              <a:gd name="connsiteX3" fmla="*/ 4586362 w 5168646"/>
              <a:gd name="connsiteY3" fmla="*/ 1164569 h 1164569"/>
              <a:gd name="connsiteX4" fmla="*/ 0 w 5168646"/>
              <a:gd name="connsiteY4" fmla="*/ 1164569 h 1164569"/>
              <a:gd name="connsiteX5" fmla="*/ 0 w 5168646"/>
              <a:gd name="connsiteY5" fmla="*/ 0 h 1164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68646" h="1164569">
                <a:moveTo>
                  <a:pt x="5168646" y="1164568"/>
                </a:moveTo>
                <a:lnTo>
                  <a:pt x="582284" y="1164568"/>
                </a:lnTo>
                <a:lnTo>
                  <a:pt x="0" y="582284"/>
                </a:lnTo>
                <a:lnTo>
                  <a:pt x="582284" y="1"/>
                </a:lnTo>
                <a:lnTo>
                  <a:pt x="5168646" y="1"/>
                </a:lnTo>
                <a:lnTo>
                  <a:pt x="5168646" y="1164568"/>
                </a:lnTo>
                <a:close/>
              </a:path>
            </a:pathLst>
          </a:cu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804685" tIns="121921" rIns="227584" bIns="121921" numCol="1" spcCol="1270" anchor="ctr" anchorCtr="0">
            <a:noAutofit/>
          </a:bodyPr>
          <a:lstStyle/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ভেক্টর সম্পর্কে বলতে পারবে। </a:t>
            </a:r>
            <a:endParaRPr lang="en-US" sz="3200" kern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219201" y="1905000"/>
            <a:ext cx="914399" cy="914399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sp>
      <p:sp>
        <p:nvSpPr>
          <p:cNvPr id="8" name="Freeform 7"/>
          <p:cNvSpPr/>
          <p:nvPr/>
        </p:nvSpPr>
        <p:spPr>
          <a:xfrm>
            <a:off x="2058180" y="3102629"/>
            <a:ext cx="6476220" cy="620386"/>
          </a:xfrm>
          <a:custGeom>
            <a:avLst/>
            <a:gdLst>
              <a:gd name="connsiteX0" fmla="*/ 0 w 5168646"/>
              <a:gd name="connsiteY0" fmla="*/ 0 h 1164569"/>
              <a:gd name="connsiteX1" fmla="*/ 4586362 w 5168646"/>
              <a:gd name="connsiteY1" fmla="*/ 0 h 1164569"/>
              <a:gd name="connsiteX2" fmla="*/ 5168646 w 5168646"/>
              <a:gd name="connsiteY2" fmla="*/ 582285 h 1164569"/>
              <a:gd name="connsiteX3" fmla="*/ 4586362 w 5168646"/>
              <a:gd name="connsiteY3" fmla="*/ 1164569 h 1164569"/>
              <a:gd name="connsiteX4" fmla="*/ 0 w 5168646"/>
              <a:gd name="connsiteY4" fmla="*/ 1164569 h 1164569"/>
              <a:gd name="connsiteX5" fmla="*/ 0 w 5168646"/>
              <a:gd name="connsiteY5" fmla="*/ 0 h 1164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68646" h="1164569">
                <a:moveTo>
                  <a:pt x="5168646" y="1164568"/>
                </a:moveTo>
                <a:lnTo>
                  <a:pt x="582284" y="1164568"/>
                </a:lnTo>
                <a:lnTo>
                  <a:pt x="0" y="582284"/>
                </a:lnTo>
                <a:lnTo>
                  <a:pt x="582284" y="1"/>
                </a:lnTo>
                <a:lnTo>
                  <a:pt x="5168646" y="1"/>
                </a:lnTo>
                <a:lnTo>
                  <a:pt x="5168646" y="1164568"/>
                </a:ln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804684" tIns="121921" rIns="227584" bIns="121919" numCol="1" spcCol="1270" anchor="ctr" anchorCtr="0">
            <a:no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বিভিন্ন প্রকার ভেক্টর সম্পর্কে বলতে পারবে।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219980" y="2961015"/>
            <a:ext cx="914399" cy="92518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058180" y="4191000"/>
            <a:ext cx="6476220" cy="609600"/>
          </a:xfrm>
          <a:custGeom>
            <a:avLst/>
            <a:gdLst>
              <a:gd name="connsiteX0" fmla="*/ 0 w 5168646"/>
              <a:gd name="connsiteY0" fmla="*/ 0 h 1164569"/>
              <a:gd name="connsiteX1" fmla="*/ 4586362 w 5168646"/>
              <a:gd name="connsiteY1" fmla="*/ 0 h 1164569"/>
              <a:gd name="connsiteX2" fmla="*/ 5168646 w 5168646"/>
              <a:gd name="connsiteY2" fmla="*/ 582285 h 1164569"/>
              <a:gd name="connsiteX3" fmla="*/ 4586362 w 5168646"/>
              <a:gd name="connsiteY3" fmla="*/ 1164569 h 1164569"/>
              <a:gd name="connsiteX4" fmla="*/ 0 w 5168646"/>
              <a:gd name="connsiteY4" fmla="*/ 1164569 h 1164569"/>
              <a:gd name="connsiteX5" fmla="*/ 0 w 5168646"/>
              <a:gd name="connsiteY5" fmla="*/ 0 h 1164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68646" h="1164569">
                <a:moveTo>
                  <a:pt x="5168646" y="1164568"/>
                </a:moveTo>
                <a:lnTo>
                  <a:pt x="582284" y="1164568"/>
                </a:lnTo>
                <a:lnTo>
                  <a:pt x="0" y="582284"/>
                </a:lnTo>
                <a:lnTo>
                  <a:pt x="582284" y="1"/>
                </a:lnTo>
                <a:lnTo>
                  <a:pt x="5168646" y="1"/>
                </a:lnTo>
                <a:lnTo>
                  <a:pt x="5168646" y="1164568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804685" tIns="137161" rIns="256032" bIns="137160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ভেক্টরের যোগের সুত্র সম্পর্কে বলতে পারবে।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219200" y="4114800"/>
            <a:ext cx="914399" cy="860783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sp>
      <p:sp>
        <p:nvSpPr>
          <p:cNvPr id="12" name="Freeform 11"/>
          <p:cNvSpPr/>
          <p:nvPr/>
        </p:nvSpPr>
        <p:spPr>
          <a:xfrm>
            <a:off x="2057400" y="5291660"/>
            <a:ext cx="6477000" cy="804340"/>
          </a:xfrm>
          <a:custGeom>
            <a:avLst/>
            <a:gdLst>
              <a:gd name="connsiteX0" fmla="*/ 0 w 5168646"/>
              <a:gd name="connsiteY0" fmla="*/ 0 h 1164569"/>
              <a:gd name="connsiteX1" fmla="*/ 4586362 w 5168646"/>
              <a:gd name="connsiteY1" fmla="*/ 0 h 1164569"/>
              <a:gd name="connsiteX2" fmla="*/ 5168646 w 5168646"/>
              <a:gd name="connsiteY2" fmla="*/ 582285 h 1164569"/>
              <a:gd name="connsiteX3" fmla="*/ 4586362 w 5168646"/>
              <a:gd name="connsiteY3" fmla="*/ 1164569 h 1164569"/>
              <a:gd name="connsiteX4" fmla="*/ 0 w 5168646"/>
              <a:gd name="connsiteY4" fmla="*/ 1164569 h 1164569"/>
              <a:gd name="connsiteX5" fmla="*/ 0 w 5168646"/>
              <a:gd name="connsiteY5" fmla="*/ 0 h 1164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68646" h="1164569">
                <a:moveTo>
                  <a:pt x="5168646" y="1164568"/>
                </a:moveTo>
                <a:lnTo>
                  <a:pt x="582284" y="1164568"/>
                </a:lnTo>
                <a:lnTo>
                  <a:pt x="0" y="582284"/>
                </a:lnTo>
                <a:lnTo>
                  <a:pt x="582284" y="1"/>
                </a:lnTo>
                <a:lnTo>
                  <a:pt x="5168646" y="1"/>
                </a:lnTo>
                <a:lnTo>
                  <a:pt x="5168646" y="1164568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804685" tIns="137161" rIns="256032" bIns="137160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ভেক্টর ও স্কেলার রাশির পার্থক্য ব্যাখ্যা করতে পারবে।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19200" y="5215460"/>
            <a:ext cx="924909" cy="103294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8" grpId="0" animBg="1"/>
      <p:bldP spid="10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-1447800" y="838200"/>
            <a:ext cx="10363200" cy="6705600"/>
            <a:chOff x="-1447800" y="838200"/>
            <a:chExt cx="10363200" cy="6705600"/>
          </a:xfrm>
        </p:grpSpPr>
        <p:pic>
          <p:nvPicPr>
            <p:cNvPr id="12" name="Picture 11" descr="images.jpeg-6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447800" y="838200"/>
              <a:ext cx="4642492" cy="6705600"/>
            </a:xfrm>
            <a:prstGeom prst="rect">
              <a:avLst/>
            </a:prstGeom>
          </p:spPr>
        </p:pic>
        <p:grpSp>
          <p:nvGrpSpPr>
            <p:cNvPr id="24" name="Group 23"/>
            <p:cNvGrpSpPr/>
            <p:nvPr/>
          </p:nvGrpSpPr>
          <p:grpSpPr>
            <a:xfrm>
              <a:off x="5410200" y="3581400"/>
              <a:ext cx="3505200" cy="1828800"/>
              <a:chOff x="5410200" y="3581400"/>
              <a:chExt cx="3505200" cy="1828800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5410200" y="3581400"/>
                <a:ext cx="3505200" cy="1524000"/>
                <a:chOff x="3733800" y="4038600"/>
                <a:chExt cx="3505200" cy="1143000"/>
              </a:xfrm>
            </p:grpSpPr>
            <p:sp>
              <p:nvSpPr>
                <p:cNvPr id="7" name="Right Arrow 6"/>
                <p:cNvSpPr/>
                <p:nvPr/>
              </p:nvSpPr>
              <p:spPr>
                <a:xfrm rot="16200000">
                  <a:off x="4914900" y="2857500"/>
                  <a:ext cx="1143000" cy="3505200"/>
                </a:xfrm>
                <a:prstGeom prst="rightArrow">
                  <a:avLst>
                    <a:gd name="adj1" fmla="val 78571"/>
                    <a:gd name="adj2" fmla="val 27249"/>
                  </a:avLst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Rectangle 7"/>
                <p:cNvSpPr/>
                <p:nvPr/>
              </p:nvSpPr>
              <p:spPr>
                <a:xfrm>
                  <a:off x="5334000" y="4267200"/>
                  <a:ext cx="533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Rounded Rectangle 8"/>
                <p:cNvSpPr/>
                <p:nvPr/>
              </p:nvSpPr>
              <p:spPr>
                <a:xfrm>
                  <a:off x="4267200" y="4419600"/>
                  <a:ext cx="685800" cy="38100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Rounded Rectangle 9"/>
                <p:cNvSpPr/>
                <p:nvPr/>
              </p:nvSpPr>
              <p:spPr>
                <a:xfrm>
                  <a:off x="6172200" y="4495800"/>
                  <a:ext cx="533400" cy="30480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2" name="Rectangle 21"/>
              <p:cNvSpPr/>
              <p:nvPr/>
            </p:nvSpPr>
            <p:spPr>
              <a:xfrm>
                <a:off x="5638800" y="5105400"/>
                <a:ext cx="3048000" cy="304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chemeClr val="accent6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স্কেলার রাশি ও ভেক্টর রাশি</a:t>
            </a:r>
            <a:r>
              <a:rPr lang="bn-BD" sz="4800" b="1" dirty="0" smtClean="0">
                <a:solidFill>
                  <a:schemeClr val="accent6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  </a:t>
            </a:r>
            <a:endParaRPr lang="en-US" sz="4800" b="1" dirty="0">
              <a:solidFill>
                <a:schemeClr val="accent6">
                  <a:lumMod val="50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34200" y="16002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accent2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স্কেলার রাশি 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39000" y="26670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ভেক্টর রাশি 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143000" y="4648200"/>
            <a:ext cx="4648200" cy="523220"/>
            <a:chOff x="1143000" y="4648200"/>
            <a:chExt cx="4648200" cy="523220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4343400" y="4953000"/>
              <a:ext cx="1447800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3200400" y="4648200"/>
              <a:ext cx="1295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100 m</a:t>
              </a:r>
              <a:r>
                <a:rPr lang="bn-BD" sz="2800" b="1" dirty="0" smtClean="0"/>
                <a:t> </a:t>
              </a:r>
              <a:endParaRPr lang="en-US" sz="2800" b="1" dirty="0"/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rot="10800000">
              <a:off x="1143000" y="4953000"/>
              <a:ext cx="2133600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1752600" y="1524000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টাওয়ার হতে তোমার ঘরের </a:t>
            </a:r>
            <a:r>
              <a:rPr lang="bn-BD" sz="3200" u="sng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দূরত্ব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কত?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52600" y="2743200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টাওয়ার হতে তোমার ঘরের </a:t>
            </a:r>
            <a:r>
              <a:rPr lang="bn-BD" sz="3200" u="sng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সরণ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কত?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143000" y="4608493"/>
            <a:ext cx="4648200" cy="954107"/>
            <a:chOff x="1143000" y="5218093"/>
            <a:chExt cx="4724400" cy="954107"/>
          </a:xfrm>
        </p:grpSpPr>
        <p:sp>
          <p:nvSpPr>
            <p:cNvPr id="25" name="TextBox 24"/>
            <p:cNvSpPr txBox="1"/>
            <p:nvPr/>
          </p:nvSpPr>
          <p:spPr>
            <a:xfrm>
              <a:off x="3255364" y="5218093"/>
              <a:ext cx="1295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100 m, </a:t>
              </a:r>
              <a:endParaRPr lang="bn-BD" sz="28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bn-BD" sz="2800" b="1" dirty="0" smtClean="0">
                  <a:latin typeface="NikoshBAN" pitchFamily="2" charset="0"/>
                  <a:cs typeface="NikoshBAN" pitchFamily="2" charset="0"/>
                </a:rPr>
                <a:t>পূর্ব দিকে  </a:t>
              </a:r>
              <a:endParaRPr lang="en-US" sz="2800" b="1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>
              <a:off x="4419600" y="5562600"/>
              <a:ext cx="1447800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rot="10800000">
              <a:off x="1143000" y="5562600"/>
              <a:ext cx="2133600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26" grpId="0"/>
      <p:bldP spid="26" grpId="1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304800" y="1752600"/>
            <a:ext cx="73152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</a:pPr>
            <a:endParaRPr lang="en-IE" sz="2700" dirty="0">
              <a:latin typeface="Lucida Sans Unicode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chemeClr val="accent6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স্কেলার রাশি ও ভেক্টর রাশির পার্থক্য </a:t>
            </a:r>
            <a:r>
              <a:rPr lang="bn-BD" sz="5400" b="1" dirty="0" smtClean="0">
                <a:solidFill>
                  <a:schemeClr val="accent6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  </a:t>
            </a:r>
            <a:endParaRPr lang="en-US" sz="5400" b="1" dirty="0">
              <a:solidFill>
                <a:schemeClr val="accent6">
                  <a:lumMod val="50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52400" y="1066800"/>
          <a:ext cx="8839200" cy="495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9600"/>
                <a:gridCol w="4419600"/>
              </a:tblGrid>
              <a:tr h="906475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স্কেলার রাশি</a:t>
                      </a:r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ভেক্টর রাশি</a:t>
                      </a:r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0465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dirty="0" smtClean="0">
                          <a:latin typeface="Nikosh" pitchFamily="2" charset="0"/>
                          <a:cs typeface="Nikosh" pitchFamily="2" charset="0"/>
                        </a:rPr>
                        <a:t>১। </a:t>
                      </a:r>
                      <a:r>
                        <a:rPr lang="bn-BD" sz="1800" dirty="0" smtClean="0">
                          <a:latin typeface="Nikosh" pitchFamily="2" charset="0"/>
                          <a:cs typeface="Nikosh" pitchFamily="2" charset="0"/>
                        </a:rPr>
                        <a:t> </a:t>
                      </a:r>
                      <a:r>
                        <a:rPr lang="bn-BD" sz="1800" dirty="0" smtClean="0">
                          <a:latin typeface="NikoshBAN" pitchFamily="2" charset="0"/>
                          <a:cs typeface="NikoshBAN" pitchFamily="2" charset="0"/>
                        </a:rPr>
                        <a:t>যে সকল রাশির শুধুমাত্র মান আছে কিন্তু দিক নাই তাদেরকে স্কেলার রাশি বলে। </a:t>
                      </a:r>
                      <a:endParaRPr lang="en-US" sz="18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dirty="0" smtClean="0">
                          <a:latin typeface="Nikosh" pitchFamily="2" charset="0"/>
                          <a:cs typeface="Nikosh" pitchFamily="2" charset="0"/>
                        </a:rPr>
                        <a:t>২।  </a:t>
                      </a:r>
                      <a:r>
                        <a:rPr lang="bn-BD" sz="1800" dirty="0" smtClean="0">
                          <a:latin typeface="NikoshBAN" pitchFamily="2" charset="0"/>
                          <a:cs typeface="NikoshBAN" pitchFamily="2" charset="0"/>
                        </a:rPr>
                        <a:t>স্কেলার রাশির উদাহরণ– দৈর্ঘ্য, সময়, ভর, তাপমাত্রা ইত্যাদি।   </a:t>
                      </a:r>
                      <a:endParaRPr lang="en-IE" sz="18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bn-BD" dirty="0" smtClean="0">
                          <a:latin typeface="Nikosh" pitchFamily="2" charset="0"/>
                          <a:cs typeface="Nikosh" pitchFamily="2" charset="0"/>
                        </a:rPr>
                        <a:t>৩। এ</a:t>
                      </a:r>
                      <a:r>
                        <a:rPr lang="bn-BD" baseline="0" dirty="0" smtClean="0">
                          <a:latin typeface="Nikosh" pitchFamily="2" charset="0"/>
                          <a:cs typeface="Nikosh" pitchFamily="2" charset="0"/>
                        </a:rPr>
                        <a:t> রাশির যোগ - বিয়োগ সাধারণ বীজগাণিতিক নিয়মে করা যায়। </a:t>
                      </a:r>
                      <a:endParaRPr lang="en-US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dirty="0" smtClean="0">
                          <a:latin typeface="Nikosh" pitchFamily="2" charset="0"/>
                          <a:cs typeface="Nikosh" pitchFamily="2" charset="0"/>
                        </a:rPr>
                        <a:t>১। </a:t>
                      </a:r>
                      <a:r>
                        <a:rPr lang="bn-BD" sz="1800" dirty="0" smtClean="0">
                          <a:latin typeface="NikoshBAN" pitchFamily="2" charset="0"/>
                          <a:cs typeface="NikoshBAN" pitchFamily="2" charset="0"/>
                        </a:rPr>
                        <a:t>যে সকল রাশির  মান ও দিক উভয়ই  আছে তাদেরকে ভেক্টর রাশি বলে। </a:t>
                      </a:r>
                      <a:endParaRPr lang="en-US" sz="18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bn-BD" dirty="0" smtClean="0">
                          <a:latin typeface="Nikosh" pitchFamily="2" charset="0"/>
                          <a:cs typeface="Nikosh" pitchFamily="2" charset="0"/>
                        </a:rPr>
                        <a:t>২। </a:t>
                      </a:r>
                      <a:r>
                        <a:rPr lang="bn-BD" sz="1800" dirty="0" smtClean="0">
                          <a:latin typeface="NikoshBAN" pitchFamily="2" charset="0"/>
                          <a:cs typeface="NikoshBAN" pitchFamily="2" charset="0"/>
                        </a:rPr>
                        <a:t>ভেক্টর রাশির উদাহরণ– সরণ, ত্বরণ, বেগ, বল, টর্ক ইত্যাদি।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dirty="0" smtClean="0">
                          <a:latin typeface="Nikosh" pitchFamily="2" charset="0"/>
                          <a:cs typeface="Nikosh" pitchFamily="2" charset="0"/>
                        </a:rPr>
                        <a:t>৩। এ</a:t>
                      </a:r>
                      <a:r>
                        <a:rPr lang="bn-BD" baseline="0" dirty="0" smtClean="0">
                          <a:latin typeface="Nikosh" pitchFamily="2" charset="0"/>
                          <a:cs typeface="Nikosh" pitchFamily="2" charset="0"/>
                        </a:rPr>
                        <a:t> রাশির যোগ - বিয়োগ সাধারণ বীজগাণিতিক নিয়মে করা যায় না, ভেক্টর বীজগণিত নিয়মে করা যায়। </a:t>
                      </a:r>
                      <a:endParaRPr lang="en-US" dirty="0" smtClean="0">
                        <a:latin typeface="Nikosh" pitchFamily="2" charset="0"/>
                        <a:cs typeface="Nikosh" pitchFamily="2" charset="0"/>
                      </a:endParaRPr>
                    </a:p>
                    <a:p>
                      <a:endParaRPr lang="en-US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8" name="Picture 4" descr="C:\Program Files\Microsoft Office\MEDIA\CAGCAT10\j0300840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386" y="4343400"/>
            <a:ext cx="1519014" cy="1279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69237" y="4191000"/>
            <a:ext cx="469163" cy="1527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john.oconnor\AppData\Local\Microsoft\Windows\Temporary Internet Files\Content.IE5\972UXNC8\MCj0424214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9400" y="4114800"/>
            <a:ext cx="1066800" cy="1476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C:\Users\Asus\Desktop\v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4524754"/>
            <a:ext cx="1600200" cy="1352171"/>
          </a:xfrm>
          <a:prstGeom prst="rect">
            <a:avLst/>
          </a:prstGeom>
          <a:noFill/>
        </p:spPr>
      </p:pic>
      <p:pic>
        <p:nvPicPr>
          <p:cNvPr id="13" name="Picture 3" descr="C:\Users\Asus\Desktop\v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32890" y="4572000"/>
            <a:ext cx="1601510" cy="128563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762000"/>
            <a:ext cx="9144000" cy="86177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32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 ভেক্টরঃ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সমজাতীয়,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সমান্তরাল, মান ও দিক একই।</a:t>
            </a: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2172" y="3048000"/>
            <a:ext cx="9131828" cy="80021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2800" b="1" u="sng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বিপরীত ভেক্টরঃ </a:t>
            </a:r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সমজাতীয়, সমান্তরাল , মান সমান কিন্তু  দিক বিপরীত।</a:t>
            </a:r>
            <a:r>
              <a:rPr lang="bn-BD" dirty="0" smtClean="0">
                <a:solidFill>
                  <a:srgbClr val="FFFF00"/>
                </a:solidFill>
              </a:rPr>
              <a:t> </a:t>
            </a:r>
          </a:p>
          <a:p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346617" y="1563254"/>
            <a:ext cx="4834986" cy="1332346"/>
            <a:chOff x="2033288" y="1513772"/>
            <a:chExt cx="2386312" cy="1742676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2514600" y="1865508"/>
              <a:ext cx="1752600" cy="5334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2672634" y="1513772"/>
              <a:ext cx="39305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→</a:t>
              </a:r>
            </a:p>
            <a:p>
              <a:r>
                <a:rPr lang="en-US" dirty="0" smtClean="0"/>
                <a:t>A 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505934" y="2368708"/>
              <a:ext cx="274320" cy="640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→</a:t>
              </a:r>
              <a:endParaRPr lang="bn-BD" dirty="0" smtClean="0"/>
            </a:p>
            <a:p>
              <a:r>
                <a:rPr lang="en-US" dirty="0" smtClean="0"/>
                <a:t>B </a:t>
              </a:r>
              <a:endParaRPr lang="en-US" dirty="0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V="1">
              <a:off x="2667000" y="2246508"/>
              <a:ext cx="1752600" cy="5334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oup 19"/>
            <p:cNvGrpSpPr/>
            <p:nvPr/>
          </p:nvGrpSpPr>
          <p:grpSpPr>
            <a:xfrm>
              <a:off x="2033288" y="2610117"/>
              <a:ext cx="792009" cy="646331"/>
              <a:chOff x="2033288" y="2610117"/>
              <a:chExt cx="792009" cy="646331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2215697" y="2610117"/>
                <a:ext cx="6096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   →</a:t>
                </a:r>
                <a:endParaRPr lang="bn-BD" dirty="0" smtClean="0"/>
              </a:p>
              <a:p>
                <a:r>
                  <a:rPr lang="en-US" dirty="0" smtClean="0"/>
                  <a:t>=  B </a:t>
                </a:r>
                <a:endParaRPr lang="en-US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2033288" y="2610117"/>
                <a:ext cx="39305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→</a:t>
                </a:r>
              </a:p>
              <a:p>
                <a:r>
                  <a:rPr lang="en-US" dirty="0" smtClean="0"/>
                  <a:t>A </a:t>
                </a:r>
                <a:endParaRPr lang="en-US" dirty="0"/>
              </a:p>
            </p:txBody>
          </p:sp>
        </p:grpSp>
      </p:grpSp>
      <p:grpSp>
        <p:nvGrpSpPr>
          <p:cNvPr id="27" name="Group 26"/>
          <p:cNvGrpSpPr/>
          <p:nvPr/>
        </p:nvGrpSpPr>
        <p:grpSpPr>
          <a:xfrm>
            <a:off x="304800" y="3886199"/>
            <a:ext cx="2667000" cy="2401747"/>
            <a:chOff x="2438400" y="4800600"/>
            <a:chExt cx="2362200" cy="1965066"/>
          </a:xfrm>
        </p:grpSpPr>
        <p:sp>
          <p:nvSpPr>
            <p:cNvPr id="14" name="TextBox 13"/>
            <p:cNvSpPr txBox="1"/>
            <p:nvPr/>
          </p:nvSpPr>
          <p:spPr>
            <a:xfrm>
              <a:off x="3048000" y="5105400"/>
              <a:ext cx="40427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→</a:t>
              </a:r>
              <a:endParaRPr lang="bn-BD" dirty="0" smtClean="0"/>
            </a:p>
            <a:p>
              <a:r>
                <a:rPr lang="en-US" dirty="0" smtClean="0"/>
                <a:t>A 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62400" y="5715000"/>
              <a:ext cx="838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→</a:t>
              </a:r>
              <a:endParaRPr lang="bn-BD" dirty="0" smtClean="0"/>
            </a:p>
            <a:p>
              <a:r>
                <a:rPr lang="en-US" dirty="0" smtClean="0"/>
                <a:t>B </a:t>
              </a:r>
              <a:endParaRPr lang="en-US" dirty="0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rot="5400000" flipH="1" flipV="1">
              <a:off x="2971800" y="4953000"/>
              <a:ext cx="1295400" cy="9906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5400000">
              <a:off x="3429000" y="5257800"/>
              <a:ext cx="1295400" cy="9906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20"/>
            <p:cNvGrpSpPr/>
            <p:nvPr/>
          </p:nvGrpSpPr>
          <p:grpSpPr>
            <a:xfrm>
              <a:off x="2438400" y="6211669"/>
              <a:ext cx="1214846" cy="553997"/>
              <a:chOff x="2426344" y="3276600"/>
              <a:chExt cx="1214846" cy="553997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2667000" y="3276600"/>
                <a:ext cx="974190" cy="553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C80207"/>
                    </a:solidFill>
                  </a:rPr>
                  <a:t>    →</a:t>
                </a:r>
                <a:endParaRPr lang="bn-BD" dirty="0" smtClean="0">
                  <a:solidFill>
                    <a:srgbClr val="C80207"/>
                  </a:solidFill>
                </a:endParaRPr>
              </a:p>
              <a:p>
                <a:r>
                  <a:rPr lang="en-US" sz="2000" dirty="0" smtClean="0">
                    <a:solidFill>
                      <a:srgbClr val="C80207"/>
                    </a:solidFill>
                  </a:rPr>
                  <a:t>= - B </a:t>
                </a:r>
                <a:endParaRPr lang="en-US" sz="2000" dirty="0">
                  <a:solidFill>
                    <a:srgbClr val="C80207"/>
                  </a:solidFill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426344" y="3276600"/>
                <a:ext cx="370342" cy="553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C80207"/>
                    </a:solidFill>
                  </a:rPr>
                  <a:t>→</a:t>
                </a:r>
              </a:p>
              <a:p>
                <a:r>
                  <a:rPr lang="en-US" sz="2000" dirty="0" smtClean="0">
                    <a:solidFill>
                      <a:srgbClr val="C80207"/>
                    </a:solidFill>
                  </a:rPr>
                  <a:t>A </a:t>
                </a:r>
                <a:endParaRPr lang="en-US" sz="2000" dirty="0">
                  <a:solidFill>
                    <a:srgbClr val="C80207"/>
                  </a:solidFill>
                </a:endParaRPr>
              </a:p>
            </p:txBody>
          </p:sp>
        </p:grpSp>
      </p:grpSp>
      <p:pic>
        <p:nvPicPr>
          <p:cNvPr id="24" name="Picture 3" descr="C:\Users\Asus\Desktop\v1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3962400"/>
            <a:ext cx="5334000" cy="287655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25" name="TextBox 24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ভেক্টরের কতিপয় সংজ্ঞা 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667000"/>
            <a:ext cx="9144000" cy="5232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সমরেখ ভেক্টরঃ  একই রেখায় ক্রিয়াশীল।</a:t>
            </a:r>
            <a:endParaRPr lang="en-US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133600" y="3429000"/>
            <a:ext cx="4572000" cy="722531"/>
            <a:chOff x="1981200" y="1600200"/>
            <a:chExt cx="4572000" cy="722531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1981200" y="1676400"/>
              <a:ext cx="2438400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4419600" y="1676400"/>
              <a:ext cx="2133600" cy="1588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2667000" y="1676400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2060"/>
                  </a:solidFill>
                </a:rPr>
                <a:t>→</a:t>
              </a:r>
              <a:endParaRPr lang="bn-BD" dirty="0" smtClean="0">
                <a:solidFill>
                  <a:srgbClr val="002060"/>
                </a:solidFill>
              </a:endParaRPr>
            </a:p>
            <a:p>
              <a:r>
                <a:rPr lang="en-US" dirty="0" smtClean="0">
                  <a:solidFill>
                    <a:srgbClr val="002060"/>
                  </a:solidFill>
                </a:rPr>
                <a:t>A </a:t>
              </a:r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029200" y="1600200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2060"/>
                  </a:solidFill>
                </a:rPr>
                <a:t>→</a:t>
              </a:r>
              <a:endParaRPr lang="bn-BD" dirty="0" smtClean="0">
                <a:solidFill>
                  <a:srgbClr val="002060"/>
                </a:solidFill>
              </a:endParaRPr>
            </a:p>
            <a:p>
              <a:r>
                <a:rPr lang="en-US" dirty="0" smtClean="0">
                  <a:solidFill>
                    <a:srgbClr val="002060"/>
                  </a:solidFill>
                </a:rPr>
                <a:t>B </a:t>
              </a:r>
              <a:endParaRPr lang="en-US" dirty="0">
                <a:solidFill>
                  <a:srgbClr val="002060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0" y="4277380"/>
            <a:ext cx="9144000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সমতলীয় ভেক্টরঃ একই তলে অবস্থিত। 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33400" y="4876800"/>
            <a:ext cx="7543800" cy="1905000"/>
            <a:chOff x="1066800" y="4191000"/>
            <a:chExt cx="6248400" cy="2438400"/>
          </a:xfrm>
        </p:grpSpPr>
        <p:cxnSp>
          <p:nvCxnSpPr>
            <p:cNvPr id="12" name="Straight Arrow Connector 11"/>
            <p:cNvCxnSpPr/>
            <p:nvPr/>
          </p:nvCxnSpPr>
          <p:spPr>
            <a:xfrm rot="5400000" flipH="1" flipV="1">
              <a:off x="1943100" y="4686300"/>
              <a:ext cx="1447800" cy="10668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4538133" y="4678680"/>
              <a:ext cx="2057400" cy="137160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rot="10800000" flipV="1">
              <a:off x="3086485" y="5556504"/>
              <a:ext cx="1828800" cy="60801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2133600" y="4724400"/>
              <a:ext cx="344150" cy="8273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80207"/>
                  </a:solidFill>
                </a:rPr>
                <a:t>→</a:t>
              </a:r>
              <a:endParaRPr lang="bn-BD" dirty="0" smtClean="0">
                <a:solidFill>
                  <a:srgbClr val="C80207"/>
                </a:solidFill>
              </a:endParaRPr>
            </a:p>
            <a:p>
              <a:r>
                <a:rPr lang="en-US" dirty="0" smtClean="0">
                  <a:solidFill>
                    <a:srgbClr val="C80207"/>
                  </a:solidFill>
                </a:rPr>
                <a:t>A </a:t>
              </a:r>
              <a:endParaRPr lang="en-US" dirty="0">
                <a:solidFill>
                  <a:srgbClr val="C80207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234522" y="4419600"/>
              <a:ext cx="344150" cy="8273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80207"/>
                  </a:solidFill>
                </a:rPr>
                <a:t>→</a:t>
              </a:r>
              <a:endParaRPr lang="bn-BD" dirty="0" smtClean="0">
                <a:solidFill>
                  <a:srgbClr val="C80207"/>
                </a:solidFill>
              </a:endParaRPr>
            </a:p>
            <a:p>
              <a:r>
                <a:rPr lang="en-US" dirty="0" smtClean="0">
                  <a:solidFill>
                    <a:srgbClr val="C80207"/>
                  </a:solidFill>
                </a:rPr>
                <a:t>B</a:t>
              </a:r>
              <a:endParaRPr lang="en-US" dirty="0">
                <a:solidFill>
                  <a:srgbClr val="C80207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962400" y="5751576"/>
              <a:ext cx="323273" cy="8273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C80207"/>
                  </a:solidFill>
                </a:rPr>
                <a:t>→</a:t>
              </a:r>
              <a:endParaRPr lang="bn-BD" dirty="0" smtClean="0">
                <a:solidFill>
                  <a:srgbClr val="C80207"/>
                </a:solidFill>
              </a:endParaRPr>
            </a:p>
            <a:p>
              <a:r>
                <a:rPr lang="en-US" dirty="0" smtClean="0">
                  <a:solidFill>
                    <a:srgbClr val="C80207"/>
                  </a:solidFill>
                </a:rPr>
                <a:t>C</a:t>
              </a:r>
              <a:endParaRPr lang="en-US" dirty="0">
                <a:solidFill>
                  <a:srgbClr val="C80207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066800" y="4191000"/>
              <a:ext cx="6248400" cy="2438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dirty="0" smtClean="0"/>
                <a:t>               </a:t>
              </a:r>
              <a:endParaRPr lang="en-US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0" y="0"/>
            <a:ext cx="9144000" cy="80021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2800" b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নাল বা শূন্য ভেক্টরঃ</a:t>
            </a:r>
            <a:r>
              <a:rPr lang="bn-BD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যে ভেক্টরের মান শূন্য তাকে শূন্য বা নাল ভেক্টর বলে।</a:t>
            </a:r>
            <a:endParaRPr lang="en-US" sz="28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 smtClean="0"/>
          </a:p>
        </p:txBody>
      </p:sp>
      <p:sp>
        <p:nvSpPr>
          <p:cNvPr id="22" name="TextBox 21"/>
          <p:cNvSpPr txBox="1"/>
          <p:nvPr/>
        </p:nvSpPr>
        <p:spPr>
          <a:xfrm>
            <a:off x="1600200" y="990600"/>
            <a:ext cx="3352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80207"/>
                </a:solidFill>
              </a:rPr>
              <a:t>                              →</a:t>
            </a:r>
          </a:p>
          <a:p>
            <a:r>
              <a:rPr lang="en-US" sz="2400" b="1" dirty="0" smtClean="0">
                <a:solidFill>
                  <a:srgbClr val="C80207"/>
                </a:solidFill>
              </a:rPr>
              <a:t>                              A</a:t>
            </a:r>
            <a:r>
              <a:rPr lang="bn-BD" sz="2400" b="1" dirty="0" smtClean="0">
                <a:solidFill>
                  <a:srgbClr val="C80207"/>
                </a:solidFill>
              </a:rPr>
              <a:t> = </a:t>
            </a:r>
            <a:r>
              <a:rPr lang="en-US" sz="2400" b="1" dirty="0" smtClean="0">
                <a:solidFill>
                  <a:srgbClr val="C80207"/>
                </a:solidFill>
              </a:rPr>
              <a:t>0</a:t>
            </a:r>
          </a:p>
          <a:p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1981200" y="1980676"/>
            <a:ext cx="4119154" cy="2112"/>
          </a:xfrm>
          <a:prstGeom prst="straightConnector1">
            <a:avLst/>
          </a:prstGeom>
          <a:ln w="28575">
            <a:solidFill>
              <a:srgbClr val="C8020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xit" presetSubtype="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Right)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21" grpId="0" animBg="1"/>
      <p:bldP spid="2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1039</TotalTime>
  <Words>638</Words>
  <Application>Microsoft Office PowerPoint</Application>
  <PresentationFormat>On-screen Show (4:3)</PresentationFormat>
  <Paragraphs>187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One Tech</cp:lastModifiedBy>
  <cp:revision>166</cp:revision>
  <dcterms:created xsi:type="dcterms:W3CDTF">2006-08-16T00:00:00Z</dcterms:created>
  <dcterms:modified xsi:type="dcterms:W3CDTF">2020-03-14T16:52:23Z</dcterms:modified>
</cp:coreProperties>
</file>