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91" r:id="rId4"/>
    <p:sldId id="261" r:id="rId5"/>
    <p:sldId id="262" r:id="rId6"/>
    <p:sldId id="263" r:id="rId7"/>
    <p:sldId id="292" r:id="rId8"/>
    <p:sldId id="264" r:id="rId9"/>
    <p:sldId id="269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63B11-CE64-4E30-993D-8A46423C8053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ADB2E-152C-42BA-B056-B6CE2F2FC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10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551C6-6691-466D-AE02-E8FC4564940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186204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330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6705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বৃত্তক্ষেত্র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724400"/>
            <a:ext cx="8153400" cy="20005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বৃত্তক্ষেত্র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বৃত্ত ও এর অভ্যন্তর সংযোগে গঠিত সমতলের উপসেটটিকে একটি বৃত্তক্ষেত্র বলা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1143000"/>
            <a:ext cx="2971800" cy="2819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1676400"/>
            <a:ext cx="2819400" cy="2743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 flipH="1">
            <a:off x="4191000" y="2895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619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191000"/>
            <a:ext cx="57912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বৃত্ত কলা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চাপ ও চাপের প্রান্তবিন্দু সংশ্লিষ্ট ব্যাসার্ধ দ্বারা বেষ্টিত ক্ষেত্রকে বৃত্তকলা বলা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95600" y="381000"/>
            <a:ext cx="3124200" cy="320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895600" y="609600"/>
            <a:ext cx="2667000" cy="2747665"/>
            <a:chOff x="3200400" y="685800"/>
            <a:chExt cx="2667000" cy="2747665"/>
          </a:xfrm>
        </p:grpSpPr>
        <p:sp>
          <p:nvSpPr>
            <p:cNvPr id="9" name="Oval 8"/>
            <p:cNvSpPr/>
            <p:nvPr/>
          </p:nvSpPr>
          <p:spPr>
            <a:xfrm>
              <a:off x="4419600" y="1905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3619500" y="2171700"/>
              <a:ext cx="1066800" cy="685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4362450" y="2114550"/>
              <a:ext cx="1066800" cy="800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200400" y="685800"/>
              <a:ext cx="2667000" cy="25908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3400" y="14478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</a:t>
              </a:r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29718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57800" y="29718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0108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362200"/>
            <a:ext cx="6172200" cy="89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বৃত্ত কলার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ক্ষেত্রফলের সূত্র=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l-GR" sz="3200" smtClean="0">
                <a:latin typeface="Constantia"/>
                <a:cs typeface="NikoshBAN" pitchFamily="2" charset="0"/>
              </a:rPr>
              <a:t>π</a:t>
            </a:r>
            <a:r>
              <a:rPr lang="en-US" sz="3200" smtClean="0">
                <a:latin typeface="Constantia"/>
                <a:cs typeface="NikoshBAN" pitchFamily="2" charset="0"/>
              </a:rPr>
              <a:t>r±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81400" y="1066800"/>
          <a:ext cx="114300" cy="762000"/>
        </p:xfrm>
        <a:graphic>
          <a:graphicData uri="http://schemas.openxmlformats.org/presentationml/2006/ole">
            <p:oleObj spid="_x0000_s4215" name="Equation" r:id="rId3" imgW="114120" imgH="215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95800" y="2743200"/>
          <a:ext cx="1200150" cy="793750"/>
        </p:xfrm>
        <a:graphic>
          <a:graphicData uri="http://schemas.openxmlformats.org/presentationml/2006/ole">
            <p:oleObj spid="_x0000_s4216" name="Equation" r:id="rId4" imgW="114120" imgH="215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48200" y="2895600"/>
          <a:ext cx="1200150" cy="793750"/>
        </p:xfrm>
        <a:graphic>
          <a:graphicData uri="http://schemas.openxmlformats.org/presentationml/2006/ole">
            <p:oleObj spid="_x0000_s4217" name="Equation" r:id="rId5" imgW="11412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 flipH="1">
          <a:off x="4571999" y="3321050"/>
          <a:ext cx="45719" cy="215900"/>
        </p:xfrm>
        <a:graphic>
          <a:graphicData uri="http://schemas.openxmlformats.org/presentationml/2006/ole">
            <p:oleObj spid="_x0000_s4218" name="Equation" r:id="rId6" imgW="114120" imgH="215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09800" y="533400"/>
            <a:ext cx="57150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বৃত্তকলা ক্ষেত্রফল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219" name="Equation" r:id="rId7" imgW="114120" imgH="2156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27271827"/>
              </p:ext>
            </p:extLst>
          </p:nvPr>
        </p:nvGraphicFramePr>
        <p:xfrm>
          <a:off x="5867400" y="2362200"/>
          <a:ext cx="914400" cy="917192"/>
        </p:xfrm>
        <a:graphic>
          <a:graphicData uri="http://schemas.openxmlformats.org/presentationml/2006/ole">
            <p:oleObj spid="_x0000_s4220" name="Equation" r:id="rId8" imgW="368140" imgH="393529" progId="Equation.3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733309" y="2387400"/>
                <a:ext cx="522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309" y="2387400"/>
                <a:ext cx="522900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0588" r="-3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12029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4191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NikoshBAN" pitchFamily="2" charset="0"/>
                <a:cs typeface="NikoshBAN" pitchFamily="2" charset="0"/>
              </a:rPr>
              <a:t>একটি বৃত্তের বৃত্তকলার ক্ষেত্রফল ২৫৪ বর্গসে.মি,ব্যাস ১২ সে.মি হলে কেন্দ্রে</a:t>
            </a:r>
          </a:p>
          <a:p>
            <a:pPr algn="ctr"/>
            <a:r>
              <a:rPr lang="en-US" sz="4800" smtClean="0">
                <a:latin typeface="NikoshBAN" pitchFamily="2" charset="0"/>
                <a:cs typeface="NikoshBAN" pitchFamily="2" charset="0"/>
              </a:rPr>
              <a:t>উৎপন্ন কোণ কত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00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4191000" cy="8309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8001000" cy="18774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বৃত্তের ব্যাসার্ধ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 এবং একটি বৃত্তচাপ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কেন্দ্রে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উৎপন্ন 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চাপের দৈর্ঘ্য এবং বৃত্তকলার ক্ষেত্রফল নির্ণয়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14400" y="2667000"/>
          <a:ext cx="838200" cy="685800"/>
        </p:xfrm>
        <a:graphic>
          <a:graphicData uri="http://schemas.openxmlformats.org/presentationml/2006/ole">
            <p:oleObj spid="_x0000_s6160" name="Equation" r:id="rId4" imgW="177569" imgH="215619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67600" y="304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৭মিনিট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5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0104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বৃত্তের পরিধি কি?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২।বৃত্তাংশের দৈর্ঘ্যর সূত্রটি বল।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৩।বৃত্তকলার ক্ষেত্রফলের সূত্রটি বল।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6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858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495800"/>
            <a:ext cx="68580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বৃত্তের ব্যাসার্ধ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 এবং বৃত্তচাপের </a:t>
            </a:r>
            <a:r>
              <a:rPr lang="bn-BD" sz="4000" dirty="0" smtClean="0">
                <a:latin typeface="Times New Roman" pitchFamily="18" charset="0"/>
                <a:cs typeface="NikoshBAN" pitchFamily="2" charset="0"/>
              </a:rPr>
              <a:t>দৈর্ঘ্য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bn-BD" sz="4000" dirty="0" smtClean="0">
                <a:latin typeface="Times New Roman" pitchFamily="18" charset="0"/>
                <a:cs typeface="NikoshBAN" pitchFamily="2" charset="0"/>
              </a:rPr>
              <a:t>সে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মি।বৃত্তচাপটি কেন্দ্রে যে কোণ উৎপন্ন করে তা নির্ণয়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wo-storied_house_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162800" cy="312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322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ile (2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794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2057400"/>
            <a:ext cx="4724400" cy="4343400"/>
          </a:xfrm>
          <a:prstGeom prst="rect">
            <a:avLst/>
          </a:prstGeom>
          <a:ln w="38100" cap="flat" cmpd="sng" algn="ctr">
            <a:solidFill>
              <a:srgbClr val="C0000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সম্পাদনায়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জালাল উদ্দীন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যাদুখালী স্কুল এন্ড	 কলেজ,মেহেরপুর।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 													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2057400"/>
            <a:ext cx="4114800" cy="430887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দশম শ্রেণি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ষষ্ঠদশ অধ্যায়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৪৫ মিনিট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১৮/১০/২০১৫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0" y="228600"/>
            <a:ext cx="3200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50" normalizeH="0" baseline="0" noProof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05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 (1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3124200" cy="2971800"/>
          </a:xfrm>
          <a:prstGeom prst="rect">
            <a:avLst/>
          </a:prstGeom>
        </p:spPr>
      </p:pic>
      <p:pic>
        <p:nvPicPr>
          <p:cNvPr id="6" name="Picture 5" descr="file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038600"/>
            <a:ext cx="3581400" cy="2606733"/>
          </a:xfrm>
          <a:prstGeom prst="rect">
            <a:avLst/>
          </a:prstGeom>
        </p:spPr>
      </p:pic>
      <p:pic>
        <p:nvPicPr>
          <p:cNvPr id="7" name="Picture 6" descr="cricket-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914400"/>
            <a:ext cx="3516719" cy="2743200"/>
          </a:xfrm>
          <a:prstGeom prst="rect">
            <a:avLst/>
          </a:prstGeom>
        </p:spPr>
      </p:pic>
      <p:pic>
        <p:nvPicPr>
          <p:cNvPr id="8" name="Picture 7" descr="file (15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081549"/>
            <a:ext cx="3352800" cy="2811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0"/>
            <a:ext cx="4038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নীচের চিত্রগুলো লক্ষ্য করি</a:t>
            </a:r>
            <a:endParaRPr lang="en-US" sz="36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0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0" y="914400"/>
            <a:ext cx="56388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0" y="3200400"/>
            <a:ext cx="5715000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বৃত্ত সংক্রান্ত পরিমাপ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8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304800"/>
            <a:ext cx="4572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 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905000"/>
            <a:ext cx="68580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...................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বৃত্তের পরিধি কি বলতে পারবে।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বৃত্তাংশের দৈর্ঘ্য কি বলতে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বৃত্তকলার ক্ষেত্রফল নির্ণয় করতে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 বৃত্তের ক্ষেত্রফল সংক্রান্ত গাণিতিক সমস্যার সমাধান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50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48006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বৃত্তের পরিধি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2050473"/>
            <a:ext cx="7239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বৃত্তের দৈর্ঘ্যকে তার পরিধি বলে।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67400" y="3352800"/>
            <a:ext cx="2743200" cy="26670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5" idx="6"/>
          </p:cNvCxnSpPr>
          <p:nvPr/>
        </p:nvCxnSpPr>
        <p:spPr>
          <a:xfrm flipV="1">
            <a:off x="7239000" y="4686300"/>
            <a:ext cx="1371600" cy="38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3800" y="4876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572000"/>
            <a:ext cx="4800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smtClean="0">
                <a:latin typeface="NikoshBAN" pitchFamily="2" charset="0"/>
                <a:cs typeface="NikoshBAN" pitchFamily="2" charset="0"/>
              </a:rPr>
              <a:t>বৃত্তের পরিধি=2</a:t>
            </a:r>
            <a:r>
              <a:rPr lang="el-GR" sz="4800" smtClean="0">
                <a:latin typeface="Constantia"/>
                <a:cs typeface="NikoshBAN" pitchFamily="2" charset="0"/>
              </a:rPr>
              <a:t>π</a:t>
            </a:r>
            <a:r>
              <a:rPr lang="en-US" sz="4800" smtClean="0">
                <a:latin typeface="Constantia"/>
                <a:cs typeface="NikoshBAN" pitchFamily="2" charset="0"/>
              </a:rPr>
              <a:t>rh</a:t>
            </a:r>
            <a:r>
              <a:rPr lang="bn-BD" sz="480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13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1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9698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2667000" y="457200"/>
            <a:ext cx="4369443" cy="9906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bn-BD" sz="4400" b="1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267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বৃত্তাংশের দৈর্ঘ্য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86000" y="1828800"/>
            <a:ext cx="4191000" cy="3429000"/>
            <a:chOff x="3048000" y="1371600"/>
            <a:chExt cx="4191000" cy="3429000"/>
          </a:xfrm>
        </p:grpSpPr>
        <p:sp>
          <p:nvSpPr>
            <p:cNvPr id="4" name="Oval 3"/>
            <p:cNvSpPr/>
            <p:nvPr/>
          </p:nvSpPr>
          <p:spPr>
            <a:xfrm>
              <a:off x="3048000" y="1676400"/>
              <a:ext cx="3276600" cy="31242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6400" y="13716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cxnSp>
          <p:nvCxnSpPr>
            <p:cNvPr id="6" name="Straight Connector 5"/>
            <p:cNvCxnSpPr>
              <a:endCxn id="4" idx="6"/>
            </p:cNvCxnSpPr>
            <p:nvPr/>
          </p:nvCxnSpPr>
          <p:spPr>
            <a:xfrm flipV="1">
              <a:off x="4648200" y="3238500"/>
              <a:ext cx="1676400" cy="38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343400" y="2133600"/>
              <a:ext cx="1447800" cy="838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>
              <a:off x="4648200" y="2743200"/>
              <a:ext cx="609600" cy="762000"/>
            </a:xfrm>
            <a:prstGeom prst="arc">
              <a:avLst>
                <a:gd name="adj1" fmla="val 16073152"/>
                <a:gd name="adj2" fmla="val 158529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0" y="20574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4343400" y="31242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77000" y="29718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5257800" y="2514600"/>
            <a:ext cx="457200" cy="685800"/>
          </p:xfrm>
          <a:graphic>
            <a:graphicData uri="http://schemas.openxmlformats.org/presentationml/2006/ole">
              <p:oleObj spid="_x0000_s3088" name="Equation" r:id="rId3" imgW="126725" imgH="177415" progId="Equation.3">
                <p:embed/>
              </p:oleObj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1905000" y="5486400"/>
            <a:ext cx="5638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smtClean="0">
                <a:latin typeface="NikoshBAN" pitchFamily="2" charset="0"/>
                <a:cs typeface="NikoshBAN" pitchFamily="2" charset="0"/>
              </a:rPr>
              <a:t>বৃত্তাংশের দৈর্ঘ্য</a:t>
            </a:r>
            <a:r>
              <a:rPr lang="en-US" sz="4800" smtClean="0">
                <a:latin typeface="NikoshBAN" pitchFamily="2" charset="0"/>
                <a:cs typeface="NikoshBAN" pitchFamily="2" charset="0"/>
              </a:rPr>
              <a:t>=       2</a:t>
            </a:r>
            <a:r>
              <a:rPr lang="el-GR" sz="4800" smtClean="0">
                <a:latin typeface="Constantia"/>
                <a:cs typeface="NikoshBAN" pitchFamily="2" charset="0"/>
              </a:rPr>
              <a:t>π</a:t>
            </a:r>
            <a:r>
              <a:rPr lang="en-US" sz="4800" smtClean="0">
                <a:latin typeface="Constantia"/>
                <a:cs typeface="NikoshBAN" pitchFamily="2" charset="0"/>
              </a:rPr>
              <a:t>r</a:t>
            </a:r>
            <a:r>
              <a:rPr lang="bn-BD" sz="480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89" name="Equation" r:id="rId4" imgW="114120" imgH="215640" progId="Equation.3">
              <p:embed/>
            </p:oleObj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5486400" y="5486400"/>
          <a:ext cx="914400" cy="917575"/>
        </p:xfrm>
        <a:graphic>
          <a:graphicData uri="http://schemas.openxmlformats.org/presentationml/2006/ole">
            <p:oleObj spid="_x0000_s3090" name="Equation" r:id="rId5" imgW="368140" imgH="393529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91" name="Equation" r:id="rId6" imgW="114120" imgH="2156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039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95800"/>
            <a:ext cx="7086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বৃত্তচাপ কেন্দ্রে  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 উৎপন্ন করে।বৃত্তের ব্যাস 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126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 হলে চাপের দৈর্ঘ্য নির্ণয় কর। 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=  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</a:t>
            </a: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        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91000" y="4648200"/>
          <a:ext cx="640080" cy="457200"/>
        </p:xfrm>
        <a:graphic>
          <a:graphicData uri="http://schemas.openxmlformats.org/presentationml/2006/ole">
            <p:oleObj spid="_x0000_s5234" name="Equation" r:id="rId3" imgW="241195" imgH="203112" progId="Equation.3">
              <p:embed/>
            </p:oleObj>
          </a:graphicData>
        </a:graphic>
      </p:graphicFrame>
      <p:cxnSp>
        <p:nvCxnSpPr>
          <p:cNvPr id="13" name="Straight Connector 12"/>
          <p:cNvCxnSpPr>
            <a:endCxn id="10" idx="6"/>
          </p:cNvCxnSpPr>
          <p:nvPr/>
        </p:nvCxnSpPr>
        <p:spPr>
          <a:xfrm flipV="1">
            <a:off x="6172200" y="4191000"/>
            <a:ext cx="1981200" cy="1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241" name="Equation" r:id="rId4" imgW="114120" imgH="215640" progId="Equation.3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172200" y="3200400"/>
            <a:ext cx="1981200" cy="1981200"/>
            <a:chOff x="5410200" y="990600"/>
            <a:chExt cx="1981200" cy="1981200"/>
          </a:xfrm>
        </p:grpSpPr>
        <p:sp>
          <p:nvSpPr>
            <p:cNvPr id="18" name="Arc 17"/>
            <p:cNvSpPr/>
            <p:nvPr/>
          </p:nvSpPr>
          <p:spPr>
            <a:xfrm>
              <a:off x="6629400" y="1676400"/>
              <a:ext cx="152400" cy="6096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410200" y="990600"/>
              <a:ext cx="1981200" cy="1981200"/>
              <a:chOff x="5410200" y="990600"/>
              <a:chExt cx="1981200" cy="19812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410200" y="990600"/>
                <a:ext cx="1981200" cy="198120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endCxn id="10" idx="7"/>
              </p:cNvCxnSpPr>
              <p:nvPr/>
            </p:nvCxnSpPr>
            <p:spPr>
              <a:xfrm flipV="1">
                <a:off x="6324600" y="1280740"/>
                <a:ext cx="776660" cy="7004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2" name="Object 21"/>
              <p:cNvGraphicFramePr>
                <a:graphicFrameLocks noChangeAspect="1"/>
              </p:cNvGraphicFramePr>
              <p:nvPr/>
            </p:nvGraphicFramePr>
            <p:xfrm>
              <a:off x="6858000" y="1676400"/>
              <a:ext cx="177800" cy="215900"/>
            </p:xfrm>
            <a:graphic>
              <a:graphicData uri="http://schemas.openxmlformats.org/presentationml/2006/ole">
                <p:oleObj spid="_x0000_s5240" name="Equation" r:id="rId5" imgW="177569" imgH="215619" progId="Equation.3">
                  <p:embed/>
                </p:oleObj>
              </a:graphicData>
            </a:graphic>
          </p:graphicFrame>
          <p:cxnSp>
            <p:nvCxnSpPr>
              <p:cNvPr id="25" name="Straight Connector 24"/>
              <p:cNvCxnSpPr/>
              <p:nvPr/>
            </p:nvCxnSpPr>
            <p:spPr>
              <a:xfrm>
                <a:off x="5562600" y="22098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096000" y="20574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126</a:t>
                </a:r>
                <a:endParaRPr lang="en-US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6629400" y="2209800"/>
                <a:ext cx="533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19" descr="australian-stud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0"/>
            <a:ext cx="1981200" cy="13363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2800" y="304800"/>
            <a:ext cx="3048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6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272</Words>
  <Application>Microsoft Office PowerPoint</Application>
  <PresentationFormat>On-screen Show (4:3)</PresentationFormat>
  <Paragraphs>71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Packager Shell Object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2006-08-16T00:00:00Z</dcterms:created>
  <dcterms:modified xsi:type="dcterms:W3CDTF">2020-03-13T10:37:33Z</dcterms:modified>
</cp:coreProperties>
</file>