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58" r:id="rId3"/>
    <p:sldId id="262" r:id="rId4"/>
    <p:sldId id="260" r:id="rId5"/>
    <p:sldId id="261" r:id="rId6"/>
    <p:sldId id="265" r:id="rId7"/>
    <p:sldId id="267" r:id="rId8"/>
    <p:sldId id="263" r:id="rId9"/>
    <p:sldId id="272" r:id="rId10"/>
    <p:sldId id="266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2C830-BB3E-43AC-A0C0-EB79E954B9C2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B88E0-3ACB-4EAC-9E7E-799717741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967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231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B88E0-3ACB-4EAC-9E7E-799717741C6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801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12" y="143470"/>
            <a:ext cx="8909588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5400" b="1" dirty="0">
              <a:ln/>
              <a:solidFill>
                <a:prstClr val="black"/>
              </a:solidFill>
            </a:endParaRPr>
          </a:p>
        </p:txBody>
      </p:sp>
      <p:pic>
        <p:nvPicPr>
          <p:cNvPr id="5" name="Picture 4" descr="Tuli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0"/>
            <a:ext cx="8915400" cy="525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849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685800"/>
            <a:ext cx="7848600" cy="3838039"/>
            <a:chOff x="685800" y="685800"/>
            <a:chExt cx="7848600" cy="3838039"/>
          </a:xfrm>
        </p:grpSpPr>
        <p:sp>
          <p:nvSpPr>
            <p:cNvPr id="5" name="TextBox 4"/>
            <p:cNvSpPr txBox="1"/>
            <p:nvPr/>
          </p:nvSpPr>
          <p:spPr>
            <a:xfrm>
              <a:off x="3505200" y="685800"/>
              <a:ext cx="2590800" cy="83099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দলীয় কাজ: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" y="3200400"/>
              <a:ext cx="7848600" cy="132343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একটি গাছের গোড়ায় পানি দিলে কীভাবে শিকড় দিয়ে ভিতরে পৌছায় ব্যাখ্যা কর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304800"/>
            <a:ext cx="4572000" cy="9905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7315200" cy="2819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ইমবাইবিশন বলতে কী বুঝ?</a:t>
            </a:r>
          </a:p>
          <a:p>
            <a:pPr algn="l"/>
            <a:endParaRPr lang="bn-BD" sz="17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উদ্ভিদ মাটি থেকে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 লবন শোষন করে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BD" sz="19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6" name="Picture 2" descr="G:\ট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2084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3733800" cy="94456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76600"/>
            <a:ext cx="8229600" cy="1905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উদ্ভিদের পানি ও খনিজ লবন শোষন পদ্ধতি কী একই প্রক্রিয়ায় সম্পন্ন হয় – তোমার মতামত দাও।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26209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4572000" cy="1143000"/>
          </a:xfrm>
          <a:ln w="5715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ese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8458200" cy="5029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056852"/>
            <a:ext cx="3886200" cy="43513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bn-BD" sz="7200" dirty="0" smtClean="0">
                <a:solidFill>
                  <a:srgbClr val="1F4E1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bn-BD" sz="9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93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3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bn-BD" sz="7600" dirty="0" smtClean="0">
              <a:solidFill>
                <a:srgbClr val="1F4E1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000" b="1" dirty="0" err="1" smtClean="0">
                <a:solidFill>
                  <a:schemeClr val="accent2">
                    <a:lumMod val="75000"/>
                  </a:schemeClr>
                </a:solidFill>
              </a:rPr>
              <a:t>নামঃমোঃ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accent2">
                    <a:lumMod val="75000"/>
                  </a:schemeClr>
                </a:solidFill>
              </a:rPr>
              <a:t>জামাল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accent2">
                    <a:lumMod val="75000"/>
                  </a:schemeClr>
                </a:solidFill>
              </a:rPr>
              <a:t>মিয়া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sz="8000" b="1" dirty="0" err="1" smtClean="0">
                <a:solidFill>
                  <a:schemeClr val="accent2">
                    <a:lumMod val="75000"/>
                  </a:schemeClr>
                </a:solidFill>
              </a:rPr>
              <a:t>পদবিঃ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accent2">
                    <a:lumMod val="75000"/>
                  </a:schemeClr>
                </a:solidFill>
              </a:rPr>
              <a:t>সহকারি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accent2">
                    <a:lumMod val="75000"/>
                  </a:schemeClr>
                </a:solidFill>
              </a:rPr>
              <a:t>শিক্ষক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8000" b="1" dirty="0" err="1" smtClean="0">
                <a:solidFill>
                  <a:schemeClr val="accent2">
                    <a:lumMod val="75000"/>
                  </a:schemeClr>
                </a:solidFill>
              </a:rPr>
              <a:t>গণিত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</a:p>
          <a:p>
            <a:r>
              <a:rPr lang="en-US" sz="8000" b="1" dirty="0" err="1" smtClean="0">
                <a:solidFill>
                  <a:schemeClr val="accent2">
                    <a:lumMod val="75000"/>
                  </a:schemeClr>
                </a:solidFill>
              </a:rPr>
              <a:t>বিদ্যালয়ঃ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accent2">
                    <a:lumMod val="75000"/>
                  </a:schemeClr>
                </a:solidFill>
              </a:rPr>
              <a:t>পশ্চিম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accent2">
                    <a:lumMod val="75000"/>
                  </a:schemeClr>
                </a:solidFill>
              </a:rPr>
              <a:t>করুনা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accent2">
                    <a:lumMod val="75000"/>
                  </a:schemeClr>
                </a:solidFill>
              </a:rPr>
              <a:t>মাধ্যমিক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accent2">
                    <a:lumMod val="75000"/>
                  </a:schemeClr>
                </a:solidFill>
              </a:rPr>
              <a:t>বিদ্যালয়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4572000" y="2057400"/>
            <a:ext cx="4102319" cy="43513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bn-BD" sz="45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bn-BD" sz="9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93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300" dirty="0"/>
          </a:p>
          <a:p>
            <a:pPr marL="0" indent="0">
              <a:lnSpc>
                <a:spcPct val="120000"/>
              </a:lnSpc>
              <a:buNone/>
            </a:pPr>
            <a:endParaRPr lang="en-US" sz="59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bn-BD" sz="8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8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8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8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r>
              <a:rPr lang="bn-BD" sz="8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8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8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8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8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8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BD" sz="8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8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8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8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8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6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(ব্যাপন, অভিস্রবণ ও প্রস্বেদন)</a:t>
            </a:r>
            <a:r>
              <a:rPr lang="bn-BD" sz="8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8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8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8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86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পানি ও খনিজ লবন শোষন</a:t>
            </a:r>
            <a:r>
              <a:rPr lang="bn-BD" sz="6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সময়</a:t>
            </a:r>
            <a:r>
              <a:rPr lang="en-US" sz="6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6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5</a:t>
            </a:r>
            <a:r>
              <a:rPr lang="bn-BD" sz="6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০মিনিট</a:t>
            </a:r>
            <a:endParaRPr lang="en-US" sz="6200" dirty="0"/>
          </a:p>
        </p:txBody>
      </p:sp>
    </p:spTree>
    <p:extLst>
      <p:ext uri="{BB962C8B-B14F-4D97-AF65-F5344CB8AC3E}">
        <p14:creationId xmlns="" xmlns:p14="http://schemas.microsoft.com/office/powerpoint/2010/main" val="10822428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উদ্ভিদের পানি ও খনিজ লবন শোষন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how-the-root-take-up-the-water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8042"/>
          <a:stretch>
            <a:fillRect/>
          </a:stretch>
        </p:blipFill>
        <p:spPr>
          <a:xfrm>
            <a:off x="533400" y="1662906"/>
            <a:ext cx="4066642" cy="4356894"/>
          </a:xfrm>
          <a:ln w="76200">
            <a:solidFill>
              <a:srgbClr val="FFC000"/>
            </a:solidFill>
          </a:ln>
        </p:spPr>
      </p:pic>
      <p:pic>
        <p:nvPicPr>
          <p:cNvPr id="9" name="Content Placeholder 8" descr="water-moving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3000" y="1676400"/>
            <a:ext cx="3810000" cy="4343400"/>
          </a:xfrm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143000" y="6096000"/>
            <a:ext cx="28956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গাছে পানি দেওয়া 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6167735"/>
            <a:ext cx="37338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শিকড় দিয়ে পানি পাতা পর্যন্ত পৌছাচ্ছে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589" y="152400"/>
            <a:ext cx="5033554" cy="101503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533400" y="2362200"/>
            <a:ext cx="8153522" cy="3276600"/>
            <a:chOff x="533533" y="1868269"/>
            <a:chExt cx="8898014" cy="3313331"/>
          </a:xfrm>
        </p:grpSpPr>
        <p:sp>
          <p:nvSpPr>
            <p:cNvPr id="6" name="TextBox 5"/>
            <p:cNvSpPr txBox="1"/>
            <p:nvPr/>
          </p:nvSpPr>
          <p:spPr>
            <a:xfrm>
              <a:off x="616691" y="2819400"/>
              <a:ext cx="8075178" cy="64633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ইমবাইবিশন কী বলতে পারবে।</a:t>
              </a:r>
              <a:endParaRPr lang="en-US" sz="36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3533" y="1868269"/>
              <a:ext cx="7660727" cy="64633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1. </a:t>
              </a:r>
              <a:r>
                <a:rPr lang="bn-BD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মূলের বিভিন্ন অঞ্চল চিহ্নিত করতে </a:t>
              </a:r>
              <a:r>
                <a:rPr lang="bn-BD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পারবে।</a:t>
              </a:r>
              <a:r>
                <a: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6691" y="4495799"/>
              <a:ext cx="8814856" cy="68580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norm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4. </a:t>
              </a:r>
              <a:r>
                <a:rPr lang="bn-BD" sz="32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উদ্ভিদের খনিজ লবন শোষন পদ্ধতি বর্ণনা করতে </a:t>
              </a:r>
              <a:r>
                <a:rPr lang="bn-BD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পারবে।</a:t>
              </a:r>
              <a:endParaRPr lang="en-US" sz="3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691" y="3657600"/>
              <a:ext cx="8733156" cy="62237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উদ্ভিদের পানি শোষন পদ্ধতি ব্যাখ্যা করতে পারবে। </a:t>
              </a:r>
              <a:endParaRPr lang="en-US" sz="36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2000" y="1371600"/>
            <a:ext cx="2895600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699822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57400" y="1916137"/>
            <a:ext cx="4088190" cy="34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5105400" y="2590800"/>
            <a:ext cx="1257905" cy="439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g~j‡ivg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AÂj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95800" y="3810000"/>
            <a:ext cx="1700532" cy="439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m„wóKvix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AÂj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62200" y="5029200"/>
            <a:ext cx="84926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g~jÎ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57400" y="3142318"/>
            <a:ext cx="759467" cy="439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g~j‡ivg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33600" y="228600"/>
            <a:ext cx="4419600" cy="923330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মূলের বিভিন্ন অঞ্চল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0" y="4648200"/>
            <a:ext cx="13716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14600" y="2514600"/>
            <a:ext cx="5638800" cy="4104620"/>
            <a:chOff x="2514600" y="2286000"/>
            <a:chExt cx="5638800" cy="4333220"/>
          </a:xfrm>
        </p:grpSpPr>
        <p:pic>
          <p:nvPicPr>
            <p:cNvPr id="7" name="Picture 6" descr="plantcell.png"/>
            <p:cNvPicPr>
              <a:picLocks noChangeAspect="1"/>
            </p:cNvPicPr>
            <p:nvPr/>
          </p:nvPicPr>
          <p:blipFill>
            <a:blip r:embed="rId2"/>
            <a:srcRect l="21133" r="25221"/>
            <a:stretch>
              <a:fillRect/>
            </a:stretch>
          </p:blipFill>
          <p:spPr>
            <a:xfrm>
              <a:off x="2514600" y="2286000"/>
              <a:ext cx="2514600" cy="37609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</p:pic>
        <p:sp>
          <p:nvSpPr>
            <p:cNvPr id="8" name="Right Arrow 7"/>
            <p:cNvSpPr/>
            <p:nvPr/>
          </p:nvSpPr>
          <p:spPr>
            <a:xfrm flipH="1" flipV="1">
              <a:off x="4953000" y="4038600"/>
              <a:ext cx="1447800" cy="762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00800" y="3810000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†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Kvl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cÖvPxi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609600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উদ্ভিদ কোষ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9600" y="228601"/>
            <a:ext cx="7467600" cy="2062103"/>
            <a:chOff x="609600" y="228601"/>
            <a:chExt cx="7313629" cy="2062103"/>
          </a:xfrm>
        </p:grpSpPr>
        <p:sp>
          <p:nvSpPr>
            <p:cNvPr id="3" name="TextBox 2"/>
            <p:cNvSpPr txBox="1"/>
            <p:nvPr/>
          </p:nvSpPr>
          <p:spPr>
            <a:xfrm>
              <a:off x="609600" y="228601"/>
              <a:ext cx="7313629" cy="2062103"/>
            </a:xfrm>
            <a:prstGeom prst="rect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বিভিন্ন ধরনের কলয়েডধর্মী পদার্থ</a:t>
              </a:r>
            </a:p>
            <a:p>
              <a:endParaRPr lang="bn-BD" sz="1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 smtClean="0">
                  <a:latin typeface="SutonnyMJ" pitchFamily="2" charset="0"/>
                  <a:cs typeface="SutonnyMJ" pitchFamily="2" charset="0"/>
                </a:rPr>
                <a:t>                                 </a:t>
              </a:r>
              <a:r>
                <a:rPr lang="en-US" sz="3600" dirty="0" smtClean="0">
                  <a:latin typeface="SutonnyMJ" pitchFamily="2" charset="0"/>
                  <a:cs typeface="SutonnyMJ" pitchFamily="2" charset="0"/>
                </a:rPr>
                <a:t>, </a:t>
              </a:r>
              <a:r>
                <a:rPr lang="en-US" sz="3600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rPr>
                <a:t>÷</a:t>
              </a:r>
              <a:r>
                <a:rPr lang="en-US" sz="3600" dirty="0" err="1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rPr>
                <a:t>vP</a:t>
              </a:r>
              <a:r>
                <a:rPr lang="en-US" sz="3600" dirty="0" smtClean="0">
                  <a:latin typeface="SutonnyMJ" pitchFamily="2" charset="0"/>
                  <a:cs typeface="SutonnyMJ" pitchFamily="2" charset="0"/>
                </a:rPr>
                <a:t>©, 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†</a:t>
              </a:r>
              <a:r>
                <a:rPr lang="en-US" sz="3600" dirty="0" err="1" smtClean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mjy‡jvR</a:t>
              </a:r>
              <a:r>
                <a:rPr lang="en-US" sz="3600" dirty="0" smtClean="0">
                  <a:latin typeface="SutonnyMJ" pitchFamily="2" charset="0"/>
                  <a:cs typeface="SutonnyMJ" pitchFamily="2" charset="0"/>
                </a:rPr>
                <a:t>, </a:t>
              </a:r>
              <a:r>
                <a:rPr lang="en-US" sz="3600" dirty="0" err="1" smtClean="0">
                  <a:solidFill>
                    <a:srgbClr val="92D050"/>
                  </a:solidFill>
                  <a:latin typeface="SutonnyMJ" pitchFamily="2" charset="0"/>
                  <a:cs typeface="SutonnyMJ" pitchFamily="2" charset="0"/>
                </a:rPr>
                <a:t>wR‡jwUb</a:t>
              </a:r>
              <a:r>
                <a:rPr lang="en-US" sz="36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bn-BD" sz="36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600" dirty="0" err="1" smtClean="0">
                  <a:latin typeface="SutonnyMJ" pitchFamily="2" charset="0"/>
                  <a:cs typeface="SutonnyMJ" pitchFamily="2" charset="0"/>
                </a:rPr>
                <a:t>BZ¨vw</a:t>
              </a:r>
              <a:r>
                <a:rPr lang="en-US" sz="3600" dirty="0" smtClean="0">
                  <a:latin typeface="SutonnyMJ" pitchFamily="2" charset="0"/>
                  <a:cs typeface="SutonnyMJ" pitchFamily="2" charset="0"/>
                </a:rPr>
                <a:t>`|</a:t>
              </a:r>
              <a:r>
                <a:rPr lang="bn-BD" sz="3600" dirty="0" smtClean="0">
                  <a:latin typeface="SutonnyMJ" pitchFamily="2" charset="0"/>
                  <a:cs typeface="SutonnyMJ" pitchFamily="2" charset="0"/>
                </a:rPr>
                <a:t> 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এরা পানি গ্রাহী পদার্থ</a:t>
              </a:r>
              <a:endParaRPr lang="bn-BD" sz="3600" dirty="0" smtClean="0">
                <a:latin typeface="SutonnyMJ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" y="1066800"/>
              <a:ext cx="403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Dw</a:t>
              </a:r>
              <a:r>
                <a:rPr lang="en-US" sz="3600" dirty="0" smtClean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™¢‡`</a:t>
              </a:r>
              <a:r>
                <a:rPr lang="en-US" sz="3600" dirty="0" err="1" smtClean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sz="3600" dirty="0" smtClean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†¶‡Î †</a:t>
              </a:r>
              <a:r>
                <a:rPr lang="en-US" sz="3600" dirty="0" err="1" smtClean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Kvl</a:t>
              </a:r>
              <a:r>
                <a:rPr lang="en-US" sz="3600" dirty="0" smtClean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cÖvPxi</a:t>
              </a:r>
              <a:r>
                <a:rPr lang="en-US" sz="3600" dirty="0" smtClean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endParaRPr lang="en-US" sz="3600" dirty="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66800"/>
            <a:ext cx="82296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ইমবাইনিশন কাকে বলে?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436" y="3189982"/>
            <a:ext cx="8229600" cy="21544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 মিলিয়ে নিই: </a:t>
            </a:r>
          </a:p>
          <a:p>
            <a:pPr algn="just"/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Kj‡qWag©x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wewf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ন্ন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c`v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_© (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™¢‡`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†¶‡Î †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Kvl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cÖvPxi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) †h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প্রক্রিয়ায়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bvbv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Zij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c`v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_©(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™¢‡`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†¶‡Î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) †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kvlY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BgevBwekb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1981200" y="576736"/>
            <a:ext cx="5867400" cy="4985865"/>
            <a:chOff x="5105400" y="1182076"/>
            <a:chExt cx="3629967" cy="4495799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2">
                  <a:lumMod val="40000"/>
                  <a:lumOff val="6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105400" y="1182076"/>
              <a:ext cx="3629967" cy="4495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Rectangle 3"/>
            <p:cNvSpPr/>
            <p:nvPr/>
          </p:nvSpPr>
          <p:spPr>
            <a:xfrm>
              <a:off x="7556806" y="1254639"/>
              <a:ext cx="925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gvwUi</a:t>
              </a:r>
              <a:r>
                <a:rPr lang="en-US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KYv</a:t>
              </a:r>
              <a:endParaRPr lang="en-US" dirty="0" smtClean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620000" y="2628844"/>
              <a:ext cx="8803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duvKv¯’vb</a:t>
              </a:r>
              <a:r>
                <a:rPr lang="en-US" dirty="0" smtClean="0">
                  <a:latin typeface="SutonnyMJ" pitchFamily="2" charset="0"/>
                  <a:cs typeface="SutonnyMJ" pitchFamily="2" charset="0"/>
                </a:rPr>
                <a:t> 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76999" y="3197480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g~j‡ivg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0" y="1529481"/>
              <a:ext cx="10518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SutonnyMJ" pitchFamily="2" charset="0"/>
                  <a:cs typeface="SutonnyMJ" pitchFamily="2" charset="0"/>
                </a:rPr>
                <a:t>ˆ</a:t>
              </a:r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KwkK</a:t>
              </a:r>
              <a:r>
                <a:rPr lang="en-US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cvwb</a:t>
              </a:r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7543800" y="1447800"/>
              <a:ext cx="5334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 flipV="1">
              <a:off x="7956022" y="1792409"/>
              <a:ext cx="545068" cy="707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2362200" y="5562600"/>
            <a:ext cx="414568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g~‡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ji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Kv‡l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Awfmªe‡Yi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kvlY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7400" y="1524000"/>
            <a:ext cx="5334000" cy="3276600"/>
            <a:chOff x="2514600" y="2971800"/>
            <a:chExt cx="4876799" cy="289560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/>
            <a:srcRect t="20833"/>
            <a:stretch>
              <a:fillRect/>
            </a:stretch>
          </p:blipFill>
          <p:spPr bwMode="auto">
            <a:xfrm>
              <a:off x="2514600" y="2971800"/>
              <a:ext cx="4876799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3505200" y="3505200"/>
              <a:ext cx="1066800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বহিঃস্তর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57800" y="3810000"/>
              <a:ext cx="762000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জাইলেম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71800" y="3962400"/>
              <a:ext cx="1066800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মূলত্বক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0" y="5181600"/>
              <a:ext cx="1371600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অন্তঃস্তর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Arrow Connector 7"/>
            <p:cNvCxnSpPr>
              <a:stCxn id="4" idx="2"/>
            </p:cNvCxnSpPr>
            <p:nvPr/>
          </p:nvCxnSpPr>
          <p:spPr>
            <a:xfrm rot="16200000" flipH="1">
              <a:off x="3979277" y="3903077"/>
              <a:ext cx="652046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7" idx="3"/>
            </p:cNvCxnSpPr>
            <p:nvPr/>
          </p:nvCxnSpPr>
          <p:spPr>
            <a:xfrm rot="5400000">
              <a:off x="4411162" y="4809038"/>
              <a:ext cx="550277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6200000" flipH="1">
              <a:off x="5448300" y="4305300"/>
              <a:ext cx="838200" cy="457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3276600" y="4343400"/>
              <a:ext cx="304800" cy="152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362200" y="5562600"/>
            <a:ext cx="360868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মূল দ্বারা পানি ও খনিজ লবন শোষন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275</Words>
  <Application>Microsoft Office PowerPoint</Application>
  <PresentationFormat>On-screen Show (4:3)</PresentationFormat>
  <Paragraphs>59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 পরিচিতি  </vt:lpstr>
      <vt:lpstr>উদ্ভিদের পানি ও খনিজ লবন শোষন</vt:lpstr>
      <vt:lpstr>শিখনফল</vt:lpstr>
      <vt:lpstr>Slide 5</vt:lpstr>
      <vt:lpstr>Slide 6</vt:lpstr>
      <vt:lpstr>Slide 7</vt:lpstr>
      <vt:lpstr>Slide 8</vt:lpstr>
      <vt:lpstr>Slide 9</vt:lpstr>
      <vt:lpstr>Slide 10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Lenovo</dc:creator>
  <cp:lastModifiedBy>MD IQBAL</cp:lastModifiedBy>
  <cp:revision>80</cp:revision>
  <dcterms:created xsi:type="dcterms:W3CDTF">2006-08-16T00:00:00Z</dcterms:created>
  <dcterms:modified xsi:type="dcterms:W3CDTF">2020-03-16T13:41:15Z</dcterms:modified>
</cp:coreProperties>
</file>