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1" r:id="rId13"/>
    <p:sldId id="262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D0ABE-47C6-4622-AB39-2019D08DD75F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08B0D-4078-4A28-A637-7D3382D28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57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z="2800" dirty="0" smtClean="0"/>
              <a:t>ছবিতে</a:t>
            </a:r>
            <a:r>
              <a:rPr lang="bn-BD" sz="2800" baseline="0" dirty="0" smtClean="0"/>
              <a:t> মক্কা নগরী দেখানো হয়েছে  কেননা শেষ নবী মুহাম্মদ সাঃ জন্ম গ্রহণ করেছেন।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08B0D-4078-4A28-A637-7D3382D28F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83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08B0D-4078-4A28-A637-7D3382D28F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11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B22D-4D87-4126-8891-91607A4D035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4189-A0DF-406B-B730-F742FCD38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28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B22D-4D87-4126-8891-91607A4D035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4189-A0DF-406B-B730-F742FCD38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28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B22D-4D87-4126-8891-91607A4D035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4189-A0DF-406B-B730-F742FCD38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87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B22D-4D87-4126-8891-91607A4D035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4189-A0DF-406B-B730-F742FCD38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8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B22D-4D87-4126-8891-91607A4D035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4189-A0DF-406B-B730-F742FCD38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65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B22D-4D87-4126-8891-91607A4D035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4189-A0DF-406B-B730-F742FCD38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34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B22D-4D87-4126-8891-91607A4D035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4189-A0DF-406B-B730-F742FCD38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60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B22D-4D87-4126-8891-91607A4D035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4189-A0DF-406B-B730-F742FCD38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44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B22D-4D87-4126-8891-91607A4D035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4189-A0DF-406B-B730-F742FCD38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27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B22D-4D87-4126-8891-91607A4D035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4189-A0DF-406B-B730-F742FCD38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5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B22D-4D87-4126-8891-91607A4D035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F4189-A0DF-406B-B730-F742FCD38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8B22D-4D87-4126-8891-91607A4D0353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F4189-A0DF-406B-B730-F742FCD38C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notesSlide" Target="../notesSlides/notesSlide2.xml"/><Relationship Id="rId7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79" y="994645"/>
            <a:ext cx="3474750" cy="3733800"/>
          </a:xfrm>
          <a:prstGeom prst="rect">
            <a:avLst/>
          </a:prstGeom>
        </p:spPr>
      </p:pic>
      <p:pic>
        <p:nvPicPr>
          <p:cNvPr id="2" name="Picture 2" descr="C:\Users\DOEL\Downloads\m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976716"/>
            <a:ext cx="4476162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62635" y="348314"/>
            <a:ext cx="6031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বিসমিল্লাহির রাহমানির রহিম</a:t>
            </a:r>
            <a:endParaRPr lang="en-US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6082" y="1143000"/>
            <a:ext cx="5410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স্বাগতম</a:t>
            </a:r>
            <a:endParaRPr lang="en-US" sz="115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146" name="Picture 2" descr="C:\Users\DOEL\Downloads\flower-red-rose-stem-leaves-spines-white-background-isolated-vector-illustration-rose-flower-10898403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-1369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DOEL\Downloads\flower-red-rose-stem-leaves-spines-white-background-isolated-vector-illustration-rose-flower-10898403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3400" y="80682"/>
            <a:ext cx="1792069" cy="179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08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OEL\Pictures\p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787650"/>
            <a:ext cx="4619924" cy="267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4983163"/>
          </a:xfrm>
        </p:spPr>
        <p:txBody>
          <a:bodyPr>
            <a:normAutofit/>
          </a:bodyPr>
          <a:lstStyle/>
          <a:p>
            <a:r>
              <a:rPr lang="bn-BD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নবী রাসুলগণের সংখা অনেক।হাদীস শরীফে আছে,নবী রাসুলগণের সংখা এক লক্ষ চব্বিশ হাজার। নবী রাসুলদের মধ্যে পার্থক্য রয়েছে।</a:t>
            </a:r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bn-BD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যাদের নিকট নতুন শরীয়ত বা আসমানী কিতাব এসেছে তাদেরকে রাসুল বলে। যাদের নিকট নতুন শরীয়ত বা কিতাব এসেছেন তাদেরকে নবী বলে।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168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5776" y="11430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পাঠ্য বই হতে নিরব </a:t>
            </a:r>
            <a:r>
              <a:rPr lang="bn-BD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পাঠ</a:t>
            </a:r>
            <a:r>
              <a:rPr lang="en-US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.</a:t>
            </a:r>
            <a:endParaRPr lang="en-US" sz="3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23529" y="1738699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সময়ঃ ০৫ মিনিট</a:t>
            </a:r>
            <a:endParaRPr lang="en-US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246531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u="sng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দলীয় কাজঃ-</a:t>
            </a:r>
            <a:endParaRPr lang="en-US" sz="3600" b="1" u="sng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3124200"/>
            <a:ext cx="6972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bn-BD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নবীও রাসুলদের মধ্যে পার্থক্য নিরূপন কর।</a:t>
            </a:r>
            <a:endParaRPr lang="en-US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71129" y="23622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সময়ঃ- ১০মিঃ</a:t>
            </a:r>
            <a:endParaRPr lang="en-US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0300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1173033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u="sng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মূল্যায়ণ</a:t>
            </a:r>
            <a:endParaRPr lang="en-US" sz="4800" b="1" u="sng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057400"/>
            <a:ext cx="5791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bn-BD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কাদেরকে রাসুল </a:t>
            </a:r>
            <a:r>
              <a:rPr lang="bn-BD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বলে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?</a:t>
            </a:r>
            <a:endParaRPr lang="bn-BD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bn-BD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নবী রাসুল কেমন </a:t>
            </a:r>
            <a:r>
              <a:rPr lang="bn-BD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ছিলেন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?</a:t>
            </a:r>
            <a:endParaRPr lang="bn-BD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bn-BD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প্রথম নবীর নাম </a:t>
            </a:r>
            <a:r>
              <a:rPr lang="bn-BD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কী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?</a:t>
            </a:r>
            <a:endParaRPr lang="bn-BD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bn-BD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সর্বশেষ ও সর্বশ্রেষ্ঠ নবীর নাম </a:t>
            </a:r>
            <a:r>
              <a:rPr lang="bn-BD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কী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?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1200" y="1219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সময়ঃ ০৫মিঃ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10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exit" presetSubtype="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95400"/>
            <a:ext cx="6248400" cy="468026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438400" y="17526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বাড়ীর কাজ</a:t>
            </a:r>
            <a:endParaRPr lang="en-US" sz="3200" b="1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626025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</a:t>
            </a:r>
            <a:r>
              <a:rPr lang="bn-BD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আর প্রত্যেক জাতির জন্য রয়েছে পথ প্রদর্শক” বিশ্লেষণ কর।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525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014628"/>
            <a:ext cx="7467600" cy="1598950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bn-BD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ধন্যবাদ সবাইকে</a:t>
            </a:r>
          </a:p>
          <a:p>
            <a:endParaRPr lang="en-US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5123" name="Picture 3" descr="C:\Users\DOEL\Downloads\vector-rose-pink-flower-illustration-isolated-white-decorative-background-502370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81200"/>
            <a:ext cx="2976282" cy="2976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4089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194" y="838200"/>
            <a:ext cx="3495993" cy="45807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199" y="381000"/>
            <a:ext cx="3420035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u="sng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honar Bangla" pitchFamily="34" charset="0"/>
                <a:cs typeface="Shonar Bangla" pitchFamily="34" charset="0"/>
              </a:rPr>
              <a:t>ব্যাচ নং </a:t>
            </a:r>
            <a:r>
              <a:rPr lang="en-US" sz="3200" b="1" u="sng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honar Bangla" pitchFamily="34" charset="0"/>
                <a:cs typeface="Shonar Bangla" pitchFamily="34" charset="0"/>
              </a:rPr>
              <a:t>BTT-25   </a:t>
            </a:r>
            <a:r>
              <a:rPr lang="bn-BD" sz="3200" b="1" u="sng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শিক্ষক পরিচিতি</a:t>
            </a:r>
          </a:p>
          <a:p>
            <a:r>
              <a:rPr lang="bn-BD" sz="2400" b="1" dirty="0" smtClean="0">
                <a:solidFill>
                  <a:srgbClr val="00B050"/>
                </a:solidFill>
              </a:rPr>
              <a:t>মোঃ-নজরুল ইসলাম মৃধা</a:t>
            </a:r>
          </a:p>
          <a:p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                       </a:t>
            </a:r>
            <a:r>
              <a:rPr lang="bn-BD" b="1" dirty="0" smtClean="0">
                <a:solidFill>
                  <a:srgbClr val="C00000"/>
                </a:solidFill>
              </a:rPr>
              <a:t>সহকারী শিক্ষক [ধর্ম}</a:t>
            </a:r>
            <a:endParaRPr lang="en-US" b="1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bn-BD" sz="3200" b="1" dirty="0" smtClean="0">
                <a:solidFill>
                  <a:srgbClr val="C00000"/>
                </a:solidFill>
              </a:rPr>
              <a:t>শিবগাতী জোনাসুর উচ্চ বিদ্যালয়</a:t>
            </a:r>
          </a:p>
          <a:p>
            <a:r>
              <a:rPr lang="bn-BD" sz="24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ব্যাচ নং</a:t>
            </a:r>
            <a:endParaRPr lang="en-US" sz="2400" dirty="0" smtClean="0">
              <a:solidFill>
                <a:srgbClr val="0070C0"/>
              </a:solidFill>
              <a:latin typeface="Shonar Bangla" pitchFamily="34" charset="0"/>
              <a:cs typeface="Shonar Bangla" pitchFamily="34" charset="0"/>
            </a:endParaRPr>
          </a:p>
          <a:p>
            <a:r>
              <a:rPr lang="bn-BD" b="1" u="sng" dirty="0" smtClean="0">
                <a:solidFill>
                  <a:srgbClr val="0070C0"/>
                </a:solidFill>
              </a:rPr>
              <a:t>মোবাইল নং </a:t>
            </a:r>
            <a:r>
              <a:rPr lang="bn-BD" sz="2400" b="1" dirty="0" smtClean="0">
                <a:solidFill>
                  <a:srgbClr val="0070C0"/>
                </a:solidFill>
              </a:rPr>
              <a:t>০১৭৬৩১১১৯৩৮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2606" y="457200"/>
            <a:ext cx="3429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u="sng" dirty="0" smtClean="0"/>
              <a:t>    </a:t>
            </a:r>
            <a:r>
              <a:rPr lang="bn-BD" sz="2800" b="1" u="sng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পাঠ পরিচিতি</a:t>
            </a:r>
          </a:p>
          <a:p>
            <a:endParaRPr lang="bn-BD" sz="2400" dirty="0" smtClean="0"/>
          </a:p>
          <a:p>
            <a:endParaRPr lang="en-US" sz="2400" dirty="0"/>
          </a:p>
          <a:p>
            <a:r>
              <a:rPr lang="en-US" sz="2400" dirty="0">
                <a:solidFill>
                  <a:srgbClr val="00B0F0"/>
                </a:solidFill>
              </a:rPr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             </a:t>
            </a:r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অধ্যায়ঃ-১ম</a:t>
            </a:r>
          </a:p>
          <a:p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         </a:t>
            </a:r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পাঠঃ-০৬</a:t>
            </a:r>
          </a:p>
          <a:p>
            <a:endParaRPr lang="bn-BD" dirty="0" smtClean="0">
              <a:solidFill>
                <a:srgbClr val="00B0F0"/>
              </a:solidFill>
            </a:endParaRPr>
          </a:p>
          <a:p>
            <a:endParaRPr lang="bn-BD" dirty="0">
              <a:solidFill>
                <a:srgbClr val="00B0F0"/>
              </a:solidFill>
            </a:endParaRPr>
          </a:p>
          <a:p>
            <a:endParaRPr lang="bn-BD" dirty="0" smtClean="0">
              <a:solidFill>
                <a:srgbClr val="00B0F0"/>
              </a:solidFill>
            </a:endParaRPr>
          </a:p>
          <a:p>
            <a:endParaRPr lang="bn-BD" dirty="0">
              <a:solidFill>
                <a:srgbClr val="00B0F0"/>
              </a:solidFill>
            </a:endParaRPr>
          </a:p>
          <a:p>
            <a:endParaRPr lang="bn-BD" dirty="0" smtClean="0">
              <a:solidFill>
                <a:srgbClr val="00B0F0"/>
              </a:solidFill>
            </a:endParaRPr>
          </a:p>
          <a:p>
            <a:endParaRPr lang="bn-BD" dirty="0">
              <a:solidFill>
                <a:srgbClr val="00B0F0"/>
              </a:solidFill>
            </a:endParaRPr>
          </a:p>
          <a:p>
            <a:r>
              <a:rPr lang="bn-BD" dirty="0" smtClean="0">
                <a:solidFill>
                  <a:srgbClr val="00B0F0"/>
                </a:solidFill>
              </a:rPr>
              <a:t>        </a:t>
            </a:r>
          </a:p>
          <a:p>
            <a:r>
              <a:rPr lang="bn-BD" dirty="0">
                <a:solidFill>
                  <a:srgbClr val="00B0F0"/>
                </a:solidFill>
              </a:rPr>
              <a:t> </a:t>
            </a:r>
            <a:r>
              <a:rPr lang="bn-BD" dirty="0" smtClean="0">
                <a:solidFill>
                  <a:srgbClr val="00B0F0"/>
                </a:solidFill>
              </a:rPr>
              <a:t>         </a:t>
            </a:r>
            <a:r>
              <a:rPr lang="bn-B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সময়ঃ ৫০ মিনিট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85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\Pictures\pu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6" y="0"/>
            <a:ext cx="4303059" cy="3399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OEL\Downloads\n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306" y="76200"/>
            <a:ext cx="390144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OEL\Downloads\n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75" y="52387"/>
            <a:ext cx="153352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62534" y="3399361"/>
            <a:ext cx="7543801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উপরের ছবিতে আমরা কি দেখতে </a:t>
            </a:r>
            <a:r>
              <a:rPr lang="bn-BD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পারছি</a:t>
            </a:r>
            <a:r>
              <a:rPr lang="en-US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?</a:t>
            </a:r>
            <a:endParaRPr lang="en-US" sz="32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900477"/>
              </p:ext>
            </p:extLst>
          </p:nvPr>
        </p:nvGraphicFramePr>
        <p:xfrm>
          <a:off x="3957638" y="3233738"/>
          <a:ext cx="12287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Worksheet" r:id="rId7" imgW="1228771" imgH="390594" progId="Excel.Sheet.12">
                  <p:embed/>
                </p:oleObj>
              </mc:Choice>
              <mc:Fallback>
                <p:oleObj name="Worksheet" r:id="rId7" imgW="1228771" imgH="39059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57638" y="3233738"/>
                        <a:ext cx="1228725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749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5240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আজকের পাঠ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2286000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রিসালাত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074" name="Picture 2" descr="C:\Users\DOEL\Downloads\n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996" y="84517"/>
            <a:ext cx="3452329" cy="202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7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1143000"/>
            <a:ext cx="5334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পাঠ শেষে শিক্ষার্থীরা </a:t>
            </a:r>
            <a:r>
              <a:rPr 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….</a:t>
            </a:r>
            <a:endParaRPr lang="bn-BD" sz="28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bn-BD" sz="28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bn-BD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রিসালাতের অর্থ বলতে পারবে।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সংজ্ঞা বলতে পারবে।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নবীও রাসুল প্রেরণের উদ্দেশ্য বলতে পারবে।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নবী ও  রাসুলদের গুনাবলী বর্নণা করতে পারবে।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bn-BD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নবীও রাসুলদের মধ্যে পার্থক্য বলতে পারবে।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60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76200"/>
            <a:ext cx="78486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3200" b="1" dirty="0" smtClean="0"/>
          </a:p>
          <a:p>
            <a:r>
              <a:rPr lang="bn-BD" sz="32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রিসালাত অর্থঃ</a:t>
            </a:r>
            <a:r>
              <a:rPr lang="bn-BD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</a:t>
            </a:r>
          </a:p>
          <a:p>
            <a:endParaRPr lang="bn-BD" sz="2400" dirty="0" smtClean="0"/>
          </a:p>
          <a:p>
            <a:r>
              <a:rPr lang="bn-BD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চিঠি,বার্তা, সংবাদ বহন,পয়গাম</a:t>
            </a:r>
          </a:p>
          <a:p>
            <a:endParaRPr lang="bn-BD" sz="2800" b="1" dirty="0" smtClean="0"/>
          </a:p>
          <a:p>
            <a:r>
              <a:rPr lang="bn-BD" sz="32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পারিভাষিক অর্থঃ</a:t>
            </a:r>
            <a:r>
              <a:rPr lang="bn-BD" sz="2800" b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</a:t>
            </a:r>
          </a:p>
          <a:p>
            <a:endParaRPr lang="bn-BD" sz="2400" dirty="0"/>
          </a:p>
          <a:p>
            <a:r>
              <a:rPr lang="bn-BD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মহান আল্লাহ পাকের পবিত্র বাণী মানুষের কাছে পৌছানোকে রিসালাত বলে।</a:t>
            </a:r>
          </a:p>
          <a:p>
            <a:r>
              <a:rPr lang="bn-BD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যারা এ মহান দায়িত্ব পালন করেন তাদের কে বলা হয় রাসুল।</a:t>
            </a:r>
            <a:endParaRPr lang="bn-BD" sz="2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991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88459" y="2512948"/>
            <a:ext cx="35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একক কাজ</a:t>
            </a:r>
            <a:endParaRPr lang="en-US" sz="4400" b="1" u="sng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3313765"/>
            <a:ext cx="388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bn-BD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রিসালাত অর্থ কী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BD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নবী রাসুল কারা 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30471" y="249053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00B050"/>
                </a:solidFill>
              </a:rPr>
              <a:t>সময়ঃ-০৫ মিনিট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67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65" y="1676400"/>
            <a:ext cx="5602941" cy="4830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n w="1905"/>
                <a:solidFill>
                  <a:srgbClr val="00B05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নবীও রাসুলগণ আল্লাহ পাকের মনোনিত বান্দা । তারা ছিলেন নিষ্পাপ। আল্লাহ পাক মানুষের হেদায়েতের জন্য  তাদেরকে দুনিয়াতে প্রেরণ করেছেন। প্রত্যেক জাতীর হেদায়েতের জন্য তিনি নবী রাসুল পাঠিয়েছেন।</a:t>
            </a:r>
          </a:p>
          <a:p>
            <a:r>
              <a:rPr lang="bn-BD" sz="2800" b="1" dirty="0" smtClean="0">
                <a:ln w="1905"/>
                <a:solidFill>
                  <a:srgbClr val="00B05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আল্লাহ পাক বলেন,’আর আমি প্রত্যেক জাতির জন্য নবী রাসুল পাঠিয়েছি।</a:t>
            </a:r>
          </a:p>
          <a:p>
            <a:endParaRPr lang="en-US" b="1" dirty="0">
              <a:ln w="1905"/>
              <a:solidFill>
                <a:srgbClr val="00B05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074" name="Picture 2" descr="C:\Users\DOEL\Pictures\p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219201"/>
            <a:ext cx="3693733" cy="30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641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9482" y="15240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জোড়ায় কাজ</a:t>
            </a:r>
            <a:endParaRPr lang="en-US" sz="4000" b="1" u="sng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5118" y="24384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bn-BD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আল্লাহ পাক নবী রাসুলদের কেন </a:t>
            </a:r>
            <a:r>
              <a:rPr lang="bn-BD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পাঠিয়েছেন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?</a:t>
            </a:r>
            <a:endParaRPr lang="en-US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3637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297</Words>
  <Application>Microsoft Office PowerPoint</Application>
  <PresentationFormat>On-screen Show (4:3)</PresentationFormat>
  <Paragraphs>67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83</cp:revision>
  <dcterms:created xsi:type="dcterms:W3CDTF">2020-03-10T09:14:16Z</dcterms:created>
  <dcterms:modified xsi:type="dcterms:W3CDTF">2020-03-15T08:25:43Z</dcterms:modified>
</cp:coreProperties>
</file>