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1" r:id="rId2"/>
    <p:sldId id="282" r:id="rId3"/>
    <p:sldId id="283" r:id="rId4"/>
    <p:sldId id="271" r:id="rId5"/>
    <p:sldId id="280" r:id="rId6"/>
    <p:sldId id="272" r:id="rId7"/>
    <p:sldId id="261" r:id="rId8"/>
    <p:sldId id="262" r:id="rId9"/>
    <p:sldId id="264" r:id="rId10"/>
    <p:sldId id="265" r:id="rId11"/>
    <p:sldId id="273" r:id="rId12"/>
    <p:sldId id="267" r:id="rId13"/>
    <p:sldId id="266" r:id="rId14"/>
    <p:sldId id="276" r:id="rId15"/>
    <p:sldId id="268" r:id="rId16"/>
    <p:sldId id="269" r:id="rId17"/>
    <p:sldId id="274" r:id="rId18"/>
    <p:sldId id="279" r:id="rId19"/>
    <p:sldId id="278" r:id="rId20"/>
    <p:sldId id="270" r:id="rId21"/>
    <p:sldId id="259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996600"/>
    <a:srgbClr val="827C8A"/>
    <a:srgbClr val="CDC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44" autoAdjust="0"/>
  </p:normalViewPr>
  <p:slideViewPr>
    <p:cSldViewPr>
      <p:cViewPr>
        <p:scale>
          <a:sx n="68" d="100"/>
          <a:sy n="68" d="100"/>
        </p:scale>
        <p:origin x="-144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8C58F-B393-4EF5-8063-4FE258E4C770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AE65B-87C5-44BF-B67B-50891F681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3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1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sz="1200" b="1" baseline="0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ছবিগুলো দেখিয়ে বলা যায় , </a:t>
            </a:r>
            <a:r>
              <a:rPr lang="bn-IN" sz="1200" b="1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 ছবিগলো চেনার চেষ্টা করি</a:t>
            </a:r>
            <a:r>
              <a:rPr lang="bn-BD" sz="1200" b="1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1200" b="1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অ্যমিবার</a:t>
            </a:r>
            <a:r>
              <a:rPr lang="bn-IN" sz="1200" b="1" baseline="0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চিত্রটি দেখিয়ে জানতে চাওয়া যেতে পারে-এটি কিসের ছবি? তাদের উত্তর বলার জন্য সাহায্য করা যেতে পারে।</a:t>
            </a:r>
            <a:r>
              <a:rPr lang="bn-BD" sz="12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অ্যামিবা </a:t>
            </a:r>
            <a:r>
              <a:rPr lang="bn-IN" sz="12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 সৃষ্ট সাধারন একটি রোগ সম্পর্কে জানতে</a:t>
            </a:r>
            <a:r>
              <a:rPr lang="bn-IN" sz="1200" b="1" baseline="0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চাওয়া যেতে পারে</a:t>
            </a:r>
            <a:r>
              <a:rPr lang="en-US" sz="12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1200" b="1" dirty="0" smtClean="0">
                <a:latin typeface="NikoshBAN" pitchFamily="2" charset="0"/>
                <a:cs typeface="NikoshBAN" pitchFamily="2" charset="0"/>
              </a:rPr>
              <a:t>অ্যামিবা </a:t>
            </a:r>
            <a:r>
              <a:rPr lang="bn-IN" sz="1200" b="1" dirty="0" smtClean="0">
                <a:latin typeface="NikoshBAN" pitchFamily="2" charset="0"/>
                <a:cs typeface="NikoshBAN" pitchFamily="2" charset="0"/>
              </a:rPr>
              <a:t>দ্বারা সৃষ্ট সাধারন একটি</a:t>
            </a:r>
            <a:r>
              <a:rPr lang="bn-IN" sz="1200" b="1" baseline="0" dirty="0" smtClean="0">
                <a:latin typeface="NikoshBAN" pitchFamily="2" charset="0"/>
                <a:cs typeface="NikoshBAN" pitchFamily="2" charset="0"/>
              </a:rPr>
              <a:t> রো</a:t>
            </a:r>
            <a:r>
              <a:rPr lang="bn-IN" sz="1200" b="1" dirty="0" smtClean="0">
                <a:latin typeface="NikoshBAN" pitchFamily="2" charset="0"/>
                <a:cs typeface="NikoshBAN" pitchFamily="2" charset="0"/>
              </a:rPr>
              <a:t>গের নাম শিক্ষার্থীদের</a:t>
            </a:r>
            <a:r>
              <a:rPr lang="bn-IN" sz="1200" b="1" baseline="0" dirty="0" smtClean="0">
                <a:latin typeface="NikoshBAN" pitchFamily="2" charset="0"/>
                <a:cs typeface="NikoshBAN" pitchFamily="2" charset="0"/>
              </a:rPr>
              <a:t> কাছে জানতে চাওয়া যেতে পারে।</a:t>
            </a:r>
            <a:r>
              <a:rPr lang="bn-IN" sz="1200" b="1" baseline="0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তাদের উত্তর বলার জন্য সাহায্য করা যেতে পারে</a:t>
            </a:r>
            <a:r>
              <a:rPr lang="bn-IN" sz="1200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IN" sz="1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আমাশয়”</a:t>
            </a:r>
            <a:r>
              <a:rPr lang="bn-IN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18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এমিবিক আমাশয় প্রতিরোধে 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করণীয় কী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তা শিক্ষার্থীদের কাছ থেকে জেনে নেওয়া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89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শিক্ষার্থীদের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শিখনফল অর্জিত হলো কি-না  তা যাচাই করার চেষ্টা করা  হয়েছে। </a:t>
            </a:r>
            <a:r>
              <a:rPr lang="bn-IN" baseline="0" dirty="0" smtClean="0"/>
              <a:t>বিভিন্ন স্তরের</a:t>
            </a:r>
            <a:r>
              <a:rPr lang="bn-BD" baseline="0" dirty="0" smtClean="0"/>
              <a:t> শিক্ষার্থীদেরকে ২ জনের দলে ভাগ করে </a:t>
            </a:r>
            <a:r>
              <a:rPr lang="bn-IN" baseline="0" dirty="0" smtClean="0"/>
              <a:t>নেওয়া যেতে পারে অথবা শ্রেণিশিক্ষক সুবিধামত জোড় গঠন করতে পারেন।  </a:t>
            </a:r>
            <a:endParaRPr lang="bn-BD" baseline="0" dirty="0" smtClean="0"/>
          </a:p>
          <a:p>
            <a:r>
              <a:rPr lang="bn-IN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04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মূল্যায়নের জন্য স্লাইডের এই প্রশ্ন</a:t>
            </a:r>
            <a:r>
              <a:rPr lang="bn-IN" baseline="0" dirty="0" smtClean="0"/>
              <a:t> বা অন্য কোন প্রশ্ন উপস্থাপন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87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শিক্ষার্থীদের</a:t>
            </a:r>
            <a:r>
              <a:rPr lang="bn-IN" baseline="0" dirty="0" smtClean="0"/>
              <a:t>  অস্পষ্টতা দূর করার জন্য উল্লেখিত শব্দগুলো সম্পর্কে জেনে নিয়ে তার পূণঃরালোচনা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06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32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বোর্ডের লিখা মুছে  শিক্ষার্থীদের সুস্বাস্থ্য কামনা করে ধন্যবাদ দিয়ে শ্রেণিকক্ষ ত্যাগ 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রা যেতে</a:t>
            </a:r>
            <a:r>
              <a:rPr lang="bn-IN" dirty="0" smtClean="0"/>
              <a:t> পারে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95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পাঠ শেষে </a:t>
            </a:r>
            <a:r>
              <a:rPr lang="bn-IN" baseline="0" dirty="0" smtClean="0"/>
              <a:t>কাঙ্খিত </a:t>
            </a:r>
            <a:r>
              <a:rPr lang="bn-BD" baseline="0" dirty="0" smtClean="0"/>
              <a:t>শিখনফলকে সামনে রেখে </a:t>
            </a:r>
            <a:r>
              <a:rPr lang="bn-BD" dirty="0" smtClean="0"/>
              <a:t>পাঠকে</a:t>
            </a:r>
            <a:r>
              <a:rPr lang="bn-BD" baseline="0" dirty="0" smtClean="0"/>
              <a:t> ধারাবাহিকভাবে পরিচালনার উদ্দেশ্যে </a:t>
            </a:r>
            <a:r>
              <a:rPr lang="bn-BD" dirty="0" smtClean="0"/>
              <a:t>এই স্লাইডটি </a:t>
            </a:r>
            <a:r>
              <a:rPr lang="bn-BD" baseline="0" dirty="0" smtClean="0"/>
              <a:t>রাখা হয়েছে।</a:t>
            </a:r>
            <a:endParaRPr lang="en-US" dirty="0" smtClean="0"/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33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অ্যামিবার বিভিন্ন অংশের</a:t>
            </a:r>
            <a:r>
              <a:rPr lang="bn-IN" baseline="0" dirty="0" smtClean="0"/>
              <a:t> পরিচয় দেওয়া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21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অ্যামিবা</a:t>
            </a:r>
            <a:r>
              <a:rPr lang="bn-IN" baseline="0" dirty="0" smtClean="0"/>
              <a:t>র বিভিন্ন গহ্বর-এর নাম ও কাজের বর্ণনা দেওয়া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92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শিক্ষার্থীদের কাছে প্রশ্ন করা যেতে পারে এরা কোথায় জন্মে? চিত্রের মাধ্যমে উত্তর প্রদানে সাহায্য করা যেতে পারে। যেমন-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পুকুরের পা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নিতে,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স্যাঁতস্যাঁতে মাটি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তে,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পঁচা পানিযুক্ত ড্রেনের কাদা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য়।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53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কাজের</a:t>
            </a:r>
            <a:r>
              <a:rPr lang="bn-IN" sz="1200" b="1" spc="5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জন্য শিক্ষার্থীদের প্রশ্নগুলো করা যেতে পারে। তাদের উত্তরগুলো মিলিয়ে নেওয়ার জন্য বলা যেতে পারে অথবা ব্লাকবোর্ডে লিখে দেওয়া যেতে পারে। </a:t>
            </a:r>
            <a:endParaRPr lang="en-US" sz="1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13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অ্যামিবার প্রকারভেদ সম্পর্কে</a:t>
            </a:r>
            <a:r>
              <a:rPr lang="bn-IN" baseline="0" dirty="0" smtClean="0"/>
              <a:t> আলোচনা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4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অ্যমিবা কিভাবে বংশবৃদ্ধি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করে সে সম্পর্কে বর্ণনা দেওয়া যেতে পারে।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এরা সাধারনত অযৌন পদ্ধতিতে বংশ বৃদ্ধি করে।অযৌন প্রজনন প্রধানত দুই প্রকার।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21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mtClean="0"/>
              <a:t>এন্টামিবার বহুভাজন</a:t>
            </a:r>
            <a:r>
              <a:rPr lang="bn-IN" baseline="0" smtClean="0"/>
              <a:t> প্রক্রিয়া সম্পর্কে বর্ণনা করা যেতে পারে।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9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7D2A-A715-452C-B88C-E6597CF0B42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0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7D2A-A715-452C-B88C-E6597CF0B42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7D2A-A715-452C-B88C-E6597CF0B42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1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7D2A-A715-452C-B88C-E6597CF0B42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22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7D2A-A715-452C-B88C-E6597CF0B42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1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7D2A-A715-452C-B88C-E6597CF0B42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8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7D2A-A715-452C-B88C-E6597CF0B42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7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7D2A-A715-452C-B88C-E6597CF0B42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2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7D2A-A715-452C-B88C-E6597CF0B42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1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7D2A-A715-452C-B88C-E6597CF0B42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8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7D2A-A715-452C-B88C-E6597CF0B42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6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57D2A-A715-452C-B88C-E6597CF0B42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2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imated-Ros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66800" y="1678126"/>
            <a:ext cx="6502399" cy="48768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993147" y="4800600"/>
            <a:ext cx="4910057" cy="1754326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5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সবাইকে শুভেচ্ছা </a:t>
            </a:r>
            <a:endParaRPr lang="en-US" sz="54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1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1151" y="76200"/>
            <a:ext cx="6288449" cy="83099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দে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 যেখানে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পাওয়া যায়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......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Me!\Desktop\Other image\Damp Soil.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98578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Me!\Desktop\Other image\Po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67" y="1053594"/>
            <a:ext cx="4110578" cy="2604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Me!\Desktop\Other image\Dra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62400"/>
            <a:ext cx="5763491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34415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992"/>
            <a:ext cx="2438400" cy="220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3254514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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সিস্ট কী?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060" y="4913894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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এন্টামিবা  কোন পর্বের অন্তর্গত?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130" y="3969745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&amp;"/>
            </a:pP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প্রতিকূল পরিবেশে এন্টামিবা গোলাকার শক্ত আবরণে নিজেদের দেহ ঢেকে রাখে। এ অবস্থাকে সিস্ট বলে।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130" y="5715000"/>
            <a:ext cx="794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&amp;"/>
            </a:pP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সারকোমাস্টিগোফোরা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7030A0"/>
                </a:solidFill>
                <a:latin typeface="Times New Roman" pitchFamily="18" charset="0"/>
                <a:cs typeface="NikoshBAN" pitchFamily="2" charset="0"/>
              </a:rPr>
              <a:t>(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Sarcomastigophora)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পর্বের।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1" y="749259"/>
            <a:ext cx="2628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bn-IN" sz="44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bn-BD" sz="4400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6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52400"/>
            <a:ext cx="1905000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আমাশয়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771900" y="1168063"/>
            <a:ext cx="838200" cy="630382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838200" y="2179445"/>
            <a:ext cx="838200" cy="630382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7176653" y="2179445"/>
            <a:ext cx="838200" cy="630382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-457200" y="1497109"/>
            <a:ext cx="9753600" cy="997527"/>
          </a:xfrm>
          <a:prstGeom prst="mathMinus">
            <a:avLst/>
          </a:prstGeom>
          <a:solidFill>
            <a:srgbClr val="A422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3514" y="2809827"/>
            <a:ext cx="2106482" cy="769441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এমিবিক 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195" y="2861766"/>
            <a:ext cx="2172005" cy="76944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ব্যাসিলারি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468" y="4114799"/>
            <a:ext cx="3095625" cy="2524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5" descr="C:\Users\Me!\Desktop\Science\Entamoeba histolytica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3" y="4114800"/>
            <a:ext cx="3103418" cy="2524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87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228600"/>
            <a:ext cx="3200400" cy="76944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বংশবৃদ্ধি/প্রজনন</a:t>
            </a:r>
            <a:endParaRPr lang="en-US" sz="44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Me!\Desktop\Science\Sporulation of amib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44752"/>
            <a:ext cx="4876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4743259"/>
            <a:ext cx="19812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স্পোর সৃষ্টি </a:t>
            </a: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163971"/>
            <a:ext cx="25908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 বিভাজন </a:t>
            </a: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971800" y="3208513"/>
            <a:ext cx="914400" cy="557245"/>
          </a:xfrm>
          <a:prstGeom prst="rightArrow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968171" y="4674678"/>
            <a:ext cx="918029" cy="557245"/>
          </a:xfrm>
          <a:prstGeom prst="rightArrow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4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Images\Science\baby amoe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35541">
            <a:off x="4350818" y="3247182"/>
            <a:ext cx="2342289" cy="298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91542" y="457200"/>
            <a:ext cx="8647658" cy="2917825"/>
            <a:chOff x="460829" y="1749425"/>
            <a:chExt cx="8647658" cy="291782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29" y="1981200"/>
              <a:ext cx="8562975" cy="268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174662" y="1749425"/>
              <a:ext cx="962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ক্ষণপদ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59910" y="1749426"/>
              <a:ext cx="16231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সিস্ট প্রাচীর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83058" y="1776349"/>
              <a:ext cx="17651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ক্রোমাটিন দানা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85340" y="1770075"/>
              <a:ext cx="16231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শিশু অ্যামিবা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78597" y="4439662"/>
            <a:ext cx="1907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শিশু অ্যামিবা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514600" y="4649832"/>
            <a:ext cx="1066800" cy="303168"/>
          </a:xfrm>
          <a:prstGeom prst="rightArrow">
            <a:avLst/>
          </a:prstGeom>
          <a:solidFill>
            <a:srgbClr val="CC6600">
              <a:alpha val="3137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1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7709"/>
            <a:ext cx="6858000" cy="923330"/>
          </a:xfrm>
          <a:prstGeom prst="rect">
            <a:avLst/>
          </a:prstGeom>
          <a:solidFill>
            <a:srgbClr val="92D050"/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BD" sz="54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এরা যেখানে বাস করে......</a:t>
            </a:r>
            <a:endParaRPr lang="en-US" sz="54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 descr="C:\Users\Me!\Desktop\Animal Image\Pictur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52639"/>
            <a:ext cx="3099712" cy="2817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6" descr="C:\Users\Me!\Desktop\Animal Image\C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066800"/>
            <a:ext cx="2705099" cy="3003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4322380"/>
            <a:ext cx="2257425" cy="23907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81298" y="4824484"/>
            <a:ext cx="2590800" cy="707886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এদের বৃহদান্ত্রে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Images\Animals\wild-boar_283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536" y="4322379"/>
            <a:ext cx="3267576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Images\Others\very-cute-baby-on-mobi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078" y="1066800"/>
            <a:ext cx="2633458" cy="291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72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1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"/>
            <a:ext cx="7620000" cy="769441"/>
          </a:xfrm>
          <a:prstGeom prst="rect">
            <a:avLst/>
          </a:prstGeom>
          <a:solidFill>
            <a:schemeClr val="accent3"/>
          </a:solidFill>
          <a:ln/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এমিবিক আমাশয় প্রতিরোধে 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 যা করণীয়।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C:\Users\Me!\Desktop\Other image\PitLatrine_paper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24" y="3805834"/>
            <a:ext cx="1367908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7" descr="Bangladesh+ceramic+stove.jpg"/>
          <p:cNvPicPr>
            <a:picLocks noChangeAspect="1"/>
          </p:cNvPicPr>
          <p:nvPr/>
        </p:nvPicPr>
        <p:blipFill>
          <a:blip r:embed="rId4"/>
          <a:srcRect l="15094" r="5660"/>
          <a:stretch>
            <a:fillRect/>
          </a:stretch>
        </p:blipFill>
        <p:spPr>
          <a:xfrm>
            <a:off x="6900748" y="3805834"/>
            <a:ext cx="1752600" cy="1928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tumblr_m4g8xgLG7K1roilnu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1981" y="991211"/>
            <a:ext cx="28194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90600" y="2863567"/>
            <a:ext cx="4212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খাওয়ার আগে সাবান দিয়ে হাত ধুতে হবে।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8410" y="5721897"/>
            <a:ext cx="2899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মলত্যাগের পর সাবান দিয়ে ভালোভাবে হাত ধুতে হবে।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6708" y="593913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পানি ফুটিয়ে পান করতে হবে।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189" y="5782939"/>
            <a:ext cx="2595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স্বাস্থ্যসম্মত পায়খানা ব্যবহার করতে হবে।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Images\Others\cut nai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41182"/>
            <a:ext cx="2109787" cy="202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705600" y="2725995"/>
            <a:ext cx="2290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হাতের নখ নিয়মিত কেটে ফেলতে হবে।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E:\Images\Others\CHR-Washing-Hands-874x10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93" y="741182"/>
            <a:ext cx="1811476" cy="212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Images\Others\ruk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916" y="3855851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60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/>
      <p:bldP spid="11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799" y="67441"/>
            <a:ext cx="5029201" cy="132343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8000" b="1" spc="50" dirty="0" smtClean="0">
                <a:ln w="11430"/>
                <a:blipFill>
                  <a:blip r:embed="rId3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8000" b="1" spc="50" dirty="0">
              <a:ln w="11430"/>
              <a:blipFill>
                <a:blip r:embed="rId3"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829" y="3505200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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এন্টামিবার   জীবানুটি কীভাবে মানুষের দেহে</a:t>
            </a: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  সংক্রমিত হয়?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76155" y="1524000"/>
            <a:ext cx="2865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সময়ঃ ২ মিনিট।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6999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6968" y="1216855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ক্ষণপদ কী?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22860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অ্যামিবার দেহে কয়টি গহ্বর দেখা যায় ও কী কী?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2411" y="3175393"/>
            <a:ext cx="5748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অ্যমিবা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কোন পদ্ধতিতে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বংশবৃদ্ধি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করে?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947225" y="4038600"/>
            <a:ext cx="6558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অ্যমিবা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প্রধানত কোন রোগ সৃষ্টির জন্য দায়ী?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016968" y="4876800"/>
            <a:ext cx="3593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ক্ষণপদের কাজ কী?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1" y="447414"/>
            <a:ext cx="171477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bn-IN" sz="44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4400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50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1371600"/>
            <a:ext cx="4572000" cy="46474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4400" i="1" u="sng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গুরুত্বপূর্ণ </a:t>
            </a:r>
            <a:r>
              <a:rPr lang="bn-IN" sz="4400" i="1" u="sng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bn-IN" sz="4400" i="1" u="sng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IN" sz="3600" i="1" dirty="0" smtClean="0">
                <a:latin typeface="NikoshBAN" pitchFamily="2" charset="0"/>
                <a:cs typeface="NikoshBAN" pitchFamily="2" charset="0"/>
              </a:rPr>
              <a:t>প্লাজমালেমা</a:t>
            </a:r>
            <a:endParaRPr lang="bn-IN" sz="3600" i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IN" sz="3600" i="1" dirty="0" smtClean="0">
                <a:latin typeface="NikoshBAN" pitchFamily="2" charset="0"/>
                <a:cs typeface="NikoshBAN" pitchFamily="2" charset="0"/>
              </a:rPr>
              <a:t>এন্টামিবা</a:t>
            </a:r>
            <a:endParaRPr lang="bn-IN" sz="3600" i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IN" sz="3600" i="1" dirty="0" smtClean="0">
                <a:latin typeface="NikoshBAN" pitchFamily="2" charset="0"/>
                <a:cs typeface="NikoshBAN" pitchFamily="2" charset="0"/>
              </a:rPr>
              <a:t>স্পোর</a:t>
            </a:r>
            <a:endParaRPr lang="bn-IN" sz="3600" i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4.</a:t>
            </a:r>
            <a:r>
              <a:rPr lang="bn-IN" sz="3600" i="1" dirty="0" smtClean="0">
                <a:latin typeface="NikoshBAN" pitchFamily="2" charset="0"/>
                <a:cs typeface="NikoshBAN" pitchFamily="2" charset="0"/>
              </a:rPr>
              <a:t>ক্ষণপদ</a:t>
            </a:r>
            <a:endParaRPr lang="bn-IN" sz="3600" i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5.</a:t>
            </a:r>
            <a:r>
              <a:rPr lang="bn-IN" sz="3600" i="1" dirty="0" smtClean="0">
                <a:latin typeface="NikoshBAN" pitchFamily="2" charset="0"/>
                <a:cs typeface="NikoshBAN" pitchFamily="2" charset="0"/>
              </a:rPr>
              <a:t>এক্টোপ্লাজম</a:t>
            </a:r>
            <a:endParaRPr lang="bn-IN" sz="3600" i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6.</a:t>
            </a:r>
            <a:r>
              <a:rPr lang="bn-IN" sz="3600" i="1" dirty="0" smtClean="0">
                <a:latin typeface="NikoshBAN" pitchFamily="2" charset="0"/>
                <a:cs typeface="NikoshBAN" pitchFamily="2" charset="0"/>
              </a:rPr>
              <a:t>এন্ডোপ্লাজম </a:t>
            </a:r>
            <a:endParaRPr lang="bn-IN" sz="3600" i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7.</a:t>
            </a:r>
            <a:r>
              <a:rPr lang="bn-IN" sz="3600" i="1" dirty="0" smtClean="0">
                <a:latin typeface="NikoshBAN" pitchFamily="2" charset="0"/>
                <a:cs typeface="NikoshBAN" pitchFamily="2" charset="0"/>
              </a:rPr>
              <a:t>ক্রোমাটিন </a:t>
            </a:r>
            <a:r>
              <a:rPr lang="bn-IN" sz="3600" i="1" dirty="0">
                <a:latin typeface="NikoshBAN" pitchFamily="2" charset="0"/>
                <a:cs typeface="NikoshBAN" pitchFamily="2" charset="0"/>
              </a:rPr>
              <a:t>দানা</a:t>
            </a:r>
            <a:endParaRPr lang="en-US" sz="3600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03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2347942"/>
            <a:ext cx="4191000" cy="37856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bn-BD" sz="2400" dirty="0"/>
          </a:p>
          <a:p>
            <a:r>
              <a:rPr lang="en-US" sz="2400" dirty="0" err="1"/>
              <a:t>ইসাহাক</a:t>
            </a:r>
            <a:r>
              <a:rPr lang="en-US" sz="2400" dirty="0"/>
              <a:t> </a:t>
            </a:r>
            <a:r>
              <a:rPr lang="en-US" sz="2400" dirty="0" err="1"/>
              <a:t>আলী</a:t>
            </a:r>
            <a:endParaRPr lang="en-US" sz="2400" dirty="0"/>
          </a:p>
          <a:p>
            <a:r>
              <a:rPr lang="bn-BD" sz="2400" dirty="0"/>
              <a:t>সহকারি শিক্ষক (</a:t>
            </a:r>
            <a:r>
              <a:rPr lang="en-US" sz="2400" dirty="0" err="1"/>
              <a:t>আই.সি.টি</a:t>
            </a:r>
            <a:r>
              <a:rPr lang="bn-BD" sz="2400" dirty="0"/>
              <a:t>)</a:t>
            </a:r>
            <a:endParaRPr lang="en-US" sz="2400" dirty="0"/>
          </a:p>
          <a:p>
            <a:endParaRPr lang="bn-BD" sz="2400" dirty="0"/>
          </a:p>
          <a:p>
            <a:r>
              <a:rPr lang="en-US" sz="2400" dirty="0" err="1"/>
              <a:t>আকালু</a:t>
            </a:r>
            <a:r>
              <a:rPr lang="en-US" sz="2400" dirty="0"/>
              <a:t> </a:t>
            </a:r>
            <a:r>
              <a:rPr lang="en-US" sz="2400" dirty="0" err="1"/>
              <a:t>চর</a:t>
            </a:r>
            <a:r>
              <a:rPr lang="en-US" sz="2400" dirty="0"/>
              <a:t> </a:t>
            </a:r>
            <a:r>
              <a:rPr lang="en-US" sz="2400" dirty="0" err="1"/>
              <a:t>কয়েড়া</a:t>
            </a:r>
            <a:r>
              <a:rPr lang="en-US" sz="2400" dirty="0"/>
              <a:t> </a:t>
            </a:r>
            <a:r>
              <a:rPr lang="en-US" sz="2400" dirty="0" err="1"/>
              <a:t>দাখিল</a:t>
            </a:r>
            <a:r>
              <a:rPr lang="en-US" sz="2400" dirty="0"/>
              <a:t> </a:t>
            </a:r>
            <a:r>
              <a:rPr lang="en-US" sz="2400" dirty="0" err="1"/>
              <a:t>মাদ্রাসা</a:t>
            </a:r>
            <a:endParaRPr lang="en-US" sz="2400" dirty="0"/>
          </a:p>
          <a:p>
            <a:endParaRPr lang="bn-BD" sz="2400" dirty="0"/>
          </a:p>
          <a:p>
            <a:r>
              <a:rPr lang="bn-BD" sz="2400" dirty="0"/>
              <a:t>ভুয়াপুর,টাঙ্গাইল।</a:t>
            </a:r>
            <a:endParaRPr lang="en-US" sz="2400" dirty="0"/>
          </a:p>
          <a:p>
            <a:endParaRPr lang="bn-BD" sz="2400" dirty="0"/>
          </a:p>
          <a:p>
            <a:r>
              <a:rPr lang="bn-BD" sz="2400" dirty="0"/>
              <a:t>মোবাঃ </a:t>
            </a:r>
            <a:r>
              <a:rPr lang="en-US" sz="2400" dirty="0"/>
              <a:t>০১৯২২-৮৮৫৭৭৪</a:t>
            </a:r>
            <a:r>
              <a:rPr lang="bn-BD" sz="2400" dirty="0"/>
              <a:t>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46299"/>
            <a:ext cx="3733801" cy="39897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324720"/>
            <a:ext cx="3809999" cy="11079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6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6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26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914400"/>
            <a:ext cx="4038601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7200" b="1" i="1" spc="50" dirty="0" smtClean="0">
                <a:ln w="11430"/>
                <a:blipFill>
                  <a:blip r:embed="rId3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i="1" spc="50" dirty="0">
              <a:ln w="11430"/>
              <a:blipFill>
                <a:blip r:embed="rId3"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599" y="2895600"/>
            <a:ext cx="8001000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marL="685800" indent="-685800">
              <a:buFont typeface="Wingdings" pitchFamily="2" charset="2"/>
              <a:buChar char=""/>
            </a:pPr>
            <a:r>
              <a:rPr lang="bn-IN" sz="36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অ্যামিবার স্পোরুলেশন পদ্ধতি অংকন করে বিভিন্ন অংশ দেখাও।</a:t>
            </a:r>
            <a:endParaRPr lang="en-US" sz="3600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42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E:\Images\Science\amobeo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1836" cy="6857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8"/>
          <p:cNvSpPr>
            <a:spLocks noChangeArrowheads="1" noChangeShapeType="1" noTextEdit="1"/>
          </p:cNvSpPr>
          <p:nvPr/>
        </p:nvSpPr>
        <p:spPr bwMode="auto">
          <a:xfrm>
            <a:off x="1127611" y="1947203"/>
            <a:ext cx="6858000" cy="1722438"/>
          </a:xfrm>
          <a:prstGeom prst="rect">
            <a:avLst/>
          </a:prstGeom>
          <a:solidFill>
            <a:srgbClr val="00B0F0"/>
          </a:solidFill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121893000" prstMaterial="legacyMatte">
              <a:extrusionClr>
                <a:srgbClr val="FFFFCC"/>
              </a:extrusionClr>
            </a:sp3d>
          </a:bodyPr>
          <a:lstStyle/>
          <a:p>
            <a:pPr>
              <a:defRPr/>
            </a:pPr>
            <a:r>
              <a:rPr lang="bn-BD" sz="3600" i="1" kern="10" dirty="0">
                <a:ln w="12700"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latin typeface="NikoshBAN"/>
                <a:cs typeface="NikoshBAN"/>
              </a:rPr>
              <a:t>ধন্যবাদ</a:t>
            </a:r>
            <a:endParaRPr lang="en-US" sz="3600" i="1" kern="10" dirty="0">
              <a:ln w="12700">
                <a:round/>
                <a:headEnd/>
                <a:tailEnd/>
              </a:ln>
              <a:solidFill>
                <a:srgbClr val="FF0000">
                  <a:alpha val="50000"/>
                </a:srgbClr>
              </a:solidFill>
              <a:latin typeface="NikoshBAN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95107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Images\Borders\flower_bord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-235717"/>
            <a:ext cx="9829800" cy="716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0" y="568404"/>
            <a:ext cx="2362200" cy="13365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278510"/>
            <a:ext cx="7391400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689157"/>
            <a:ext cx="7886700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সামসুদ্দিন আহমেদ তালুকদার,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প্রভাষক, টিটিসি, কুমিল্লা</a:t>
            </a:r>
          </a:p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জনাব মোঃ খাদিজা ইয়াসমিন, সহকারি অধ্যাপক, টিটিসি,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ঢাকা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0100" y="2057400"/>
            <a:ext cx="76962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38400"/>
            <a:ext cx="9067800" cy="212365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শ্রেনিঃ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৭ম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৪০মিঃবিষয়ঃ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8200" y="863600"/>
            <a:ext cx="2819400" cy="646331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/>
              <a:t>পাঠ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99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Images\Science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551" y="1524000"/>
            <a:ext cx="2019772" cy="2878284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Images\Science\1609_Spirogyra_1_1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2133600" cy="28782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Me!\Desktop\Animated Image\Animated Image\Image\Class=7\virus2.JPG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1581970" cy="2878284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169905" y="304800"/>
            <a:ext cx="6491286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sz="4800" b="1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 ছবিগলো চেনার চেষ্টা করি</a:t>
            </a:r>
            <a:r>
              <a:rPr lang="bn-BD" sz="4800" b="1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n w="5080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658" y="5638800"/>
            <a:ext cx="8768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পূর্বে আমরা এদের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দ্বারা সৃষ্ট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রোগ সম্পর্কে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জেনেছি।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C:\Users\Me!\Desktop\Science\bacteria (1)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2032190" cy="2971799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93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118" y="1295400"/>
            <a:ext cx="2713226" cy="1584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3482" y="1524001"/>
            <a:ext cx="264671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IN" sz="4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অ্যামিবা</a:t>
            </a:r>
            <a:endParaRPr lang="en-US" sz="48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5052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অ্যামিবা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দ্বারা সৃষ্ট সাধারন একটি রোগ </a:t>
            </a: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আমাশয়”</a:t>
            </a: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27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e!\Desktop\Science\entamoeba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913" y="2057400"/>
            <a:ext cx="4132774" cy="28180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936508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000" b="1" i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আমাশয়</a:t>
            </a:r>
            <a:r>
              <a:rPr lang="bn-IN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রোগের কারণ </a:t>
            </a:r>
            <a:endParaRPr lang="en-US" sz="6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0136" y="5105400"/>
            <a:ext cx="2952328" cy="1323439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80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অ্যামিবা</a:t>
            </a:r>
            <a:endParaRPr lang="en-US" sz="80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1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0064" y="1343108"/>
            <a:ext cx="5257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bn-BD" sz="4400" i="1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4400" i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এইশেষে শিক্ষার্থীরা</a:t>
            </a:r>
            <a:r>
              <a:rPr lang="bn-BD" sz="44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bn-BD" sz="4400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550" y="1977175"/>
            <a:ext cx="8565572" cy="3298269"/>
          </a:xfrm>
          <a:prstGeom prst="leftUpArrow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Ø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অ্যামিবার বৈশিষ্ট্য বর্ণনা করতে 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927" y="2362200"/>
            <a:ext cx="86175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Ø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অ্যামিবার বহুবিভাজন প্রক্রিয়া ব্যাখ্যা করতে 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936" y="5275444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Ø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অ্যামিবা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র দ্বারা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সৃষ্ট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আমাশয় রোগের কারণ ও প্রতিকার বর্ণনা করতে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8429" y="297359"/>
            <a:ext cx="2362200" cy="769441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bn-IN" sz="4400" i="1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400" i="1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bn-BD" sz="4400" i="1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8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04069" y="1024011"/>
            <a:ext cx="2672466" cy="341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98597" y="4129088"/>
            <a:ext cx="16417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5964667" y="3347295"/>
            <a:ext cx="11496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ক্ষণপদ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4371909" y="815071"/>
            <a:ext cx="1778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এক্টোপ্লাজম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2171233" y="990600"/>
            <a:ext cx="1763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এন্ডোপ্লাজম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1021338" y="1847165"/>
            <a:ext cx="18453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প্লাজমালেমা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2827127" y="5410200"/>
            <a:ext cx="2109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চিত্র-এন্টামিবা</a:t>
            </a:r>
            <a:endParaRPr lang="en-US" sz="36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260934" y="3556974"/>
            <a:ext cx="748144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730643" y="2228139"/>
            <a:ext cx="167954" cy="50553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333860" y="1524000"/>
            <a:ext cx="1" cy="9279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868207" y="3556975"/>
            <a:ext cx="13856" cy="6439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032196" y="1313765"/>
            <a:ext cx="1" cy="10456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55" y="511553"/>
            <a:ext cx="6093003" cy="554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63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509" y="738407"/>
            <a:ext cx="4149527" cy="4191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2514600"/>
            <a:ext cx="34290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লোহিত রক্ত কণিকা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397872" y="2514600"/>
            <a:ext cx="2545728" cy="353944"/>
          </a:xfrm>
          <a:prstGeom prst="straightConnector1">
            <a:avLst/>
          </a:prstGeom>
          <a:ln w="76200">
            <a:solidFill>
              <a:srgbClr val="CD62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397872" y="2868543"/>
            <a:ext cx="2545728" cy="636657"/>
          </a:xfrm>
          <a:prstGeom prst="straightConnector1">
            <a:avLst/>
          </a:prstGeom>
          <a:ln w="76200">
            <a:solidFill>
              <a:srgbClr val="CD62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010400" y="2833907"/>
            <a:ext cx="0" cy="2576293"/>
          </a:xfrm>
          <a:prstGeom prst="straightConnector1">
            <a:avLst/>
          </a:prstGeom>
          <a:ln w="76200">
            <a:solidFill>
              <a:srgbClr val="CD62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43600" y="5580743"/>
            <a:ext cx="19431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খাদ্য গহ্বর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575464"/>
            <a:ext cx="238298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প্লাজমালেমা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449782" y="4122053"/>
            <a:ext cx="1503218" cy="616854"/>
          </a:xfrm>
          <a:prstGeom prst="straightConnector1">
            <a:avLst/>
          </a:prstGeom>
          <a:ln w="76200">
            <a:solidFill>
              <a:srgbClr val="CD62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21722" y="1344544"/>
            <a:ext cx="2679078" cy="560456"/>
          </a:xfrm>
          <a:prstGeom prst="straightConnector1">
            <a:avLst/>
          </a:prstGeom>
          <a:ln w="76200">
            <a:solidFill>
              <a:srgbClr val="CD62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12273" y="990601"/>
            <a:ext cx="238298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পানি গহ্বর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3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651</Words>
  <Application>Microsoft Office PowerPoint</Application>
  <PresentationFormat>On-screen Show (4:3)</PresentationFormat>
  <Paragraphs>118</Paragraphs>
  <Slides>22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 high school</dc:creator>
  <cp:lastModifiedBy>Zahed</cp:lastModifiedBy>
  <cp:revision>117</cp:revision>
  <dcterms:created xsi:type="dcterms:W3CDTF">2014-10-05T08:30:57Z</dcterms:created>
  <dcterms:modified xsi:type="dcterms:W3CDTF">2020-03-15T01:35:45Z</dcterms:modified>
</cp:coreProperties>
</file>