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64" r:id="rId5"/>
    <p:sldId id="257" r:id="rId6"/>
    <p:sldId id="258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3" r:id="rId15"/>
    <p:sldId id="262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5E47E-FFA6-48F7-94AE-BDF41F1E8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D64F92-24AE-4A19-ACAB-3D7749725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5D33D-293D-4CE3-9BE0-CD38CACB3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AD32-A91E-444F-B98D-2D31EECA7F1F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7BF84-9ADD-4F9E-9A8C-C6730AF79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9D270-4406-4A9A-90C1-23824488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8311-8FF6-48AF-9658-EE60D0A64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8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4F6EB-9D9D-447A-8765-17BF6C98D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7C677F-C98B-4E08-8AFA-067E56C63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13BC3-CF33-414D-A34C-AA35437A1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AD32-A91E-444F-B98D-2D31EECA7F1F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9500B-D084-4204-94B1-EA066F08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2A497-051D-455C-9DFB-5891CEB9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8311-8FF6-48AF-9658-EE60D0A64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A0D0F0-710B-4DD4-8A2B-E4058107A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453C3-2E76-4F01-95B9-FB4132256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9B70D-624D-40F5-A252-7DEB05AB7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AD32-A91E-444F-B98D-2D31EECA7F1F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AF583-6332-4427-A1EF-7C62FB491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ACA04-49B0-46E7-A7E7-BE524F63F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8311-8FF6-48AF-9658-EE60D0A64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6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45096-AE5F-41A6-98E2-6340416BF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6FFC3-D734-403F-B07C-EA7FBCCA5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BE359-05DA-43B5-80F8-D4B7519F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AD32-A91E-444F-B98D-2D31EECA7F1F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3CBA5-C1C8-4844-ABA5-42C863BF8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2392B-D2B8-4116-AF15-1A3579207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8311-8FF6-48AF-9658-EE60D0A64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0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19ADE-1DE1-4D27-8F42-F14AD83C7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8F37A-369F-4486-B387-C135ECA9F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26D05-EA60-47B2-8A0B-FE56F9837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AD32-A91E-444F-B98D-2D31EECA7F1F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AAF22-EFB9-4BEF-AC1C-7EF51734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0BA30-3A3F-4B51-90AC-38633B010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8311-8FF6-48AF-9658-EE60D0A64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0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8B9E-681D-4C06-A3E0-6237A99A4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574A3-D416-49A1-8497-317B1BE71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E540A-4C4C-4CCB-9AA2-73F897A21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82D5E-1813-4E21-B010-648F10988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AD32-A91E-444F-B98D-2D31EECA7F1F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F8A5C-2405-4FC0-8A6F-EC24046B9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5C574-1FB6-470B-8201-C8B24CC8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8311-8FF6-48AF-9658-EE60D0A64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EAB43-1E98-4285-ABEB-884EFAF4A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72FD5-1038-4303-8E2B-60DBD29B7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79A08C-2AFE-4656-9DEB-0BA40158F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F79970-4C03-48F8-8B23-2C29F5F814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908393-0597-4C1B-9288-36F22BD75C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51899F-DF6C-4197-9E2C-B6DE20044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AD32-A91E-444F-B98D-2D31EECA7F1F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AAE295-40EC-4A65-A35F-D82288676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E8117F-7F22-4562-A645-36F4FBBD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8311-8FF6-48AF-9658-EE60D0A64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5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FA400-97A3-4BDF-9E7A-99A3ED806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2980E2-C7C0-4F8D-8152-E08EDADBE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AD32-A91E-444F-B98D-2D31EECA7F1F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DE109-613F-4418-B12B-09DAA474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3F423-3CE3-41BA-8B25-D33C0FBC2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8311-8FF6-48AF-9658-EE60D0A64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1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250355-D7ED-47FD-B4F7-E359A816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AD32-A91E-444F-B98D-2D31EECA7F1F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C0DD5F-3AE5-42DB-BF06-9AA53000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62E77-6BD6-45C7-8619-DD185033D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8311-8FF6-48AF-9658-EE60D0A64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A59D0-BB5A-4B24-8895-D005FEF9D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3312C-5A17-464A-9643-997ED06E2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52287-5723-47AD-A8AC-F3BD41BAE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F932C-5766-45A8-B7F9-C84EF6100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AD32-A91E-444F-B98D-2D31EECA7F1F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0ED51-BAC8-41D1-A62C-2629632D2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167BC-27F4-4BE3-B9BC-5A63AAE19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8311-8FF6-48AF-9658-EE60D0A64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7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0C336-D963-4F1E-86C9-87E4D2E1C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B33B77-CCE7-4CF7-B608-87C5ABFF8E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50E4F-88DC-4761-8034-569404984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1B679-05C7-4013-A5CB-EC3B4D818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AD32-A91E-444F-B98D-2D31EECA7F1F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2732E-E25B-4EAB-AFB4-EDA173DCD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EF665-1814-4943-A14C-8D0BE918F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38311-8FF6-48AF-9658-EE60D0A64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7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E818B1-97BB-4188-9D25-9E62BCF4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F73D1-B7FE-4496-8377-388C111E7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DAF9C-A8E9-42F8-8BF4-AD07EDBD98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8AD32-A91E-444F-B98D-2D31EECA7F1F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88472-E8E5-4923-B008-4BAE65F195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CFAD6-9EEF-4C80-AEEF-04301EBF9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38311-8FF6-48AF-9658-EE60D0A64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09E2DE-364B-4BD9-B111-0BE5BE140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115" y="1910862"/>
            <a:ext cx="7543800" cy="4648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761253-5FD3-4D57-B31D-173E3EF7D862}"/>
              </a:ext>
            </a:extLst>
          </p:cNvPr>
          <p:cNvSpPr txBox="1"/>
          <p:nvPr/>
        </p:nvSpPr>
        <p:spPr>
          <a:xfrm>
            <a:off x="2324100" y="298938"/>
            <a:ext cx="80010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/>
              <a:t>সবাই</a:t>
            </a:r>
            <a:r>
              <a:rPr lang="en-US" sz="7200" b="1" dirty="0"/>
              <a:t> </a:t>
            </a:r>
            <a:r>
              <a:rPr lang="en-US" sz="7200" b="1" dirty="0" err="1"/>
              <a:t>কে</a:t>
            </a:r>
            <a:r>
              <a:rPr lang="en-US" sz="7200" b="1" dirty="0"/>
              <a:t> </a:t>
            </a:r>
            <a:r>
              <a:rPr lang="en-US" sz="7200" b="1" dirty="0" err="1"/>
              <a:t>শুভেচ্ছা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76057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0E973D-855E-4A9A-8E2D-608DB2282FED}"/>
              </a:ext>
            </a:extLst>
          </p:cNvPr>
          <p:cNvSpPr/>
          <p:nvPr/>
        </p:nvSpPr>
        <p:spPr>
          <a:xfrm>
            <a:off x="0" y="-68943"/>
            <a:ext cx="12192000" cy="6995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03C229E-7E0F-428F-AA71-A9FAA6B1E778}"/>
              </a:ext>
            </a:extLst>
          </p:cNvPr>
          <p:cNvSpPr/>
          <p:nvPr/>
        </p:nvSpPr>
        <p:spPr>
          <a:xfrm>
            <a:off x="188686" y="134257"/>
            <a:ext cx="11771085" cy="6545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3FC555-CCC0-4233-878D-53FD4687235F}"/>
              </a:ext>
            </a:extLst>
          </p:cNvPr>
          <p:cNvSpPr/>
          <p:nvPr/>
        </p:nvSpPr>
        <p:spPr>
          <a:xfrm>
            <a:off x="348343" y="308428"/>
            <a:ext cx="11451771" cy="61830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9843F5-1040-47AC-9301-6E1FDD5934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114" y="647306"/>
            <a:ext cx="6836228" cy="37301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A93E97B-8507-4466-927A-34437C51E612}"/>
              </a:ext>
            </a:extLst>
          </p:cNvPr>
          <p:cNvSpPr/>
          <p:nvPr/>
        </p:nvSpPr>
        <p:spPr>
          <a:xfrm>
            <a:off x="3195036" y="4948267"/>
            <a:ext cx="5312229" cy="9724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atin typeface="SutonnyOMJ" panose="01010600010101010101" pitchFamily="2" charset="0"/>
                <a:cs typeface="SutonnyOMJ" panose="01010600010101010101" pitchFamily="2" charset="0"/>
              </a:rPr>
              <a:t>স্রষ্টার স্বরূপ </a:t>
            </a:r>
            <a:endParaRPr lang="en-US" sz="60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13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69604E-A520-4CBB-9B20-83EAA35B21A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03DA63-24A3-4BB7-A50E-5639A39D228F}"/>
              </a:ext>
            </a:extLst>
          </p:cNvPr>
          <p:cNvSpPr/>
          <p:nvPr/>
        </p:nvSpPr>
        <p:spPr>
          <a:xfrm>
            <a:off x="188686" y="217714"/>
            <a:ext cx="11756571" cy="6444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12D98E-9392-4E46-9F09-1FC9C5743154}"/>
              </a:ext>
            </a:extLst>
          </p:cNvPr>
          <p:cNvSpPr/>
          <p:nvPr/>
        </p:nvSpPr>
        <p:spPr>
          <a:xfrm>
            <a:off x="290286" y="362857"/>
            <a:ext cx="11480800" cy="61250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14EB94D-9E60-4B53-8D06-6E267AA89CF9}"/>
              </a:ext>
            </a:extLst>
          </p:cNvPr>
          <p:cNvSpPr/>
          <p:nvPr/>
        </p:nvSpPr>
        <p:spPr>
          <a:xfrm>
            <a:off x="2801257" y="522514"/>
            <a:ext cx="6589486" cy="10595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>
                <a:latin typeface="SutonnyOMJ" panose="01010600010101010101" pitchFamily="2" charset="0"/>
                <a:cs typeface="SutonnyOMJ" panose="01010600010101010101" pitchFamily="2" charset="0"/>
              </a:rPr>
              <a:t>ভগবানরুপে স্রষ্টার স্বরূপ </a:t>
            </a:r>
            <a:r>
              <a:rPr lang="bn-IN" sz="4800" b="1" dirty="0"/>
              <a:t>?</a:t>
            </a:r>
            <a:endParaRPr lang="en-US" sz="4800" b="1" dirty="0"/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61AEC8E1-D1D1-4794-943C-DA985B440E52}"/>
              </a:ext>
            </a:extLst>
          </p:cNvPr>
          <p:cNvSpPr/>
          <p:nvPr/>
        </p:nvSpPr>
        <p:spPr>
          <a:xfrm>
            <a:off x="740229" y="2438400"/>
            <a:ext cx="10697028" cy="387531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IN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হিন্দুধর্ম দর্শন অনুসারে ঐ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শ্বর্য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,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বীর্য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শ্রী,জ্ঞান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বৈরাগ্য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কে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ভগ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ভগ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যার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মধ্যে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পূর্নরুপে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আছে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তিনিই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ভগবান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বিষ্ণু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পুরাণে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বলা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হয়েছে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-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যিনি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ভুতগণের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উতপত্তি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বিনাশ,পরলোকে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গতি,ইহলোকে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আগমন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বিদ্যা-অবিদ্যা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জানেন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তিনিই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ভগবান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ঈশ্বর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কে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যখন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এই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ছয়টি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গুনের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অধীশ্বর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রুপে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কল্পনা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আরাধনা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তখন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ঈশ্বর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কে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ভগবান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বলা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হয়</a:t>
            </a:r>
            <a:r>
              <a:rPr lang="en-US" sz="3600" b="1" dirty="0">
                <a:latin typeface="SutonnyOMJ" panose="01010600010101010101" pitchFamily="2" charset="0"/>
                <a:cs typeface="SutonnyOMJ" panose="01010600010101010101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99509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8D04DC-595F-41F4-A1F4-C01701614AC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63518-A19A-42A8-B8A2-840D80708D4C}"/>
              </a:ext>
            </a:extLst>
          </p:cNvPr>
          <p:cNvSpPr/>
          <p:nvPr/>
        </p:nvSpPr>
        <p:spPr>
          <a:xfrm>
            <a:off x="159657" y="188686"/>
            <a:ext cx="11814629" cy="6458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2A3183-9BDD-43C7-AF6A-DCFC7722A2D2}"/>
              </a:ext>
            </a:extLst>
          </p:cNvPr>
          <p:cNvSpPr/>
          <p:nvPr/>
        </p:nvSpPr>
        <p:spPr>
          <a:xfrm>
            <a:off x="319314" y="362857"/>
            <a:ext cx="11422743" cy="61395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Down Ribbon 4">
            <a:extLst>
              <a:ext uri="{FF2B5EF4-FFF2-40B4-BE49-F238E27FC236}">
                <a16:creationId xmlns:a16="http://schemas.microsoft.com/office/drawing/2014/main" id="{98B92F5A-32FD-4BA4-810B-963A559278FC}"/>
              </a:ext>
            </a:extLst>
          </p:cNvPr>
          <p:cNvSpPr/>
          <p:nvPr/>
        </p:nvSpPr>
        <p:spPr>
          <a:xfrm>
            <a:off x="3614057" y="566057"/>
            <a:ext cx="4586514" cy="725714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>
                <a:latin typeface="SutonnyOMJ" panose="01010600010101010101" pitchFamily="2" charset="0"/>
                <a:cs typeface="SutonnyOMJ" panose="01010600010101010101" pitchFamily="2" charset="0"/>
              </a:rPr>
              <a:t>একক কাজ</a:t>
            </a:r>
            <a:endParaRPr lang="en-US" sz="44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0412E4-1BCD-4092-A7F7-BD08D63DD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257" y="1494971"/>
            <a:ext cx="6212114" cy="2647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B9689AE-8547-429C-8275-FAA6F0B6592E}"/>
              </a:ext>
            </a:extLst>
          </p:cNvPr>
          <p:cNvSpPr/>
          <p:nvPr/>
        </p:nvSpPr>
        <p:spPr>
          <a:xfrm>
            <a:off x="1857829" y="4673600"/>
            <a:ext cx="8432800" cy="15385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>
                <a:latin typeface="SutonnyOMJ" panose="01010600010101010101" pitchFamily="2" charset="0"/>
                <a:cs typeface="SutonnyOMJ" panose="01010600010101010101" pitchFamily="2" charset="0"/>
              </a:rPr>
              <a:t>ঈশ্বরকে পরমেশ্বর বলা হয় কেন লিখ?</a:t>
            </a:r>
            <a:endParaRPr lang="en-US" sz="54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34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FFE8E2-F94A-4D97-8746-E9260B5C921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138022-478B-4D87-8DC7-AC0A8A137B27}"/>
              </a:ext>
            </a:extLst>
          </p:cNvPr>
          <p:cNvSpPr/>
          <p:nvPr/>
        </p:nvSpPr>
        <p:spPr>
          <a:xfrm>
            <a:off x="188686" y="217714"/>
            <a:ext cx="11756571" cy="641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167884-4BA9-43F4-8F0B-5D6166440496}"/>
              </a:ext>
            </a:extLst>
          </p:cNvPr>
          <p:cNvSpPr/>
          <p:nvPr/>
        </p:nvSpPr>
        <p:spPr>
          <a:xfrm>
            <a:off x="319314" y="391886"/>
            <a:ext cx="11437257" cy="60524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Down Ribbon 4">
            <a:extLst>
              <a:ext uri="{FF2B5EF4-FFF2-40B4-BE49-F238E27FC236}">
                <a16:creationId xmlns:a16="http://schemas.microsoft.com/office/drawing/2014/main" id="{C9716ABC-09CB-451A-9F17-68F1B42C5767}"/>
              </a:ext>
            </a:extLst>
          </p:cNvPr>
          <p:cNvSpPr/>
          <p:nvPr/>
        </p:nvSpPr>
        <p:spPr>
          <a:xfrm>
            <a:off x="3715657" y="566057"/>
            <a:ext cx="4963886" cy="841829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>
                <a:latin typeface="SutonnyOMJ" panose="01010600010101010101" pitchFamily="2" charset="0"/>
                <a:cs typeface="SutonnyOMJ" panose="01010600010101010101" pitchFamily="2" charset="0"/>
              </a:rPr>
              <a:t>দলীয় কাজ</a:t>
            </a:r>
            <a:endParaRPr lang="en-US" sz="44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6E8F8F-C379-4F26-B41F-3E43999C90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399" y="1582057"/>
            <a:ext cx="5225143" cy="26270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EF1424F-C89A-4C92-89EB-9EAF27BCCD5D}"/>
              </a:ext>
            </a:extLst>
          </p:cNvPr>
          <p:cNvSpPr/>
          <p:nvPr/>
        </p:nvSpPr>
        <p:spPr>
          <a:xfrm>
            <a:off x="1756229" y="4775200"/>
            <a:ext cx="8200571" cy="1422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b="1" dirty="0">
                <a:latin typeface="SutonnyOMJ" panose="01010600010101010101" pitchFamily="2" charset="0"/>
                <a:cs typeface="SutonnyOMJ" panose="01010600010101010101" pitchFamily="2" charset="0"/>
              </a:rPr>
              <a:t>ঈশ্বর এক ও অদ্বিতীয় বলতে কী বুঝিয়েছেন লিখ?</a:t>
            </a:r>
            <a:endParaRPr lang="en-US" sz="40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0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CC585A-7DD7-47A6-B6B8-309C2705F155}"/>
              </a:ext>
            </a:extLst>
          </p:cNvPr>
          <p:cNvSpPr/>
          <p:nvPr/>
        </p:nvSpPr>
        <p:spPr>
          <a:xfrm>
            <a:off x="3887373" y="0"/>
            <a:ext cx="41148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3D5F105-ADEA-47D9-BAF7-4CB108CFD39F}"/>
              </a:ext>
            </a:extLst>
          </p:cNvPr>
          <p:cNvSpPr/>
          <p:nvPr/>
        </p:nvSpPr>
        <p:spPr>
          <a:xfrm>
            <a:off x="760641" y="1985378"/>
            <a:ext cx="59378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b="1" dirty="0">
                <a:latin typeface="SutonnyOMJ" panose="01010600010101010101" pitchFamily="2" charset="0"/>
                <a:cs typeface="SutonnyOMJ" panose="01010600010101010101" pitchFamily="2" charset="0"/>
              </a:rPr>
              <a:t>১। ঈশ্বর বলতে কী বুঝ লিখ ? </a:t>
            </a:r>
            <a:endParaRPr lang="en-US" sz="48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EB2D35-2EB6-4D42-B8FD-6EA7925598E0}"/>
              </a:ext>
            </a:extLst>
          </p:cNvPr>
          <p:cNvSpPr/>
          <p:nvPr/>
        </p:nvSpPr>
        <p:spPr>
          <a:xfrm>
            <a:off x="872585" y="3310595"/>
            <a:ext cx="99453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b="1" dirty="0">
                <a:latin typeface="SutonnyOMJ" panose="01010600010101010101" pitchFamily="2" charset="0"/>
                <a:cs typeface="SutonnyOMJ" panose="01010600010101010101" pitchFamily="2" charset="0"/>
              </a:rPr>
              <a:t>৩। ঈশ্বর সর্বব্যাপি বলতে কী বোঝানো হয়েছে লিখ? </a:t>
            </a:r>
            <a:endParaRPr lang="en-US" sz="48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>
            <a:extLst>
              <a:ext uri="{FF2B5EF4-FFF2-40B4-BE49-F238E27FC236}">
                <a16:creationId xmlns:a16="http://schemas.microsoft.com/office/drawing/2014/main" id="{4AE4B63D-3670-4C52-B275-4DF606642343}"/>
              </a:ext>
            </a:extLst>
          </p:cNvPr>
          <p:cNvSpPr/>
          <p:nvPr/>
        </p:nvSpPr>
        <p:spPr>
          <a:xfrm>
            <a:off x="3843316" y="0"/>
            <a:ext cx="4671612" cy="1097237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বাড়ির</a:t>
            </a:r>
            <a:r>
              <a:rPr lang="en-US" sz="7200" b="1" dirty="0"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7200" b="1" dirty="0" err="1"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sz="7200" b="1" dirty="0">
              <a:solidFill>
                <a:srgbClr val="FFFF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3BEB8E8-2C73-463E-BBFF-26D493BCA61D}"/>
              </a:ext>
            </a:extLst>
          </p:cNvPr>
          <p:cNvGrpSpPr/>
          <p:nvPr/>
        </p:nvGrpSpPr>
        <p:grpSpPr>
          <a:xfrm>
            <a:off x="3006136" y="1097237"/>
            <a:ext cx="6179728" cy="2954258"/>
            <a:chOff x="2112906" y="1606272"/>
            <a:chExt cx="7402079" cy="471768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31E6729-7ECC-4F99-B702-C9E515B13586}"/>
                </a:ext>
              </a:extLst>
            </p:cNvPr>
            <p:cNvGrpSpPr/>
            <p:nvPr/>
          </p:nvGrpSpPr>
          <p:grpSpPr>
            <a:xfrm>
              <a:off x="2470245" y="2552131"/>
              <a:ext cx="6687403" cy="3771825"/>
              <a:chOff x="1337481" y="1451829"/>
              <a:chExt cx="7833814" cy="4585526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C828155-F56D-471A-AC79-0F5E0EDAE5EC}"/>
                  </a:ext>
                </a:extLst>
              </p:cNvPr>
              <p:cNvSpPr/>
              <p:nvPr/>
            </p:nvSpPr>
            <p:spPr>
              <a:xfrm>
                <a:off x="1337481" y="1451829"/>
                <a:ext cx="7833814" cy="39675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3C01DC55-4055-4B0E-ADB8-1D1CD748F308}"/>
                  </a:ext>
                </a:extLst>
              </p:cNvPr>
              <p:cNvGrpSpPr/>
              <p:nvPr/>
            </p:nvGrpSpPr>
            <p:grpSpPr>
              <a:xfrm>
                <a:off x="2210937" y="2583407"/>
                <a:ext cx="1105468" cy="1692322"/>
                <a:chOff x="2210937" y="2583407"/>
                <a:chExt cx="1105468" cy="1692322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33F44E1B-B39A-4A04-8D76-EF6ED10B5349}"/>
                    </a:ext>
                  </a:extLst>
                </p:cNvPr>
                <p:cNvSpPr/>
                <p:nvPr/>
              </p:nvSpPr>
              <p:spPr>
                <a:xfrm>
                  <a:off x="2210937" y="2583407"/>
                  <a:ext cx="1105468" cy="169232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6B22D119-6AE5-44F2-9340-2774CF57090A}"/>
                    </a:ext>
                  </a:extLst>
                </p:cNvPr>
                <p:cNvCxnSpPr>
                  <a:stCxn id="17" idx="0"/>
                  <a:endCxn id="17" idx="2"/>
                </p:cNvCxnSpPr>
                <p:nvPr/>
              </p:nvCxnSpPr>
              <p:spPr>
                <a:xfrm>
                  <a:off x="2763671" y="2583407"/>
                  <a:ext cx="0" cy="16923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C5B947F2-A56F-41D5-AC8F-C62306D9823C}"/>
                  </a:ext>
                </a:extLst>
              </p:cNvPr>
              <p:cNvGrpSpPr/>
              <p:nvPr/>
            </p:nvGrpSpPr>
            <p:grpSpPr>
              <a:xfrm>
                <a:off x="7112758" y="2572603"/>
                <a:ext cx="1105468" cy="1692322"/>
                <a:chOff x="2210937" y="2583407"/>
                <a:chExt cx="1105468" cy="1692322"/>
              </a:xfrm>
            </p:grpSpPr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71E32DE4-AD65-4E6B-B683-3B632B70191B}"/>
                    </a:ext>
                  </a:extLst>
                </p:cNvPr>
                <p:cNvSpPr/>
                <p:nvPr/>
              </p:nvSpPr>
              <p:spPr>
                <a:xfrm>
                  <a:off x="2210937" y="2583407"/>
                  <a:ext cx="1105468" cy="169232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857A3CBD-55E1-4ABC-9904-8852F75CEEC4}"/>
                    </a:ext>
                  </a:extLst>
                </p:cNvPr>
                <p:cNvCxnSpPr>
                  <a:stCxn id="15" idx="0"/>
                  <a:endCxn id="15" idx="2"/>
                </p:cNvCxnSpPr>
                <p:nvPr/>
              </p:nvCxnSpPr>
              <p:spPr>
                <a:xfrm>
                  <a:off x="2763671" y="2583407"/>
                  <a:ext cx="0" cy="16923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3BD13CC8-BAC3-4817-BDE6-7A5032FD43FF}"/>
                  </a:ext>
                </a:extLst>
              </p:cNvPr>
              <p:cNvGrpSpPr/>
              <p:nvPr/>
            </p:nvGrpSpPr>
            <p:grpSpPr>
              <a:xfrm>
                <a:off x="4421873" y="2006221"/>
                <a:ext cx="1596789" cy="2975212"/>
                <a:chOff x="2210937" y="2583407"/>
                <a:chExt cx="1105468" cy="1692322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FD088433-17ED-4493-AE5C-2CD6F6D96702}"/>
                    </a:ext>
                  </a:extLst>
                </p:cNvPr>
                <p:cNvSpPr/>
                <p:nvPr/>
              </p:nvSpPr>
              <p:spPr>
                <a:xfrm>
                  <a:off x="2210937" y="2583407"/>
                  <a:ext cx="1105468" cy="1692322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FE770F70-958D-4BD6-A2EA-D09B388CB9C0}"/>
                    </a:ext>
                  </a:extLst>
                </p:cNvPr>
                <p:cNvCxnSpPr>
                  <a:stCxn id="13" idx="0"/>
                  <a:endCxn id="13" idx="2"/>
                </p:cNvCxnSpPr>
                <p:nvPr/>
              </p:nvCxnSpPr>
              <p:spPr>
                <a:xfrm>
                  <a:off x="2763671" y="2583407"/>
                  <a:ext cx="0" cy="169232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Parallelogram 9">
                <a:extLst>
                  <a:ext uri="{FF2B5EF4-FFF2-40B4-BE49-F238E27FC236}">
                    <a16:creationId xmlns:a16="http://schemas.microsoft.com/office/drawing/2014/main" id="{6056C067-9065-4603-9392-40FF7B739FD1}"/>
                  </a:ext>
                </a:extLst>
              </p:cNvPr>
              <p:cNvSpPr/>
              <p:nvPr/>
            </p:nvSpPr>
            <p:spPr>
              <a:xfrm>
                <a:off x="3104865" y="5426765"/>
                <a:ext cx="3691719" cy="305295"/>
              </a:xfrm>
              <a:prstGeom prst="parallelogram">
                <a:avLst>
                  <a:gd name="adj" fmla="val 89516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1" name="Parallelogram 10">
                <a:extLst>
                  <a:ext uri="{FF2B5EF4-FFF2-40B4-BE49-F238E27FC236}">
                    <a16:creationId xmlns:a16="http://schemas.microsoft.com/office/drawing/2014/main" id="{1F7D9194-5A77-4489-AC65-24219E9D7A59}"/>
                  </a:ext>
                </a:extLst>
              </p:cNvPr>
              <p:cNvSpPr/>
              <p:nvPr/>
            </p:nvSpPr>
            <p:spPr>
              <a:xfrm>
                <a:off x="2954741" y="5732060"/>
                <a:ext cx="3541592" cy="136477"/>
              </a:xfrm>
              <a:prstGeom prst="parallelogram">
                <a:avLst>
                  <a:gd name="adj" fmla="val 89516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12" name="Parallelogram 11">
                <a:extLst>
                  <a:ext uri="{FF2B5EF4-FFF2-40B4-BE49-F238E27FC236}">
                    <a16:creationId xmlns:a16="http://schemas.microsoft.com/office/drawing/2014/main" id="{89FCE467-6B7A-4FBA-AEED-B0354028505D}"/>
                  </a:ext>
                </a:extLst>
              </p:cNvPr>
              <p:cNvSpPr/>
              <p:nvPr/>
            </p:nvSpPr>
            <p:spPr>
              <a:xfrm>
                <a:off x="2804617" y="5849202"/>
                <a:ext cx="3521118" cy="188153"/>
              </a:xfrm>
              <a:prstGeom prst="parallelogram">
                <a:avLst>
                  <a:gd name="adj" fmla="val 89516"/>
                </a:avLst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C2EA2CD1-FF33-45D9-A6CD-DC2560A41F7E}"/>
                </a:ext>
              </a:extLst>
            </p:cNvPr>
            <p:cNvSpPr/>
            <p:nvPr/>
          </p:nvSpPr>
          <p:spPr>
            <a:xfrm>
              <a:off x="2112906" y="1606272"/>
              <a:ext cx="7402079" cy="914400"/>
            </a:xfrm>
            <a:prstGeom prst="triangl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9" name="Rounded Rectangle 6">
            <a:extLst>
              <a:ext uri="{FF2B5EF4-FFF2-40B4-BE49-F238E27FC236}">
                <a16:creationId xmlns:a16="http://schemas.microsoft.com/office/drawing/2014/main" id="{08CC08CD-2EF3-4EB0-B84D-759A3AD55CD1}"/>
              </a:ext>
            </a:extLst>
          </p:cNvPr>
          <p:cNvSpPr/>
          <p:nvPr/>
        </p:nvSpPr>
        <p:spPr>
          <a:xfrm>
            <a:off x="1710139" y="4413714"/>
            <a:ext cx="9766243" cy="15094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b="1" dirty="0">
                <a:latin typeface="SutonnyOMJ" panose="01010600010101010101" pitchFamily="2" charset="0"/>
                <a:cs typeface="SutonnyOMJ" panose="01010600010101010101" pitchFamily="2" charset="0"/>
              </a:rPr>
              <a:t>“</a:t>
            </a:r>
            <a:r>
              <a:rPr lang="bn-IN" sz="4000" b="1" dirty="0">
                <a:latin typeface="SutonnyOMJ" panose="01010600010101010101" pitchFamily="2" charset="0"/>
                <a:cs typeface="SutonnyOMJ" panose="01010600010101010101" pitchFamily="2" charset="0"/>
              </a:rPr>
              <a:t>ঈশ্বর স্বয়ভু অর্থাৎ নিজে নিজের সৃষ্ট হয়েছেন” – বলতে কী বোঝাতে চেয়েছেন বিশ্লেষন করে লিখ?</a:t>
            </a:r>
            <a:endParaRPr lang="en-US" sz="40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34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5A3524-470B-41D5-9250-D277002D36BB}"/>
              </a:ext>
            </a:extLst>
          </p:cNvPr>
          <p:cNvSpPr/>
          <p:nvPr/>
        </p:nvSpPr>
        <p:spPr>
          <a:xfrm>
            <a:off x="2781300" y="762000"/>
            <a:ext cx="6629400" cy="5486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সবাই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কে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ধন্যবাদ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বাই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কে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ধন্যবাদ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সবা</a:t>
            </a:r>
            <a:r>
              <a:rPr lang="as-IN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ই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কে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ধন্যবাদ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সবা</a:t>
            </a:r>
            <a:r>
              <a:rPr lang="as-IN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ই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as-IN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স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বাই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কে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as-IN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ধ</a:t>
            </a:r>
            <a:r>
              <a:rPr lang="en-US" sz="44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ন্যবাদ</a:t>
            </a:r>
            <a:r>
              <a:rPr lang="en-US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en-US" sz="4400" b="1" cap="none" spc="0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57859B3-D715-44F2-B422-883CC744E280}"/>
              </a:ext>
            </a:extLst>
          </p:cNvPr>
          <p:cNvSpPr/>
          <p:nvPr/>
        </p:nvSpPr>
        <p:spPr>
          <a:xfrm>
            <a:off x="3009900" y="914400"/>
            <a:ext cx="6172200" cy="51816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1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3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214E24-5E5B-4293-8547-D22A1D26AB75}"/>
              </a:ext>
            </a:extLst>
          </p:cNvPr>
          <p:cNvSpPr txBox="1"/>
          <p:nvPr/>
        </p:nvSpPr>
        <p:spPr>
          <a:xfrm>
            <a:off x="1026942" y="1012874"/>
            <a:ext cx="108602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উষা</a:t>
            </a:r>
            <a:r>
              <a:rPr lang="en-US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7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রান</a:t>
            </a:r>
            <a:r>
              <a:rPr lang="as-IN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ী</a:t>
            </a:r>
            <a:r>
              <a:rPr lang="en-US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7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গাংঙ্গুলী</a:t>
            </a:r>
            <a:endParaRPr lang="en-US" sz="72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7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সহকারী</a:t>
            </a:r>
            <a:r>
              <a:rPr lang="en-US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7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শিক্ষিকা</a:t>
            </a:r>
            <a:endParaRPr lang="en-US" sz="72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en-US" sz="7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দু</a:t>
            </a:r>
            <a:r>
              <a:rPr lang="as-IN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7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্গা</a:t>
            </a:r>
            <a:r>
              <a:rPr lang="as-IN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ু</a:t>
            </a:r>
            <a:r>
              <a:rPr lang="as-IN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as-IN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চ</a:t>
            </a:r>
            <a:r>
              <a:rPr lang="en-US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en-US" sz="7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উচ্চ</a:t>
            </a:r>
            <a:r>
              <a:rPr lang="en-US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 বিদ্যালয়</a:t>
            </a:r>
          </a:p>
          <a:p>
            <a:pPr algn="ctr"/>
            <a:r>
              <a:rPr lang="en-US" sz="7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আই.ডি</a:t>
            </a:r>
            <a:r>
              <a:rPr lang="en-US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 নং-৭৮২</a:t>
            </a:r>
          </a:p>
          <a:p>
            <a:pPr algn="ctr"/>
            <a:r>
              <a:rPr lang="en-US" sz="7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ব্যাচ</a:t>
            </a:r>
            <a:r>
              <a:rPr lang="en-US" sz="7200" b="1" dirty="0">
                <a:latin typeface="SutonnyOMJ" panose="01010600010101010101" pitchFamily="2" charset="0"/>
                <a:cs typeface="SutonnyOMJ" panose="01010600010101010101" pitchFamily="2" charset="0"/>
              </a:rPr>
              <a:t> নং-২৭</a:t>
            </a:r>
          </a:p>
        </p:txBody>
      </p:sp>
    </p:spTree>
    <p:extLst>
      <p:ext uri="{BB962C8B-B14F-4D97-AF65-F5344CB8AC3E}">
        <p14:creationId xmlns:p14="http://schemas.microsoft.com/office/powerpoint/2010/main" val="137364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6AB05F9-C1DD-4C10-9871-59FCFA9BC520}"/>
              </a:ext>
            </a:extLst>
          </p:cNvPr>
          <p:cNvSpPr txBox="1"/>
          <p:nvPr/>
        </p:nvSpPr>
        <p:spPr>
          <a:xfrm>
            <a:off x="492369" y="267286"/>
            <a:ext cx="10719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75559A-D84E-4594-A821-6B9E888D7FD5}"/>
              </a:ext>
            </a:extLst>
          </p:cNvPr>
          <p:cNvSpPr/>
          <p:nvPr/>
        </p:nvSpPr>
        <p:spPr>
          <a:xfrm>
            <a:off x="1280160" y="79977"/>
            <a:ext cx="9143999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 w="5715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নিচের</a:t>
            </a:r>
            <a:r>
              <a:rPr lang="en-US" sz="5400" b="1" dirty="0">
                <a:ln w="5715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5715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ছবি</a:t>
            </a:r>
            <a:r>
              <a:rPr lang="en-US" sz="5400" b="1" cap="none" spc="0" dirty="0" err="1">
                <a:ln w="5715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গুলো</a:t>
            </a:r>
            <a:r>
              <a:rPr lang="en-US" sz="5400" b="1" cap="none" spc="0" dirty="0">
                <a:ln w="5715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5715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লক্ষ্য</a:t>
            </a:r>
            <a:r>
              <a:rPr lang="en-US" sz="5400" b="1" cap="none" spc="0" dirty="0">
                <a:ln w="5715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5715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</a:t>
            </a:r>
            <a:r>
              <a:rPr lang="en-US" sz="5400" b="1" cap="none" spc="0" dirty="0">
                <a:ln w="5715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3DCD2C-46E4-4E96-A26C-B2276F02E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1817915"/>
            <a:ext cx="6095999" cy="32221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E0BFD85A-AB5E-44A2-9ABE-6731A57A849C}"/>
              </a:ext>
            </a:extLst>
          </p:cNvPr>
          <p:cNvSpPr/>
          <p:nvPr/>
        </p:nvSpPr>
        <p:spPr>
          <a:xfrm>
            <a:off x="3950787" y="5462807"/>
            <a:ext cx="3802743" cy="7837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>
                <a:latin typeface="SutonnyOMJ" panose="01010600010101010101" pitchFamily="2" charset="0"/>
                <a:cs typeface="SutonnyOMJ" panose="01010600010101010101" pitchFamily="2" charset="0"/>
              </a:rPr>
              <a:t>মন্দিরের</a:t>
            </a:r>
            <a:endParaRPr lang="en-US" sz="54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9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DC7020-B23E-4C32-A9F0-AC14D6EC4226}"/>
              </a:ext>
            </a:extLst>
          </p:cNvPr>
          <p:cNvSpPr/>
          <p:nvPr/>
        </p:nvSpPr>
        <p:spPr>
          <a:xfrm>
            <a:off x="0" y="-83457"/>
            <a:ext cx="12192000" cy="70249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993873-6EF8-47CA-8036-44568F43BCA8}"/>
              </a:ext>
            </a:extLst>
          </p:cNvPr>
          <p:cNvSpPr/>
          <p:nvPr/>
        </p:nvSpPr>
        <p:spPr>
          <a:xfrm>
            <a:off x="188686" y="119743"/>
            <a:ext cx="11785600" cy="665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92E183-1285-4F10-9A51-C22800C07640}"/>
              </a:ext>
            </a:extLst>
          </p:cNvPr>
          <p:cNvSpPr/>
          <p:nvPr/>
        </p:nvSpPr>
        <p:spPr>
          <a:xfrm>
            <a:off x="362856" y="261257"/>
            <a:ext cx="11524343" cy="6371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CFEC0D-D0D2-43C3-9B44-BAE518CFF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087" y="1846036"/>
            <a:ext cx="4209142" cy="28166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ACAADFF-4A1E-4E85-AA5B-8109FA26D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57" y="1846036"/>
            <a:ext cx="4412343" cy="28166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C83ED4A-EB34-441A-A4D9-46B045AC037D}"/>
              </a:ext>
            </a:extLst>
          </p:cNvPr>
          <p:cNvSpPr/>
          <p:nvPr/>
        </p:nvSpPr>
        <p:spPr>
          <a:xfrm>
            <a:off x="2612571" y="439057"/>
            <a:ext cx="7416800" cy="8563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b="1" dirty="0">
                <a:latin typeface="SutonnyOMJ" panose="01010600010101010101" pitchFamily="2" charset="0"/>
                <a:cs typeface="SutonnyOMJ" panose="01010600010101010101" pitchFamily="2" charset="0"/>
              </a:rPr>
              <a:t>এদের এক এক করে  কী বলা হয় ?</a:t>
            </a:r>
            <a:endParaRPr lang="en-US" sz="36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556D143-4C53-433D-8805-CDC682D44AD0}"/>
              </a:ext>
            </a:extLst>
          </p:cNvPr>
          <p:cNvSpPr/>
          <p:nvPr/>
        </p:nvSpPr>
        <p:spPr>
          <a:xfrm>
            <a:off x="3323771" y="5228772"/>
            <a:ext cx="5602515" cy="10014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atin typeface="SutonnyOMJ" panose="01010600010101010101" pitchFamily="2" charset="0"/>
                <a:cs typeface="SutonnyOMJ" panose="01010600010101010101" pitchFamily="2" charset="0"/>
              </a:rPr>
              <a:t>ঈশ্বরের </a:t>
            </a:r>
            <a:r>
              <a:rPr lang="en-US" sz="60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স্বরূপ</a:t>
            </a:r>
            <a:r>
              <a:rPr lang="en-US" sz="60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39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0E6E4A-1893-4BFF-9D3F-5922CC724424}"/>
              </a:ext>
            </a:extLst>
          </p:cNvPr>
          <p:cNvSpPr txBox="1"/>
          <p:nvPr/>
        </p:nvSpPr>
        <p:spPr>
          <a:xfrm>
            <a:off x="410817" y="1252025"/>
            <a:ext cx="1139686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বিষয়</a:t>
            </a:r>
            <a:r>
              <a:rPr lang="en-US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 : </a:t>
            </a:r>
            <a:r>
              <a:rPr lang="en-US" sz="6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হিন্দু</a:t>
            </a:r>
            <a:r>
              <a:rPr lang="en-US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ধ</a:t>
            </a:r>
            <a:r>
              <a:rPr lang="en-US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</a:p>
          <a:p>
            <a:r>
              <a:rPr lang="en-US" sz="6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আজকের</a:t>
            </a:r>
            <a:r>
              <a:rPr lang="en-US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পা</a:t>
            </a:r>
            <a:r>
              <a:rPr lang="as-IN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ঠ</a:t>
            </a:r>
            <a:r>
              <a:rPr lang="en-US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 :</a:t>
            </a:r>
            <a:r>
              <a:rPr lang="bn-IN" sz="8000" b="1" dirty="0">
                <a:latin typeface="SutonnyOMJ" panose="01010600010101010101" pitchFamily="2" charset="0"/>
                <a:cs typeface="SutonnyOMJ" panose="01010600010101010101" pitchFamily="2" charset="0"/>
              </a:rPr>
              <a:t>ঈশ্বররুপে স্রষ্টার স্বরূপ </a:t>
            </a:r>
            <a:endParaRPr lang="en-US" sz="66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6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শ্রেণি</a:t>
            </a:r>
            <a:r>
              <a:rPr lang="en-US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 :</a:t>
            </a:r>
            <a:r>
              <a:rPr lang="en-US" sz="6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অষ্</a:t>
            </a:r>
            <a:r>
              <a:rPr lang="as-IN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</a:p>
          <a:p>
            <a:r>
              <a:rPr lang="en-US" sz="66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পৃষ্ঠা</a:t>
            </a:r>
            <a:r>
              <a:rPr lang="en-US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 : </a:t>
            </a:r>
            <a:r>
              <a:rPr lang="as-IN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en-US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  <a:r>
              <a:rPr lang="as-IN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en-US" sz="6600" b="1" dirty="0">
                <a:latin typeface="SutonnyOMJ" panose="01010600010101010101" pitchFamily="2" charset="0"/>
                <a:cs typeface="SutonnyOMJ" panose="01010600010101010101" pitchFamily="2" charset="0"/>
              </a:rPr>
              <a:t>০ </a:t>
            </a:r>
          </a:p>
        </p:txBody>
      </p:sp>
    </p:spTree>
    <p:extLst>
      <p:ext uri="{BB962C8B-B14F-4D97-AF65-F5344CB8AC3E}">
        <p14:creationId xmlns:p14="http://schemas.microsoft.com/office/powerpoint/2010/main" val="84780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2C2F2D4-9326-4A25-988D-845C171AC169}"/>
              </a:ext>
            </a:extLst>
          </p:cNvPr>
          <p:cNvSpPr/>
          <p:nvPr/>
        </p:nvSpPr>
        <p:spPr>
          <a:xfrm>
            <a:off x="4033911" y="14068"/>
            <a:ext cx="3810000" cy="1143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54AD41-8711-430E-AD5F-62C6903A80ED}"/>
              </a:ext>
            </a:extLst>
          </p:cNvPr>
          <p:cNvSpPr txBox="1"/>
          <p:nvPr/>
        </p:nvSpPr>
        <p:spPr>
          <a:xfrm>
            <a:off x="2597834" y="1284849"/>
            <a:ext cx="75438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এই</a:t>
            </a:r>
            <a:r>
              <a:rPr lang="en-US" sz="60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r>
              <a:rPr lang="en-US" sz="60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শেষে</a:t>
            </a:r>
            <a:r>
              <a:rPr lang="en-US" sz="60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শিক্ষা</a:t>
            </a:r>
            <a:r>
              <a:rPr lang="as-IN" sz="6000" b="1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60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্থ</a:t>
            </a:r>
            <a:r>
              <a:rPr lang="as-IN" sz="6000" b="1" dirty="0">
                <a:latin typeface="SutonnyOMJ" panose="01010600010101010101" pitchFamily="2" charset="0"/>
                <a:cs typeface="SutonnyOMJ" panose="01010600010101010101" pitchFamily="2" charset="0"/>
              </a:rPr>
              <a:t>ী</a:t>
            </a:r>
            <a:r>
              <a:rPr lang="en-US" sz="6000" b="1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6000" b="1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6000" b="1" dirty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12543E-015F-43B0-B64E-CC5ABDEB73A3}"/>
              </a:ext>
            </a:extLst>
          </p:cNvPr>
          <p:cNvSpPr txBox="1"/>
          <p:nvPr/>
        </p:nvSpPr>
        <p:spPr>
          <a:xfrm>
            <a:off x="781878" y="3429000"/>
            <a:ext cx="105222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bn-IN" sz="4800" b="1" dirty="0">
                <a:latin typeface="SutonnyOMJ" panose="01010600010101010101" pitchFamily="2" charset="0"/>
                <a:cs typeface="SutonnyOMJ" panose="01010600010101010101" pitchFamily="2" charset="0"/>
              </a:rPr>
              <a:t>১। পরমেশ্বর কে বলতে পারবে। </a:t>
            </a:r>
          </a:p>
          <a:p>
            <a:r>
              <a:rPr lang="bn-IN" sz="4800" b="1" dirty="0">
                <a:latin typeface="SutonnyOMJ" panose="01010600010101010101" pitchFamily="2" charset="0"/>
                <a:cs typeface="SutonnyOMJ" panose="01010600010101010101" pitchFamily="2" charset="0"/>
              </a:rPr>
              <a:t>  ২। ঈশ্বর সর্বত্র বিরাজমান বর্ননা করতে পারবে। </a:t>
            </a:r>
          </a:p>
          <a:p>
            <a:r>
              <a:rPr lang="bn-IN" sz="4800" b="1" dirty="0">
                <a:latin typeface="SutonnyOMJ" panose="01010600010101010101" pitchFamily="2" charset="0"/>
                <a:cs typeface="SutonnyOMJ" panose="01010600010101010101" pitchFamily="2" charset="0"/>
              </a:rPr>
              <a:t>  ৩। ভগবানের স্বরূপ ব্যাখা করতে পারবে।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2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mph" presetSubtype="0" repeatCount="1000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4CAE5E-B8DC-4D6F-9733-9BA74229325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30BD2D-8FDC-4C68-9E04-9F21235E990E}"/>
              </a:ext>
            </a:extLst>
          </p:cNvPr>
          <p:cNvSpPr/>
          <p:nvPr/>
        </p:nvSpPr>
        <p:spPr>
          <a:xfrm>
            <a:off x="174171" y="203200"/>
            <a:ext cx="11785600" cy="6458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EEACBB-101F-438A-9290-49162A8B946E}"/>
              </a:ext>
            </a:extLst>
          </p:cNvPr>
          <p:cNvSpPr/>
          <p:nvPr/>
        </p:nvSpPr>
        <p:spPr>
          <a:xfrm>
            <a:off x="319314" y="377371"/>
            <a:ext cx="11451772" cy="61105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3DCBA8-D53D-4A01-B522-F66DEBE4B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8" y="870858"/>
            <a:ext cx="6386285" cy="36575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633A2D4-78C1-49A8-8D6C-CD39733AF0C7}"/>
              </a:ext>
            </a:extLst>
          </p:cNvPr>
          <p:cNvSpPr/>
          <p:nvPr/>
        </p:nvSpPr>
        <p:spPr>
          <a:xfrm>
            <a:off x="3313043" y="5116286"/>
            <a:ext cx="5181600" cy="7837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atin typeface="SutonnyOMJ" panose="01010600010101010101" pitchFamily="2" charset="0"/>
                <a:cs typeface="SutonnyOMJ" panose="01010600010101010101" pitchFamily="2" charset="0"/>
              </a:rPr>
              <a:t>পরমেশ্বর</a:t>
            </a:r>
            <a:endParaRPr lang="en-US" sz="60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57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4B9AD1-60F6-433A-9C89-C6FDA88D4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AC1A80-A43E-4770-83B3-988FC4925232}"/>
              </a:ext>
            </a:extLst>
          </p:cNvPr>
          <p:cNvSpPr/>
          <p:nvPr/>
        </p:nvSpPr>
        <p:spPr>
          <a:xfrm>
            <a:off x="217714" y="246743"/>
            <a:ext cx="11742057" cy="6357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39A4CE-4CDD-47F1-A6F0-4A4023549B40}"/>
              </a:ext>
            </a:extLst>
          </p:cNvPr>
          <p:cNvSpPr/>
          <p:nvPr/>
        </p:nvSpPr>
        <p:spPr>
          <a:xfrm>
            <a:off x="348343" y="377371"/>
            <a:ext cx="11466286" cy="60814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9C9446E-0885-421E-A08F-2C5770CB3FCB}"/>
              </a:ext>
            </a:extLst>
          </p:cNvPr>
          <p:cNvSpPr/>
          <p:nvPr/>
        </p:nvSpPr>
        <p:spPr>
          <a:xfrm>
            <a:off x="4020457" y="595085"/>
            <a:ext cx="4876800" cy="8998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atin typeface="SutonnyOMJ" panose="01010600010101010101" pitchFamily="2" charset="0"/>
                <a:cs typeface="SutonnyOMJ" panose="01010600010101010101" pitchFamily="2" charset="0"/>
              </a:rPr>
              <a:t>পরমেশ্বর কে?</a:t>
            </a:r>
            <a:endParaRPr lang="en-US" sz="60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964B80A4-5558-4953-9F6E-E0A512313C08}"/>
              </a:ext>
            </a:extLst>
          </p:cNvPr>
          <p:cNvSpPr/>
          <p:nvPr/>
        </p:nvSpPr>
        <p:spPr>
          <a:xfrm>
            <a:off x="638629" y="2061029"/>
            <a:ext cx="10900228" cy="419462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IN" sz="4400" b="1" dirty="0">
                <a:latin typeface="SutonnyOMJ" panose="01010600010101010101" pitchFamily="2" charset="0"/>
                <a:cs typeface="SutonnyOMJ" panose="01010600010101010101" pitchFamily="2" charset="0"/>
              </a:rPr>
              <a:t>ব্রহ্ম যখন জীব ও জগতের উপর প্রভুত্ব করেন, তখন তাঁকে ঈশ্বর বলা হয়। ঈশ্বরকে পরমেশ্বর নামেও ডাকা হয়।তিনি জগতের সৃষ্টিকর্তা,পালনকর্তা এবং ধ্বংসকর্তা ।ঈশ্বরের রুপের শেষ নেই। তিনি অনন্তরূপী । জ্ঞানীর কাছে তিনি ব্রহ্ম,যোগীর কাছে তিনি পরমাত্মা এবং ভক্তের কাছে ভগবান।</a:t>
            </a:r>
            <a:endParaRPr lang="en-US" sz="44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28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962C0E-8782-43BA-8199-F5BDDBFB0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383" y="1086678"/>
            <a:ext cx="3869633" cy="23423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Rounded Rectangle 4">
            <a:extLst>
              <a:ext uri="{FF2B5EF4-FFF2-40B4-BE49-F238E27FC236}">
                <a16:creationId xmlns:a16="http://schemas.microsoft.com/office/drawing/2014/main" id="{B5C59AB0-27BD-47B3-83D2-3F14C6C0A6B3}"/>
              </a:ext>
            </a:extLst>
          </p:cNvPr>
          <p:cNvSpPr/>
          <p:nvPr/>
        </p:nvSpPr>
        <p:spPr>
          <a:xfrm>
            <a:off x="2339324" y="106490"/>
            <a:ext cx="7765142" cy="8708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>
                <a:latin typeface="SutonnyOMJ" panose="01010600010101010101" pitchFamily="2" charset="0"/>
                <a:cs typeface="SutonnyOMJ" panose="01010600010101010101" pitchFamily="2" charset="0"/>
              </a:rPr>
              <a:t>ঈশ্বর সর্বত্র বিরাজমান</a:t>
            </a:r>
            <a:endParaRPr lang="en-US" sz="54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969E54DB-52B3-4333-80F9-16F3CE572072}"/>
              </a:ext>
            </a:extLst>
          </p:cNvPr>
          <p:cNvSpPr/>
          <p:nvPr/>
        </p:nvSpPr>
        <p:spPr>
          <a:xfrm>
            <a:off x="670812" y="3429000"/>
            <a:ext cx="10609943" cy="374468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IN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ঈশ্বর অনন্ত অসীম,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তাঁর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পরিবর্তন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নেই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তিনি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শ্বাশত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।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তিনি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জগতের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আদি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কারণ,তিনি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বিধাতা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।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তাঁর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স্রষ্টা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নেই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তিনি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স্বয়ম্ভূ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অর্থা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ৎ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নিজে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নিজেই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সৃষ্ট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হয়েছেন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তিনি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নিত্য,শুদ্ধ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পরম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পবিত্র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তিনি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সকল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কর্মের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ফলদাতা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যে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যেরকম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কর্ম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তিনি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তাঁকে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সেরকম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ফল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দিয়ে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থাকেন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ঈশ্বর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নিরাকার।প্রয়োজনে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তিনি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সাকার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হতে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পারেন।কারন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অনন্ত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তাঁর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শক্তি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ঈশ্বর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সর্বত্র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বিরাজ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করেন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তিনি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অদ্বিতীয়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।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তিনি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সকলের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মধ্যে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বিরাজ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b="1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করেন</a:t>
            </a:r>
            <a:r>
              <a:rPr lang="en-US" sz="3200" b="1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9457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398</Words>
  <Application>Microsoft Office PowerPoint</Application>
  <PresentationFormat>Widescreen</PresentationFormat>
  <Paragraphs>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SutonnyOMJ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31</cp:revision>
  <dcterms:created xsi:type="dcterms:W3CDTF">2020-03-15T09:48:52Z</dcterms:created>
  <dcterms:modified xsi:type="dcterms:W3CDTF">2020-03-15T13:02:17Z</dcterms:modified>
</cp:coreProperties>
</file>