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0" r:id="rId2"/>
    <p:sldId id="257" r:id="rId3"/>
    <p:sldId id="258" r:id="rId4"/>
    <p:sldId id="259" r:id="rId5"/>
    <p:sldId id="256" r:id="rId6"/>
    <p:sldId id="261" r:id="rId7"/>
    <p:sldId id="263" r:id="rId8"/>
    <p:sldId id="264" r:id="rId9"/>
    <p:sldId id="265" r:id="rId10"/>
    <p:sldId id="266" r:id="rId11"/>
    <p:sldId id="267" r:id="rId12"/>
    <p:sldId id="269" r:id="rId13"/>
    <p:sldId id="270" r:id="rId14"/>
    <p:sldId id="271" r:id="rId15"/>
    <p:sldId id="268" r:id="rId16"/>
    <p:sldId id="272"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2C5BB-E48D-42C7-ABDB-EBCDBFF22C46}" type="datetimeFigureOut">
              <a:rPr lang="en-US" smtClean="0"/>
              <a:t>3/16/2020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EE478-B37D-483D-B038-956A292113D0}" type="slidenum">
              <a:rPr lang="en-US" smtClean="0"/>
              <a:t>‹#›</a:t>
            </a:fld>
            <a:endParaRPr lang="en-US"/>
          </a:p>
        </p:txBody>
      </p:sp>
    </p:spTree>
    <p:extLst>
      <p:ext uri="{BB962C8B-B14F-4D97-AF65-F5344CB8AC3E}">
        <p14:creationId xmlns:p14="http://schemas.microsoft.com/office/powerpoint/2010/main" val="2726840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756281-9AE4-4731-B187-EC4671BAB4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999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D1A2D3-3630-47A2-BAB5-FFCC33DA6772}"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92435-C798-4B47-A567-41E48C1FA9FD}" type="slidenum">
              <a:rPr lang="en-US" smtClean="0"/>
              <a:t>‹#›</a:t>
            </a:fld>
            <a:endParaRPr lang="en-US"/>
          </a:p>
        </p:txBody>
      </p:sp>
    </p:spTree>
    <p:extLst>
      <p:ext uri="{BB962C8B-B14F-4D97-AF65-F5344CB8AC3E}">
        <p14:creationId xmlns:p14="http://schemas.microsoft.com/office/powerpoint/2010/main" val="4088631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D1A2D3-3630-47A2-BAB5-FFCC33DA6772}"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92435-C798-4B47-A567-41E48C1FA9FD}" type="slidenum">
              <a:rPr lang="en-US" smtClean="0"/>
              <a:t>‹#›</a:t>
            </a:fld>
            <a:endParaRPr lang="en-US"/>
          </a:p>
        </p:txBody>
      </p:sp>
    </p:spTree>
    <p:extLst>
      <p:ext uri="{BB962C8B-B14F-4D97-AF65-F5344CB8AC3E}">
        <p14:creationId xmlns:p14="http://schemas.microsoft.com/office/powerpoint/2010/main" val="2001296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D1A2D3-3630-47A2-BAB5-FFCC33DA6772}"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92435-C798-4B47-A567-41E48C1FA9FD}" type="slidenum">
              <a:rPr lang="en-US" smtClean="0"/>
              <a:t>‹#›</a:t>
            </a:fld>
            <a:endParaRPr lang="en-US"/>
          </a:p>
        </p:txBody>
      </p:sp>
    </p:spTree>
    <p:extLst>
      <p:ext uri="{BB962C8B-B14F-4D97-AF65-F5344CB8AC3E}">
        <p14:creationId xmlns:p14="http://schemas.microsoft.com/office/powerpoint/2010/main" val="86495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D1A2D3-3630-47A2-BAB5-FFCC33DA6772}"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92435-C798-4B47-A567-41E48C1FA9FD}" type="slidenum">
              <a:rPr lang="en-US" smtClean="0"/>
              <a:t>‹#›</a:t>
            </a:fld>
            <a:endParaRPr lang="en-US"/>
          </a:p>
        </p:txBody>
      </p:sp>
    </p:spTree>
    <p:extLst>
      <p:ext uri="{BB962C8B-B14F-4D97-AF65-F5344CB8AC3E}">
        <p14:creationId xmlns:p14="http://schemas.microsoft.com/office/powerpoint/2010/main" val="3010906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D1A2D3-3630-47A2-BAB5-FFCC33DA6772}"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92435-C798-4B47-A567-41E48C1FA9FD}" type="slidenum">
              <a:rPr lang="en-US" smtClean="0"/>
              <a:t>‹#›</a:t>
            </a:fld>
            <a:endParaRPr lang="en-US"/>
          </a:p>
        </p:txBody>
      </p:sp>
    </p:spTree>
    <p:extLst>
      <p:ext uri="{BB962C8B-B14F-4D97-AF65-F5344CB8AC3E}">
        <p14:creationId xmlns:p14="http://schemas.microsoft.com/office/powerpoint/2010/main" val="88917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D1A2D3-3630-47A2-BAB5-FFCC33DA6772}"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92435-C798-4B47-A567-41E48C1FA9FD}" type="slidenum">
              <a:rPr lang="en-US" smtClean="0"/>
              <a:t>‹#›</a:t>
            </a:fld>
            <a:endParaRPr lang="en-US"/>
          </a:p>
        </p:txBody>
      </p:sp>
    </p:spTree>
    <p:extLst>
      <p:ext uri="{BB962C8B-B14F-4D97-AF65-F5344CB8AC3E}">
        <p14:creationId xmlns:p14="http://schemas.microsoft.com/office/powerpoint/2010/main" val="2654884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D1A2D3-3630-47A2-BAB5-FFCC33DA6772}" type="datetimeFigureOut">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892435-C798-4B47-A567-41E48C1FA9FD}" type="slidenum">
              <a:rPr lang="en-US" smtClean="0"/>
              <a:t>‹#›</a:t>
            </a:fld>
            <a:endParaRPr lang="en-US"/>
          </a:p>
        </p:txBody>
      </p:sp>
    </p:spTree>
    <p:extLst>
      <p:ext uri="{BB962C8B-B14F-4D97-AF65-F5344CB8AC3E}">
        <p14:creationId xmlns:p14="http://schemas.microsoft.com/office/powerpoint/2010/main" val="389169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D1A2D3-3630-47A2-BAB5-FFCC33DA6772}" type="datetimeFigureOut">
              <a:rPr lang="en-US" smtClean="0"/>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892435-C798-4B47-A567-41E48C1FA9FD}" type="slidenum">
              <a:rPr lang="en-US" smtClean="0"/>
              <a:t>‹#›</a:t>
            </a:fld>
            <a:endParaRPr lang="en-US"/>
          </a:p>
        </p:txBody>
      </p:sp>
    </p:spTree>
    <p:extLst>
      <p:ext uri="{BB962C8B-B14F-4D97-AF65-F5344CB8AC3E}">
        <p14:creationId xmlns:p14="http://schemas.microsoft.com/office/powerpoint/2010/main" val="4125500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1A2D3-3630-47A2-BAB5-FFCC33DA6772}" type="datetimeFigureOut">
              <a:rPr lang="en-US" smtClean="0"/>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892435-C798-4B47-A567-41E48C1FA9FD}" type="slidenum">
              <a:rPr lang="en-US" smtClean="0"/>
              <a:t>‹#›</a:t>
            </a:fld>
            <a:endParaRPr lang="en-US"/>
          </a:p>
        </p:txBody>
      </p:sp>
    </p:spTree>
    <p:extLst>
      <p:ext uri="{BB962C8B-B14F-4D97-AF65-F5344CB8AC3E}">
        <p14:creationId xmlns:p14="http://schemas.microsoft.com/office/powerpoint/2010/main" val="3366023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D1A2D3-3630-47A2-BAB5-FFCC33DA6772}"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92435-C798-4B47-A567-41E48C1FA9FD}" type="slidenum">
              <a:rPr lang="en-US" smtClean="0"/>
              <a:t>‹#›</a:t>
            </a:fld>
            <a:endParaRPr lang="en-US"/>
          </a:p>
        </p:txBody>
      </p:sp>
    </p:spTree>
    <p:extLst>
      <p:ext uri="{BB962C8B-B14F-4D97-AF65-F5344CB8AC3E}">
        <p14:creationId xmlns:p14="http://schemas.microsoft.com/office/powerpoint/2010/main" val="3221442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D1A2D3-3630-47A2-BAB5-FFCC33DA6772}"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92435-C798-4B47-A567-41E48C1FA9FD}" type="slidenum">
              <a:rPr lang="en-US" smtClean="0"/>
              <a:t>‹#›</a:t>
            </a:fld>
            <a:endParaRPr lang="en-US"/>
          </a:p>
        </p:txBody>
      </p:sp>
    </p:spTree>
    <p:extLst>
      <p:ext uri="{BB962C8B-B14F-4D97-AF65-F5344CB8AC3E}">
        <p14:creationId xmlns:p14="http://schemas.microsoft.com/office/powerpoint/2010/main" val="1144750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1A2D3-3630-47A2-BAB5-FFCC33DA6772}" type="datetimeFigureOut">
              <a:rPr lang="en-US" smtClean="0"/>
              <a:t>3/16/2020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92435-C798-4B47-A567-41E48C1FA9FD}" type="slidenum">
              <a:rPr lang="en-US" smtClean="0"/>
              <a:t>‹#›</a:t>
            </a:fld>
            <a:endParaRPr lang="en-US"/>
          </a:p>
        </p:txBody>
      </p:sp>
    </p:spTree>
    <p:extLst>
      <p:ext uri="{BB962C8B-B14F-4D97-AF65-F5344CB8AC3E}">
        <p14:creationId xmlns:p14="http://schemas.microsoft.com/office/powerpoint/2010/main" val="858666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57928" y="4810595"/>
            <a:ext cx="5638800" cy="1015663"/>
          </a:xfrm>
          <a:prstGeom prst="rect">
            <a:avLst/>
          </a:prstGeom>
          <a:noFill/>
          <a:ln w="57150">
            <a:solidFill>
              <a:schemeClr val="accent1">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BD"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rPr>
              <a:t>সবাইকে স্বাগতম</a:t>
            </a:r>
            <a:endPar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383" y="449705"/>
            <a:ext cx="7899633" cy="4043909"/>
          </a:xfrm>
          <a:prstGeom prst="rect">
            <a:avLst/>
          </a:prstGeom>
        </p:spPr>
      </p:pic>
    </p:spTree>
    <p:extLst>
      <p:ext uri="{BB962C8B-B14F-4D97-AF65-F5344CB8AC3E}">
        <p14:creationId xmlns:p14="http://schemas.microsoft.com/office/powerpoint/2010/main" val="344988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14" presetClass="exit" presetSubtype="10" fill="hold" grpId="1" nodeType="withEffect">
                                  <p:stCondLst>
                                    <p:cond delay="0"/>
                                  </p:stCondLst>
                                  <p:childTnLst>
                                    <p:animEffect transition="out" filter="randombar(horizontal)">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2964" y="464694"/>
            <a:ext cx="5426439" cy="1200329"/>
          </a:xfrm>
          <a:prstGeom prst="rect">
            <a:avLst/>
          </a:prstGeom>
          <a:solidFill>
            <a:schemeClr val="accent4">
              <a:lumMod val="20000"/>
              <a:lumOff val="80000"/>
            </a:schemeClr>
          </a:solidFill>
          <a:ln w="28575">
            <a:solidFill>
              <a:schemeClr val="tx1"/>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কোনো কোনো উদ্ভিদ পানিতে জন্মে। </a:t>
            </a:r>
          </a:p>
          <a:p>
            <a:r>
              <a:rPr lang="bn-BD" sz="3600" dirty="0" smtClean="0">
                <a:latin typeface="NikoshBAN" panose="02000000000000000000" pitchFamily="2" charset="0"/>
                <a:cs typeface="NikoshBAN" panose="02000000000000000000" pitchFamily="2" charset="0"/>
              </a:rPr>
              <a:t>যেমন- কচুরিপানা ও শাপলা ।</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564" y="2241186"/>
            <a:ext cx="4876800" cy="24955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715" y="2241186"/>
            <a:ext cx="4616164" cy="2495550"/>
          </a:xfrm>
          <a:prstGeom prst="rect">
            <a:avLst/>
          </a:prstGeom>
        </p:spPr>
      </p:pic>
      <p:sp>
        <p:nvSpPr>
          <p:cNvPr id="6" name="TextBox 5"/>
          <p:cNvSpPr txBox="1"/>
          <p:nvPr/>
        </p:nvSpPr>
        <p:spPr>
          <a:xfrm>
            <a:off x="2578309" y="5186758"/>
            <a:ext cx="1633928" cy="461665"/>
          </a:xfrm>
          <a:prstGeom prst="rect">
            <a:avLst/>
          </a:prstGeom>
          <a:solidFill>
            <a:schemeClr val="accent5">
              <a:lumMod val="20000"/>
              <a:lumOff val="80000"/>
            </a:schemeClr>
          </a:solidFill>
          <a:ln w="28575">
            <a:solidFill>
              <a:schemeClr val="tx1"/>
            </a:solidFill>
          </a:ln>
        </p:spPr>
        <p:txBody>
          <a:bodyPr wrap="square" rtlCol="0">
            <a:spAutoFit/>
          </a:bodyPr>
          <a:lstStyle/>
          <a:p>
            <a:r>
              <a:rPr lang="bn-BD" sz="2400" dirty="0" smtClean="0">
                <a:latin typeface="NikoshBAN" panose="02000000000000000000" pitchFamily="2" charset="0"/>
                <a:cs typeface="NikoshBAN" panose="02000000000000000000" pitchFamily="2" charset="0"/>
              </a:rPr>
              <a:t>কচুরিপানা</a:t>
            </a:r>
            <a:endParaRPr lang="en-US" sz="2400" dirty="0">
              <a:latin typeface="NikoshBAN" panose="02000000000000000000" pitchFamily="2" charset="0"/>
              <a:cs typeface="NikoshBAN" panose="02000000000000000000" pitchFamily="2" charset="0"/>
            </a:endParaRPr>
          </a:p>
        </p:txBody>
      </p:sp>
      <p:sp>
        <p:nvSpPr>
          <p:cNvPr id="7" name="TextBox 6"/>
          <p:cNvSpPr txBox="1"/>
          <p:nvPr/>
        </p:nvSpPr>
        <p:spPr>
          <a:xfrm>
            <a:off x="8034729" y="5108938"/>
            <a:ext cx="1304143" cy="523220"/>
          </a:xfrm>
          <a:prstGeom prst="rect">
            <a:avLst/>
          </a:prstGeom>
          <a:solidFill>
            <a:schemeClr val="accent5">
              <a:lumMod val="20000"/>
              <a:lumOff val="80000"/>
            </a:schemeClr>
          </a:solidFill>
          <a:ln w="28575">
            <a:solidFill>
              <a:schemeClr val="tx1"/>
            </a:solidFill>
          </a:ln>
        </p:spPr>
        <p:txBody>
          <a:bodyPr wrap="square" rtlCol="0">
            <a:spAutoFit/>
          </a:bodyPr>
          <a:lstStyle/>
          <a:p>
            <a:r>
              <a:rPr lang="bn-BD" sz="2800" dirty="0" smtClean="0">
                <a:latin typeface="NikoshBAN" panose="02000000000000000000" pitchFamily="2" charset="0"/>
                <a:cs typeface="NikoshBAN" panose="02000000000000000000" pitchFamily="2" charset="0"/>
              </a:rPr>
              <a:t>শাপলা</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3279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8484" y="314793"/>
            <a:ext cx="7060367" cy="1754326"/>
          </a:xfrm>
          <a:prstGeom prst="rect">
            <a:avLst/>
          </a:prstGeom>
          <a:solidFill>
            <a:schemeClr val="accent5">
              <a:lumMod val="20000"/>
              <a:lumOff val="80000"/>
            </a:schemeClr>
          </a:solidFill>
          <a:ln w="38100">
            <a:solidFill>
              <a:schemeClr val="tx1"/>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কিছু কিছু উদ্ভিদ মাটি ও পানি উভয় পরিবেশেই জন্মে। যেমন- কলমি,হেলেঞ্চা।</a:t>
            </a:r>
          </a:p>
          <a:p>
            <a:r>
              <a:rPr lang="bn-BD"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575" y="2284126"/>
            <a:ext cx="4781786" cy="26867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009" y="2284126"/>
            <a:ext cx="5014839" cy="2686756"/>
          </a:xfrm>
          <a:prstGeom prst="rect">
            <a:avLst/>
          </a:prstGeom>
        </p:spPr>
      </p:pic>
      <p:sp>
        <p:nvSpPr>
          <p:cNvPr id="6" name="TextBox 5"/>
          <p:cNvSpPr txBox="1"/>
          <p:nvPr/>
        </p:nvSpPr>
        <p:spPr>
          <a:xfrm>
            <a:off x="2218583" y="5456420"/>
            <a:ext cx="1873769" cy="523220"/>
          </a:xfrm>
          <a:prstGeom prst="rect">
            <a:avLst/>
          </a:prstGeom>
          <a:solidFill>
            <a:schemeClr val="accent2">
              <a:lumMod val="20000"/>
              <a:lumOff val="80000"/>
            </a:schemeClr>
          </a:solidFill>
          <a:ln w="28575">
            <a:solidFill>
              <a:schemeClr val="tx1"/>
            </a:solidFill>
          </a:ln>
        </p:spPr>
        <p:txBody>
          <a:bodyPr wrap="square" rtlCol="0">
            <a:spAutoFit/>
          </a:bodyPr>
          <a:lstStyle/>
          <a:p>
            <a:r>
              <a:rPr lang="bn-BD" sz="2800" dirty="0" smtClean="0">
                <a:latin typeface="NikoshBAN" panose="02000000000000000000" pitchFamily="2" charset="0"/>
                <a:cs typeface="NikoshBAN" panose="02000000000000000000" pitchFamily="2" charset="0"/>
              </a:rPr>
              <a:t>কলমি</a:t>
            </a:r>
            <a:endParaRPr lang="en-US" sz="2800" dirty="0">
              <a:latin typeface="NikoshBAN" panose="02000000000000000000" pitchFamily="2" charset="0"/>
              <a:cs typeface="NikoshBAN" panose="02000000000000000000" pitchFamily="2" charset="0"/>
            </a:endParaRPr>
          </a:p>
        </p:txBody>
      </p:sp>
      <p:sp>
        <p:nvSpPr>
          <p:cNvPr id="7" name="TextBox 6"/>
          <p:cNvSpPr txBox="1"/>
          <p:nvPr/>
        </p:nvSpPr>
        <p:spPr>
          <a:xfrm>
            <a:off x="7824864" y="5456420"/>
            <a:ext cx="1543987" cy="523220"/>
          </a:xfrm>
          <a:prstGeom prst="rect">
            <a:avLst/>
          </a:prstGeom>
          <a:solidFill>
            <a:schemeClr val="accent2">
              <a:lumMod val="20000"/>
              <a:lumOff val="80000"/>
            </a:schemeClr>
          </a:solidFill>
          <a:ln w="28575">
            <a:solidFill>
              <a:schemeClr val="tx1"/>
            </a:solidFill>
          </a:ln>
        </p:spPr>
        <p:txBody>
          <a:bodyPr wrap="square" rtlCol="0">
            <a:spAutoFit/>
          </a:bodyPr>
          <a:lstStyle/>
          <a:p>
            <a:r>
              <a:rPr lang="bn-BD" sz="2800" dirty="0" smtClean="0">
                <a:latin typeface="NikoshBAN" panose="02000000000000000000" pitchFamily="2" charset="0"/>
                <a:cs typeface="NikoshBAN" panose="02000000000000000000" pitchFamily="2" charset="0"/>
              </a:rPr>
              <a:t>হেলেঞ্চা</a:t>
            </a:r>
          </a:p>
        </p:txBody>
      </p:sp>
    </p:spTree>
    <p:extLst>
      <p:ext uri="{BB962C8B-B14F-4D97-AF65-F5344CB8AC3E}">
        <p14:creationId xmlns:p14="http://schemas.microsoft.com/office/powerpoint/2010/main" val="345474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8465" y="209862"/>
            <a:ext cx="7210269" cy="1815882"/>
          </a:xfrm>
          <a:prstGeom prst="rect">
            <a:avLst/>
          </a:prstGeom>
          <a:solidFill>
            <a:schemeClr val="accent3">
              <a:lumMod val="20000"/>
              <a:lumOff val="80000"/>
            </a:schemeClr>
          </a:solidFill>
          <a:ln w="28575">
            <a:solidFill>
              <a:schemeClr val="tx1"/>
            </a:solidFill>
          </a:ln>
        </p:spPr>
        <p:txBody>
          <a:bodyPr wrap="square" rtlCol="0">
            <a:spAutoFit/>
          </a:bodyPr>
          <a:lstStyle/>
          <a:p>
            <a:r>
              <a:rPr lang="bn-BD" sz="2800" dirty="0" smtClean="0">
                <a:latin typeface="NikoshBAN" panose="02000000000000000000" pitchFamily="2" charset="0"/>
                <a:cs typeface="NikoshBAN" panose="02000000000000000000" pitchFamily="2" charset="0"/>
              </a:rPr>
              <a:t>কিছু উদ্ভিদ লবণাক্ত মাটিতে জন্মে। সুন্দরবন হল এমন একটি লবণাক্ত মাটির পরিবেশ। এই পরিবেশে যে সকল উদ্ভিদ জন্মে তা অন্যান্য অঞ্চল থেকে ভিন্ন। শ্বাস গ্রহণের জন্য এ সকল উদ্ভিদের শ্বাস</a:t>
            </a:r>
            <a:r>
              <a:rPr lang="en-US" sz="2800" dirty="0" err="1" smtClean="0">
                <a:latin typeface="NikoshBAN" panose="02000000000000000000" pitchFamily="2" charset="0"/>
                <a:cs typeface="NikoshBAN" panose="02000000000000000000" pitchFamily="2" charset="0"/>
              </a:rPr>
              <a:t>মূ</a:t>
            </a:r>
            <a:r>
              <a:rPr lang="bn-BD" sz="2800" dirty="0" smtClean="0">
                <a:latin typeface="NikoshBAN" panose="02000000000000000000" pitchFamily="2" charset="0"/>
                <a:cs typeface="NikoshBAN" panose="02000000000000000000" pitchFamily="2" charset="0"/>
              </a:rPr>
              <a:t>ল রয়েছে।</a:t>
            </a:r>
            <a:endParaRPr lang="en-US" sz="28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903" y="2130675"/>
            <a:ext cx="4916774" cy="328638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739" y="2130675"/>
            <a:ext cx="5169355" cy="3286385"/>
          </a:xfrm>
          <a:prstGeom prst="rect">
            <a:avLst/>
          </a:prstGeom>
        </p:spPr>
      </p:pic>
      <p:sp>
        <p:nvSpPr>
          <p:cNvPr id="6" name="TextBox 5"/>
          <p:cNvSpPr txBox="1"/>
          <p:nvPr/>
        </p:nvSpPr>
        <p:spPr>
          <a:xfrm>
            <a:off x="1581460" y="5761007"/>
            <a:ext cx="1903751" cy="369332"/>
          </a:xfrm>
          <a:prstGeom prst="rect">
            <a:avLst/>
          </a:prstGeom>
          <a:solidFill>
            <a:schemeClr val="accent1">
              <a:lumMod val="20000"/>
              <a:lumOff val="80000"/>
            </a:schemeClr>
          </a:solidFill>
          <a:ln w="28575">
            <a:solidFill>
              <a:schemeClr val="tx1"/>
            </a:solidFill>
          </a:ln>
        </p:spPr>
        <p:txBody>
          <a:bodyPr wrap="square" rtlCol="0">
            <a:spAutoFit/>
          </a:bodyPr>
          <a:lstStyle/>
          <a:p>
            <a:r>
              <a:rPr lang="bn-BD" dirty="0" smtClean="0">
                <a:latin typeface="NikoshBAN" panose="02000000000000000000" pitchFamily="2" charset="0"/>
                <a:cs typeface="NikoshBAN" panose="02000000000000000000" pitchFamily="2" charset="0"/>
              </a:rPr>
              <a:t>        সুন্দরবন </a:t>
            </a:r>
            <a:endParaRPr lang="en-US" dirty="0">
              <a:latin typeface="NikoshBAN" panose="02000000000000000000" pitchFamily="2" charset="0"/>
              <a:cs typeface="NikoshBAN" panose="02000000000000000000" pitchFamily="2" charset="0"/>
            </a:endParaRPr>
          </a:p>
        </p:txBody>
      </p:sp>
      <p:sp>
        <p:nvSpPr>
          <p:cNvPr id="7" name="TextBox 6"/>
          <p:cNvSpPr txBox="1"/>
          <p:nvPr/>
        </p:nvSpPr>
        <p:spPr>
          <a:xfrm>
            <a:off x="7553669" y="5761007"/>
            <a:ext cx="2293494" cy="374754"/>
          </a:xfrm>
          <a:prstGeom prst="rect">
            <a:avLst/>
          </a:prstGeom>
          <a:solidFill>
            <a:schemeClr val="accent1">
              <a:lumMod val="20000"/>
              <a:lumOff val="80000"/>
            </a:schemeClr>
          </a:solidFill>
          <a:ln w="28575">
            <a:solidFill>
              <a:schemeClr val="tx1"/>
            </a:solidFill>
          </a:ln>
        </p:spPr>
        <p:txBody>
          <a:bodyPr wrap="square" rtlCol="0">
            <a:spAutoFit/>
          </a:bodyPr>
          <a:lstStyle/>
          <a:p>
            <a:r>
              <a:rPr lang="bn-BD" dirty="0" smtClean="0">
                <a:latin typeface="NikoshBAN" panose="02000000000000000000" pitchFamily="2" charset="0"/>
                <a:cs typeface="NikoshBAN" panose="02000000000000000000" pitchFamily="2" charset="0"/>
              </a:rPr>
              <a:t>              শ্বাসমূল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5370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8564" y="479685"/>
            <a:ext cx="7779895" cy="1077218"/>
          </a:xfrm>
          <a:prstGeom prst="rect">
            <a:avLst/>
          </a:prstGeom>
          <a:solidFill>
            <a:schemeClr val="accent5">
              <a:lumMod val="20000"/>
              <a:lumOff val="80000"/>
            </a:schemeClr>
          </a:solidFill>
          <a:ln w="28575">
            <a:solidFill>
              <a:schemeClr val="tx1"/>
            </a:solidFill>
          </a:ln>
        </p:spPr>
        <p:txBody>
          <a:bodyPr wrap="square" rtlCol="0">
            <a:spAutoFit/>
          </a:bodyPr>
          <a:lstStyle/>
          <a:p>
            <a:r>
              <a:rPr lang="bn-BD" sz="3200" dirty="0" smtClean="0">
                <a:latin typeface="NikoshBAN" panose="02000000000000000000" pitchFamily="2" charset="0"/>
                <a:cs typeface="NikoshBAN" panose="02000000000000000000" pitchFamily="2" charset="0"/>
              </a:rPr>
              <a:t>সুন্দরবনে যে সকল উদ্ভিদ জন্মে তার মধ্যে সুন্দরি,গরান, কেওড়া অন্যতম।</a:t>
            </a:r>
            <a:endParaRPr lang="en-US" sz="32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518" y="1870818"/>
            <a:ext cx="3327816" cy="307593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362" y="1870818"/>
            <a:ext cx="2952750" cy="307593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3141" y="1870818"/>
            <a:ext cx="3329482" cy="3075938"/>
          </a:xfrm>
          <a:prstGeom prst="rect">
            <a:avLst/>
          </a:prstGeom>
        </p:spPr>
      </p:pic>
      <p:sp>
        <p:nvSpPr>
          <p:cNvPr id="11" name="TextBox 10"/>
          <p:cNvSpPr txBox="1"/>
          <p:nvPr/>
        </p:nvSpPr>
        <p:spPr>
          <a:xfrm>
            <a:off x="1004341" y="5381469"/>
            <a:ext cx="1379095" cy="369332"/>
          </a:xfrm>
          <a:prstGeom prst="rect">
            <a:avLst/>
          </a:prstGeom>
          <a:solidFill>
            <a:schemeClr val="accent4">
              <a:lumMod val="20000"/>
              <a:lumOff val="80000"/>
            </a:schemeClr>
          </a:solidFill>
          <a:ln w="28575">
            <a:solidFill>
              <a:schemeClr val="tx1"/>
            </a:solidFill>
          </a:ln>
        </p:spPr>
        <p:txBody>
          <a:bodyPr wrap="square" rtlCol="0">
            <a:spAutoFit/>
          </a:bodyPr>
          <a:lstStyle/>
          <a:p>
            <a:r>
              <a:rPr lang="bn-BD" dirty="0" smtClean="0">
                <a:latin typeface="NikoshBAN" panose="02000000000000000000" pitchFamily="2" charset="0"/>
                <a:cs typeface="NikoshBAN" panose="02000000000000000000" pitchFamily="2" charset="0"/>
              </a:rPr>
              <a:t>সুন্দরি গাছ।</a:t>
            </a:r>
            <a:endParaRPr lang="en-US" dirty="0">
              <a:latin typeface="NikoshBAN" panose="02000000000000000000" pitchFamily="2" charset="0"/>
              <a:cs typeface="NikoshBAN" panose="02000000000000000000" pitchFamily="2" charset="0"/>
            </a:endParaRPr>
          </a:p>
        </p:txBody>
      </p:sp>
      <p:sp>
        <p:nvSpPr>
          <p:cNvPr id="12" name="TextBox 11"/>
          <p:cNvSpPr txBox="1"/>
          <p:nvPr/>
        </p:nvSpPr>
        <p:spPr>
          <a:xfrm>
            <a:off x="5155783" y="5391037"/>
            <a:ext cx="1663908" cy="369332"/>
          </a:xfrm>
          <a:prstGeom prst="rect">
            <a:avLst/>
          </a:prstGeom>
          <a:solidFill>
            <a:schemeClr val="accent4">
              <a:lumMod val="20000"/>
              <a:lumOff val="80000"/>
            </a:schemeClr>
          </a:solidFill>
          <a:ln w="28575">
            <a:solidFill>
              <a:schemeClr val="tx1"/>
            </a:solidFill>
          </a:ln>
        </p:spPr>
        <p:txBody>
          <a:bodyPr wrap="square" rtlCol="0">
            <a:spAutoFit/>
          </a:bodyPr>
          <a:lstStyle/>
          <a:p>
            <a:r>
              <a:rPr lang="bn-BD" dirty="0" smtClean="0">
                <a:latin typeface="NikoshBAN" panose="02000000000000000000" pitchFamily="2" charset="0"/>
                <a:cs typeface="NikoshBAN" panose="02000000000000000000" pitchFamily="2" charset="0"/>
              </a:rPr>
              <a:t>কেওড়া গাছ।</a:t>
            </a:r>
            <a:endParaRPr lang="en-US" dirty="0">
              <a:latin typeface="NikoshBAN" panose="02000000000000000000" pitchFamily="2" charset="0"/>
              <a:cs typeface="NikoshBAN" panose="02000000000000000000" pitchFamily="2" charset="0"/>
            </a:endParaRPr>
          </a:p>
        </p:txBody>
      </p:sp>
      <p:sp>
        <p:nvSpPr>
          <p:cNvPr id="13" name="TextBox 12"/>
          <p:cNvSpPr txBox="1"/>
          <p:nvPr/>
        </p:nvSpPr>
        <p:spPr>
          <a:xfrm>
            <a:off x="9158990" y="5385615"/>
            <a:ext cx="1364104" cy="369332"/>
          </a:xfrm>
          <a:prstGeom prst="rect">
            <a:avLst/>
          </a:prstGeom>
          <a:solidFill>
            <a:schemeClr val="accent4">
              <a:lumMod val="20000"/>
              <a:lumOff val="80000"/>
            </a:schemeClr>
          </a:solidFill>
          <a:ln w="28575">
            <a:solidFill>
              <a:schemeClr val="tx1"/>
            </a:solidFill>
          </a:ln>
        </p:spPr>
        <p:txBody>
          <a:bodyPr wrap="square" rtlCol="0">
            <a:spAutoFit/>
          </a:bodyPr>
          <a:lstStyle/>
          <a:p>
            <a:r>
              <a:rPr lang="bn-BD" dirty="0" smtClean="0">
                <a:latin typeface="NikoshBAN" panose="02000000000000000000" pitchFamily="2" charset="0"/>
                <a:cs typeface="NikoshBAN" panose="02000000000000000000" pitchFamily="2" charset="0"/>
              </a:rPr>
              <a:t>গরান গাছ।</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7462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8919" y="479685"/>
            <a:ext cx="8064708" cy="1077218"/>
          </a:xfrm>
          <a:prstGeom prst="rect">
            <a:avLst/>
          </a:prstGeom>
          <a:solidFill>
            <a:schemeClr val="accent4">
              <a:lumMod val="20000"/>
              <a:lumOff val="80000"/>
            </a:schemeClr>
          </a:solidFill>
          <a:ln w="28575">
            <a:solidFill>
              <a:schemeClr val="tx1"/>
            </a:solidFill>
          </a:ln>
        </p:spPr>
        <p:txBody>
          <a:bodyPr wrap="square" rtlCol="0">
            <a:spAutoFit/>
          </a:bodyPr>
          <a:lstStyle/>
          <a:p>
            <a:r>
              <a:rPr lang="bn-BD" sz="3200" dirty="0" smtClean="0">
                <a:latin typeface="NikoshBAN" panose="02000000000000000000" pitchFamily="2" charset="0"/>
                <a:cs typeface="NikoshBAN" panose="02000000000000000000" pitchFamily="2" charset="0"/>
              </a:rPr>
              <a:t>কোনো কোনো উদ্ভিদ অন্যকোন বড় উদ্ভিদের উপর জন্মে।। যেমন- স্বর্ণলতা,রাস্না।</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828" y="1883140"/>
            <a:ext cx="3881828" cy="2971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6086" y="1763218"/>
            <a:ext cx="4282191" cy="3091722"/>
          </a:xfrm>
          <a:prstGeom prst="rect">
            <a:avLst/>
          </a:prstGeom>
        </p:spPr>
      </p:pic>
      <p:sp>
        <p:nvSpPr>
          <p:cNvPr id="5" name="TextBox 4"/>
          <p:cNvSpPr txBox="1"/>
          <p:nvPr/>
        </p:nvSpPr>
        <p:spPr>
          <a:xfrm>
            <a:off x="2143594" y="5235713"/>
            <a:ext cx="1558977" cy="369332"/>
          </a:xfrm>
          <a:prstGeom prst="rect">
            <a:avLst/>
          </a:prstGeom>
          <a:solidFill>
            <a:schemeClr val="accent5">
              <a:lumMod val="20000"/>
              <a:lumOff val="80000"/>
            </a:schemeClr>
          </a:solidFill>
          <a:ln w="28575">
            <a:solidFill>
              <a:schemeClr val="tx1"/>
            </a:solidFill>
          </a:ln>
        </p:spPr>
        <p:txBody>
          <a:bodyPr wrap="square" rtlCol="0">
            <a:spAutoFit/>
          </a:bodyPr>
          <a:lstStyle/>
          <a:p>
            <a:r>
              <a:rPr lang="bn-BD" dirty="0" smtClean="0">
                <a:latin typeface="NikoshBAN" panose="02000000000000000000" pitchFamily="2" charset="0"/>
                <a:cs typeface="NikoshBAN" panose="02000000000000000000" pitchFamily="2" charset="0"/>
              </a:rPr>
              <a:t>         স্বর্ণলতা</a:t>
            </a:r>
            <a:endParaRPr lang="en-US" dirty="0">
              <a:latin typeface="NikoshBAN" panose="02000000000000000000" pitchFamily="2" charset="0"/>
              <a:cs typeface="NikoshBAN" panose="02000000000000000000" pitchFamily="2" charset="0"/>
            </a:endParaRPr>
          </a:p>
        </p:txBody>
      </p:sp>
      <p:sp>
        <p:nvSpPr>
          <p:cNvPr id="6" name="TextBox 5"/>
          <p:cNvSpPr txBox="1"/>
          <p:nvPr/>
        </p:nvSpPr>
        <p:spPr>
          <a:xfrm>
            <a:off x="7075358" y="5226145"/>
            <a:ext cx="1154242" cy="369332"/>
          </a:xfrm>
          <a:prstGeom prst="rect">
            <a:avLst/>
          </a:prstGeom>
          <a:solidFill>
            <a:schemeClr val="accent1">
              <a:lumMod val="20000"/>
              <a:lumOff val="80000"/>
            </a:schemeClr>
          </a:solidFill>
          <a:ln w="28575">
            <a:solidFill>
              <a:schemeClr val="tx1"/>
            </a:solidFill>
          </a:ln>
        </p:spPr>
        <p:txBody>
          <a:bodyPr wrap="square" rtlCol="0">
            <a:spAutoFit/>
          </a:bodyPr>
          <a:lstStyle/>
          <a:p>
            <a:r>
              <a:rPr lang="bn-BD" dirty="0" smtClean="0">
                <a:latin typeface="NikoshBAN" panose="02000000000000000000" pitchFamily="2" charset="0"/>
                <a:cs typeface="NikoshBAN" panose="02000000000000000000" pitchFamily="2" charset="0"/>
              </a:rPr>
              <a:t>     রাস্না</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8941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8894" y="1040723"/>
            <a:ext cx="7839856" cy="1077218"/>
          </a:xfrm>
          <a:prstGeom prst="rect">
            <a:avLst/>
          </a:prstGeom>
          <a:solidFill>
            <a:schemeClr val="accent4">
              <a:lumMod val="20000"/>
              <a:lumOff val="80000"/>
            </a:schemeClr>
          </a:solidFill>
          <a:ln w="38100">
            <a:solidFill>
              <a:schemeClr val="tx1"/>
            </a:solidFill>
          </a:ln>
        </p:spPr>
        <p:txBody>
          <a:bodyPr wrap="square" rtlCol="0">
            <a:spAutoFit/>
          </a:bodyPr>
          <a:lstStyle/>
          <a:p>
            <a:r>
              <a:rPr lang="bn-BD" sz="3200" dirty="0" smtClean="0">
                <a:latin typeface="NikoshBAN" panose="02000000000000000000" pitchFamily="2" charset="0"/>
                <a:cs typeface="NikoshBAN" panose="02000000000000000000" pitchFamily="2" charset="0"/>
              </a:rPr>
              <a:t>এবার আমরা একটি মজার কাজ করব। </a:t>
            </a:r>
          </a:p>
          <a:p>
            <a:r>
              <a:rPr lang="bn-BD" sz="3200" dirty="0" smtClean="0">
                <a:latin typeface="NikoshBAN" panose="02000000000000000000" pitchFamily="2" charset="0"/>
                <a:cs typeface="NikoshBAN" panose="02000000000000000000" pitchFamily="2" charset="0"/>
              </a:rPr>
              <a:t>নিচে দেখানো ছকের ম</a:t>
            </a:r>
            <a:r>
              <a:rPr lang="en-US" sz="3200" dirty="0" smtClean="0">
                <a:latin typeface="NikoshBAN" panose="02000000000000000000" pitchFamily="2" charset="0"/>
                <a:cs typeface="NikoshBAN" panose="02000000000000000000" pitchFamily="2" charset="0"/>
              </a:rPr>
              <a:t>ত</a:t>
            </a:r>
            <a:r>
              <a:rPr lang="bn-BD" sz="3200" dirty="0" smtClean="0">
                <a:latin typeface="NikoshBAN" panose="02000000000000000000" pitchFamily="2" charset="0"/>
                <a:cs typeface="NikoshBAN" panose="02000000000000000000" pitchFamily="2" charset="0"/>
              </a:rPr>
              <a:t> একটি ছক নিজের খাতায় তৈরি কর।</a:t>
            </a:r>
            <a:endParaRPr lang="en-US" sz="3200" dirty="0">
              <a:latin typeface="NikoshBAN" panose="02000000000000000000" pitchFamily="2" charset="0"/>
              <a:cs typeface="NikoshBAN" panose="02000000000000000000"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09550919"/>
              </p:ext>
            </p:extLst>
          </p:nvPr>
        </p:nvGraphicFramePr>
        <p:xfrm>
          <a:off x="2318894" y="2398565"/>
          <a:ext cx="8128000" cy="2750556"/>
        </p:xfrm>
        <a:graphic>
          <a:graphicData uri="http://schemas.openxmlformats.org/drawingml/2006/table">
            <a:tbl>
              <a:tblPr firstRow="1" bandRow="1">
                <a:tableStyleId>{5940675A-B579-460E-94D1-54222C63F5DA}</a:tableStyleId>
              </a:tblPr>
              <a:tblGrid>
                <a:gridCol w="3902024">
                  <a:extLst>
                    <a:ext uri="{9D8B030D-6E8A-4147-A177-3AD203B41FA5}">
                      <a16:colId xmlns:a16="http://schemas.microsoft.com/office/drawing/2014/main" val="2270039983"/>
                    </a:ext>
                  </a:extLst>
                </a:gridCol>
                <a:gridCol w="4225976">
                  <a:extLst>
                    <a:ext uri="{9D8B030D-6E8A-4147-A177-3AD203B41FA5}">
                      <a16:colId xmlns:a16="http://schemas.microsoft.com/office/drawing/2014/main" val="4014254146"/>
                    </a:ext>
                  </a:extLst>
                </a:gridCol>
              </a:tblGrid>
              <a:tr h="397963">
                <a:tc>
                  <a:txBody>
                    <a:bodyPr/>
                    <a:lstStyle/>
                    <a:p>
                      <a:r>
                        <a:rPr lang="bn-BD" sz="2400" dirty="0" smtClean="0"/>
                        <a:t>উদ্ভিদের</a:t>
                      </a:r>
                      <a:r>
                        <a:rPr lang="bn-BD" sz="2400" baseline="0" dirty="0" smtClean="0"/>
                        <a:t> নাম</a:t>
                      </a:r>
                      <a:endParaRPr lang="en-US" sz="2400" dirty="0">
                        <a:solidFill>
                          <a:srgbClr val="00B050"/>
                        </a:solidFill>
                        <a:latin typeface="NikoshBAN" panose="02000000000000000000" pitchFamily="2" charset="0"/>
                        <a:cs typeface="NikoshBAN" panose="02000000000000000000" pitchFamily="2" charset="0"/>
                      </a:endParaRPr>
                    </a:p>
                  </a:txBody>
                  <a:tcPr/>
                </a:tc>
                <a:tc>
                  <a:txBody>
                    <a:bodyPr/>
                    <a:lstStyle/>
                    <a:p>
                      <a:r>
                        <a:rPr lang="bn-BD" sz="2400" dirty="0" smtClean="0"/>
                        <a:t> কোথায়</a:t>
                      </a:r>
                      <a:r>
                        <a:rPr lang="bn-BD" sz="2400" baseline="0" dirty="0" smtClean="0"/>
                        <a:t> দেখেছি</a:t>
                      </a:r>
                      <a:endParaRPr lang="en-US" sz="2400" dirty="0"/>
                    </a:p>
                  </a:txBody>
                  <a:tcPr/>
                </a:tc>
                <a:extLst>
                  <a:ext uri="{0D108BD9-81ED-4DB2-BD59-A6C34878D82A}">
                    <a16:rowId xmlns:a16="http://schemas.microsoft.com/office/drawing/2014/main" val="647280750"/>
                  </a:ext>
                </a:extLst>
              </a:tr>
              <a:tr h="397963">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2740578193"/>
                  </a:ext>
                </a:extLst>
              </a:tr>
              <a:tr h="464556">
                <a:tc>
                  <a:txBody>
                    <a:bodyPr/>
                    <a:lstStyle/>
                    <a:p>
                      <a:endParaRPr lang="en-US" sz="2400" dirty="0"/>
                    </a:p>
                  </a:txBody>
                  <a:tcPr/>
                </a:tc>
                <a:tc>
                  <a:txBody>
                    <a:bodyPr/>
                    <a:lstStyle/>
                    <a:p>
                      <a:endParaRPr lang="en-US" sz="2400"/>
                    </a:p>
                  </a:txBody>
                  <a:tcPr/>
                </a:tc>
                <a:extLst>
                  <a:ext uri="{0D108BD9-81ED-4DB2-BD59-A6C34878D82A}">
                    <a16:rowId xmlns:a16="http://schemas.microsoft.com/office/drawing/2014/main" val="3124175907"/>
                  </a:ext>
                </a:extLst>
              </a:tr>
              <a:tr h="397963">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2314305584"/>
                  </a:ext>
                </a:extLst>
              </a:tr>
              <a:tr h="397963">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843177038"/>
                  </a:ext>
                </a:extLst>
              </a:tr>
              <a:tr h="453444">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2071723022"/>
                  </a:ext>
                </a:extLst>
              </a:tr>
            </a:tbl>
          </a:graphicData>
        </a:graphic>
      </p:graphicFrame>
      <p:sp>
        <p:nvSpPr>
          <p:cNvPr id="6" name="TextBox 5"/>
          <p:cNvSpPr txBox="1"/>
          <p:nvPr/>
        </p:nvSpPr>
        <p:spPr>
          <a:xfrm>
            <a:off x="2318894" y="5422251"/>
            <a:ext cx="7564203" cy="1200329"/>
          </a:xfrm>
          <a:prstGeom prst="rect">
            <a:avLst/>
          </a:prstGeom>
          <a:solidFill>
            <a:schemeClr val="accent3">
              <a:lumMod val="20000"/>
              <a:lumOff val="80000"/>
            </a:schemeClr>
          </a:solidFill>
          <a:ln w="38100">
            <a:solidFill>
              <a:schemeClr val="tx1"/>
            </a:solidFill>
          </a:ln>
        </p:spPr>
        <p:txBody>
          <a:bodyPr wrap="square" rtlCol="0">
            <a:spAutoFit/>
          </a:bodyPr>
          <a:lstStyle/>
          <a:p>
            <a:r>
              <a:rPr lang="bn-BD" sz="2400" dirty="0" smtClean="0">
                <a:latin typeface="NikoshBAN" panose="02000000000000000000" pitchFamily="2" charset="0"/>
                <a:cs typeface="NikoshBAN" panose="02000000000000000000" pitchFamily="2" charset="0"/>
              </a:rPr>
              <a:t>এবার আমরা সবাই নিজের খাতা নিয়ে শ্রেণীকক্ষের বাইরে যাই। বিদ্যালয়ের চারপাশে বিভিন্ন উদ্ভিদ খুঁজে বের করি এবং ছকটিতে উদ্ভিদের নাম এবং সেটি কোথায় দেখেছি তা লিখি। কাজটি নিয়ে সহপাঠীদের সাথে আলোচনা করি। </a:t>
            </a:r>
            <a:endParaRPr lang="en-US" sz="2400" dirty="0">
              <a:latin typeface="NikoshBAN" panose="02000000000000000000" pitchFamily="2" charset="0"/>
              <a:cs typeface="NikoshBAN" panose="02000000000000000000" pitchFamily="2" charset="0"/>
            </a:endParaRPr>
          </a:p>
        </p:txBody>
      </p:sp>
      <p:sp>
        <p:nvSpPr>
          <p:cNvPr id="7" name="TextBox 6"/>
          <p:cNvSpPr txBox="1"/>
          <p:nvPr/>
        </p:nvSpPr>
        <p:spPr>
          <a:xfrm>
            <a:off x="5284031" y="187124"/>
            <a:ext cx="1633928" cy="707886"/>
          </a:xfrm>
          <a:prstGeom prst="rect">
            <a:avLst/>
          </a:prstGeom>
          <a:solidFill>
            <a:schemeClr val="accent5">
              <a:lumMod val="20000"/>
              <a:lumOff val="80000"/>
            </a:schemeClr>
          </a:solidFill>
          <a:ln w="19050">
            <a:solidFill>
              <a:schemeClr val="tx1"/>
            </a:solidFill>
          </a:ln>
        </p:spPr>
        <p:txBody>
          <a:bodyPr wrap="square" rtlCol="0">
            <a:spAutoFit/>
          </a:bodyPr>
          <a:lstStyle/>
          <a:p>
            <a:r>
              <a:rPr lang="bn-BD" sz="4000" i="1" dirty="0" smtClean="0">
                <a:latin typeface="NikoshBAN" panose="02000000000000000000" pitchFamily="2" charset="0"/>
                <a:cs typeface="NikoshBAN" panose="02000000000000000000" pitchFamily="2" charset="0"/>
              </a:rPr>
              <a:t>মূল্যায়ন</a:t>
            </a:r>
            <a:r>
              <a:rPr lang="bn-BD"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3424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8230" y="704538"/>
            <a:ext cx="6760563" cy="584775"/>
          </a:xfrm>
          <a:prstGeom prst="rect">
            <a:avLst/>
          </a:prstGeom>
          <a:solidFill>
            <a:schemeClr val="accent5">
              <a:lumMod val="20000"/>
              <a:lumOff val="80000"/>
            </a:schemeClr>
          </a:solidFill>
          <a:ln w="19050">
            <a:solidFill>
              <a:schemeClr val="tx1"/>
            </a:solidFill>
          </a:ln>
        </p:spPr>
        <p:txBody>
          <a:bodyPr wrap="square" rtlCol="0">
            <a:spAutoFit/>
          </a:bodyPr>
          <a:lstStyle/>
          <a:p>
            <a:r>
              <a:rPr lang="bn-BD" sz="3200" dirty="0" smtClean="0">
                <a:latin typeface="NikoshBAN" panose="02000000000000000000" pitchFamily="2" charset="0"/>
                <a:cs typeface="NikoshBAN" panose="02000000000000000000" pitchFamily="2" charset="0"/>
              </a:rPr>
              <a:t>এবার তোমরা নিচের প্রশ্নগুলোর উত্তর খাতায় লিখ।</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2285999" y="2038663"/>
            <a:ext cx="7585023" cy="2862322"/>
          </a:xfrm>
          <a:prstGeom prst="rect">
            <a:avLst/>
          </a:prstGeom>
          <a:solidFill>
            <a:schemeClr val="accent4">
              <a:lumMod val="20000"/>
              <a:lumOff val="80000"/>
            </a:schemeClr>
          </a:solidFill>
          <a:ln w="38100">
            <a:solidFill>
              <a:schemeClr val="tx1"/>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১। পানিতে জন্মানো দুইটি উদ্ভিদের নাম লিখ।</a:t>
            </a:r>
          </a:p>
          <a:p>
            <a:endParaRPr lang="bn-BD" sz="3600" dirty="0">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২। মাটিতে জন্মানো দুইটি উদ্ভিদের নাম লিখ।</a:t>
            </a:r>
          </a:p>
          <a:p>
            <a:endParaRPr lang="bn-BD" sz="3600" dirty="0">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৩। লবণাক্ত মাটিতে জন্মানো দুইটি উদ্ভিদের নাম লিখ।</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1513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8506" y="564629"/>
            <a:ext cx="8154648" cy="4112302"/>
          </a:xfrm>
          <a:prstGeom prst="rect">
            <a:avLst/>
          </a:prstGeom>
        </p:spPr>
      </p:pic>
      <p:sp>
        <p:nvSpPr>
          <p:cNvPr id="3" name="TextBox 2"/>
          <p:cNvSpPr txBox="1"/>
          <p:nvPr/>
        </p:nvSpPr>
        <p:spPr>
          <a:xfrm>
            <a:off x="4733301" y="5036695"/>
            <a:ext cx="324505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n-BD" sz="40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সবাইকে ধন্যবাদ।</a:t>
            </a:r>
            <a:endParaRPr kumimoji="0" lang="en-US" sz="40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174280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xit" presetSubtype="1" fill="hold" nodeType="clickEffect">
                                  <p:stCondLst>
                                    <p:cond delay="0"/>
                                  </p:stCondLst>
                                  <p:childTnLst>
                                    <p:animEffect transition="out" filter="wheel(1)">
                                      <p:cBhvr>
                                        <p:cTn id="14" dur="2000"/>
                                        <p:tgtEl>
                                          <p:spTgt spid="2"/>
                                        </p:tgtEl>
                                      </p:cBhvr>
                                    </p:animEffect>
                                    <p:set>
                                      <p:cBhvr>
                                        <p:cTn id="15" dur="1" fill="hold">
                                          <p:stCondLst>
                                            <p:cond delay="1999"/>
                                          </p:stCondLst>
                                        </p:cTn>
                                        <p:tgtEl>
                                          <p:spTgt spid="2"/>
                                        </p:tgtEl>
                                        <p:attrNameLst>
                                          <p:attrName>style.visibility</p:attrName>
                                        </p:attrNameLst>
                                      </p:cBhvr>
                                      <p:to>
                                        <p:strVal val="hidden"/>
                                      </p:to>
                                    </p:set>
                                  </p:childTnLst>
                                </p:cTn>
                              </p:par>
                              <p:par>
                                <p:cTn id="16" presetID="21" presetClass="exit" presetSubtype="1" fill="hold" grpId="1" nodeType="withEffect">
                                  <p:stCondLst>
                                    <p:cond delay="0"/>
                                  </p:stCondLst>
                                  <p:childTnLst>
                                    <p:animEffect transition="out" filter="wheel(1)">
                                      <p:cBhvr>
                                        <p:cTn id="17" dur="2000"/>
                                        <p:tgtEl>
                                          <p:spTgt spid="3"/>
                                        </p:tgtEl>
                                      </p:cBhvr>
                                    </p:animEffect>
                                    <p:set>
                                      <p:cBhvr>
                                        <p:cTn id="18"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3200" y="884418"/>
            <a:ext cx="6655633" cy="1107996"/>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bn-BD" sz="66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6600" b="0" i="0" u="none" strike="noStrike" kern="1200" cap="none" spc="0" normalizeH="0" baseline="0" noProof="0" dirty="0" err="1" smtClean="0">
                <a:ln>
                  <a:noFill/>
                </a:ln>
                <a:solidFill>
                  <a:prstClr val="black"/>
                </a:solidFill>
                <a:effectLst/>
                <a:uLnTx/>
                <a:uFillTx/>
                <a:latin typeface="NikoshBAN" panose="02000000000000000000" pitchFamily="2" charset="0"/>
                <a:ea typeface="+mn-ea"/>
                <a:cs typeface="NikoshBAN" panose="02000000000000000000" pitchFamily="2" charset="0"/>
              </a:rPr>
              <a:t>শিক্ষক</a:t>
            </a:r>
            <a:r>
              <a:rPr kumimoji="0" lang="bn-BD" sz="66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6600" b="0" i="0" u="none" strike="noStrike" kern="1200" cap="none" spc="0" normalizeH="0" baseline="0" noProof="0" dirty="0" err="1" smtClean="0">
                <a:ln>
                  <a:noFill/>
                </a:ln>
                <a:solidFill>
                  <a:prstClr val="black"/>
                </a:solidFill>
                <a:effectLst/>
                <a:uLnTx/>
                <a:uFillTx/>
                <a:latin typeface="NikoshBAN" panose="02000000000000000000" pitchFamily="2" charset="0"/>
                <a:ea typeface="+mn-ea"/>
                <a:cs typeface="NikoshBAN" panose="02000000000000000000" pitchFamily="2" charset="0"/>
              </a:rPr>
              <a:t>পরিচিতি</a:t>
            </a:r>
            <a:endParaRPr kumimoji="0" lang="en-US" sz="66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p:txBody>
      </p:sp>
      <p:sp>
        <p:nvSpPr>
          <p:cNvPr id="4" name="TextBox 3"/>
          <p:cNvSpPr txBox="1"/>
          <p:nvPr/>
        </p:nvSpPr>
        <p:spPr>
          <a:xfrm>
            <a:off x="2323476" y="3117955"/>
            <a:ext cx="7495082" cy="3046988"/>
          </a:xfrm>
          <a:prstGeom prst="rect">
            <a:avLst/>
          </a:prstGeom>
          <a:solidFill>
            <a:schemeClr val="accent4">
              <a:lumMod val="20000"/>
              <a:lumOff val="80000"/>
            </a:schemeClr>
          </a:solid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n-BD" sz="48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এস, এম, রেজোয়ানুল ইসলাম</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n-BD" sz="48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সহকারী শিক্ষক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n-BD" sz="48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বাঐসার সরকারি প্রাথমিক বিদ্যালয়</a:t>
            </a:r>
            <a:endParaRPr kumimoji="0" lang="en-US" sz="48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smtClean="0">
                <a:ln>
                  <a:noFill/>
                </a:ln>
                <a:solidFill>
                  <a:prstClr val="black"/>
                </a:solidFill>
                <a:effectLst/>
                <a:uLnTx/>
                <a:uFillTx/>
                <a:latin typeface="NikoshBAN" panose="02000000000000000000" pitchFamily="2" charset="0"/>
                <a:ea typeface="+mn-ea"/>
                <a:cs typeface="NikoshBAN" panose="02000000000000000000" pitchFamily="2" charset="0"/>
              </a:rPr>
              <a:t>সিরাজদিখান</a:t>
            </a:r>
            <a:r>
              <a:rPr kumimoji="0" lang="en-US" sz="48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4800" b="0" i="0" u="none" strike="noStrike" kern="1200" cap="none" spc="0" normalizeH="0" baseline="0" noProof="0" dirty="0" err="1" smtClean="0">
                <a:ln>
                  <a:noFill/>
                </a:ln>
                <a:solidFill>
                  <a:prstClr val="black"/>
                </a:solidFill>
                <a:effectLst/>
                <a:uLnTx/>
                <a:uFillTx/>
                <a:latin typeface="NikoshBAN" panose="02000000000000000000" pitchFamily="2" charset="0"/>
                <a:ea typeface="+mn-ea"/>
                <a:cs typeface="NikoshBAN" panose="02000000000000000000" pitchFamily="2" charset="0"/>
              </a:rPr>
              <a:t>মুন্সী</a:t>
            </a:r>
            <a:r>
              <a:rPr kumimoji="0" lang="bn-BD" sz="48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গঞ্জ। </a:t>
            </a:r>
            <a:endParaRPr kumimoji="0" lang="en-US" sz="4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292956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grpId="1" nodeType="clickEffect">
                                  <p:stCondLst>
                                    <p:cond delay="0"/>
                                  </p:stCondLst>
                                  <p:childTnLst>
                                    <p:animEffect transition="out" filter="randombar(horizontal)">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14" presetClass="exit" presetSubtype="10" fill="hold" grpId="1" nodeType="withEffect">
                                  <p:stCondLst>
                                    <p:cond delay="0"/>
                                  </p:stCondLst>
                                  <p:childTnLst>
                                    <p:animEffect transition="out" filter="randombar(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3769" y="584616"/>
            <a:ext cx="9548735" cy="6001643"/>
          </a:xfrm>
          <a:prstGeom prst="rect">
            <a:avLst/>
          </a:prstGeom>
          <a:solidFill>
            <a:schemeClr val="accent3">
              <a:lumMod val="40000"/>
              <a:lumOff val="60000"/>
            </a:schemeClr>
          </a:solid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bn-BD" sz="48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                     পাঠ পরিচিতি</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bn-BD" sz="48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      শ্রেনীঃ ৪র্থ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n-BD" sz="48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      বিষয়ঃ </a:t>
            </a:r>
            <a:r>
              <a:rPr lang="en-US" sz="4800" noProof="0" dirty="0" err="1" smtClean="0">
                <a:solidFill>
                  <a:prstClr val="black"/>
                </a:solidFill>
                <a:latin typeface="NikoshBAN" panose="02000000000000000000" pitchFamily="2" charset="0"/>
                <a:cs typeface="NikoshBAN" panose="02000000000000000000" pitchFamily="2" charset="0"/>
              </a:rPr>
              <a:t>প্রাথমিক</a:t>
            </a:r>
            <a:r>
              <a:rPr lang="en-US" sz="4800" noProof="0" dirty="0" smtClean="0">
                <a:solidFill>
                  <a:prstClr val="black"/>
                </a:solidFill>
                <a:latin typeface="NikoshBAN" panose="02000000000000000000" pitchFamily="2" charset="0"/>
                <a:cs typeface="NikoshBAN" panose="02000000000000000000" pitchFamily="2" charset="0"/>
              </a:rPr>
              <a:t> </a:t>
            </a:r>
            <a:r>
              <a:rPr lang="en-US" sz="4800" noProof="0" dirty="0" err="1" smtClean="0">
                <a:solidFill>
                  <a:prstClr val="black"/>
                </a:solidFill>
                <a:latin typeface="NikoshBAN" panose="02000000000000000000" pitchFamily="2" charset="0"/>
                <a:cs typeface="NikoshBAN" panose="02000000000000000000" pitchFamily="2" charset="0"/>
              </a:rPr>
              <a:t>বি</a:t>
            </a:r>
            <a:r>
              <a:rPr lang="bn-BD" sz="4800" noProof="0" dirty="0" smtClean="0">
                <a:solidFill>
                  <a:prstClr val="black"/>
                </a:solidFill>
                <a:latin typeface="NikoshBAN" panose="02000000000000000000" pitchFamily="2" charset="0"/>
                <a:cs typeface="NikoshBAN" panose="02000000000000000000" pitchFamily="2" charset="0"/>
              </a:rPr>
              <a:t>জ্ঞান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n-BD" sz="4800" b="0" i="0" u="none" strike="noStrike" kern="1200" cap="none" spc="0" normalizeH="0" baseline="0" dirty="0" smtClean="0">
                <a:ln>
                  <a:noFill/>
                </a:ln>
                <a:solidFill>
                  <a:prstClr val="black"/>
                </a:solidFill>
                <a:effectLst/>
                <a:uLnTx/>
                <a:uFillTx/>
                <a:latin typeface="NikoshBAN" panose="02000000000000000000" pitchFamily="2" charset="0"/>
                <a:ea typeface="+mn-ea"/>
                <a:cs typeface="NikoshBAN" panose="02000000000000000000" pitchFamily="2" charset="0"/>
              </a:rPr>
              <a:t>      অধ্যায়ঃ</a:t>
            </a:r>
            <a:r>
              <a:rPr kumimoji="0" lang="bn-BD" sz="4800" b="0" i="0" u="none" strike="noStrike" kern="1200" cap="none" spc="0" normalizeH="0" dirty="0" smtClean="0">
                <a:ln>
                  <a:noFill/>
                </a:ln>
                <a:solidFill>
                  <a:prstClr val="black"/>
                </a:solidFill>
                <a:effectLst/>
                <a:uLnTx/>
                <a:uFillTx/>
                <a:latin typeface="NikoshBAN" panose="02000000000000000000" pitchFamily="2" charset="0"/>
                <a:ea typeface="+mn-ea"/>
                <a:cs typeface="NikoshBAN" panose="02000000000000000000" pitchFamily="2" charset="0"/>
              </a:rPr>
              <a:t> ২য়</a:t>
            </a:r>
            <a:endParaRPr kumimoji="0" lang="bn-BD" sz="48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bn-BD" sz="48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      পাঠঃ </a:t>
            </a:r>
            <a:r>
              <a:rPr lang="bn-BD" sz="4800" dirty="0" smtClean="0">
                <a:solidFill>
                  <a:prstClr val="black"/>
                </a:solidFill>
                <a:latin typeface="NikoshBAN" panose="02000000000000000000" pitchFamily="2" charset="0"/>
                <a:cs typeface="NikoshBAN" panose="02000000000000000000" pitchFamily="2" charset="0"/>
              </a:rPr>
              <a:t>উদ্ভিদ ও প্রাণী</a:t>
            </a:r>
            <a:endParaRPr kumimoji="0" lang="bn-BD" sz="48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bn-BD" sz="48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      পাঠ্যাংশঃ </a:t>
            </a:r>
            <a:r>
              <a:rPr lang="bn-BD" sz="4800" dirty="0" smtClean="0">
                <a:solidFill>
                  <a:prstClr val="black"/>
                </a:solidFill>
                <a:latin typeface="NikoshBAN" panose="02000000000000000000" pitchFamily="2" charset="0"/>
                <a:cs typeface="NikoshBAN" panose="02000000000000000000" pitchFamily="2" charset="0"/>
              </a:rPr>
              <a:t>পরিবেশে জীব (পরিবেশে উদ্ভিদ)</a:t>
            </a:r>
            <a:endParaRPr kumimoji="0" lang="bn-BD" sz="48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bn-BD" sz="48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      সময়ঃ ৪০ মিনিট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bn-BD" sz="48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      তারিখঃ ১৬/০৩/২০২০  </a:t>
            </a:r>
            <a:endParaRPr kumimoji="0" lang="en-US" sz="4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130960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6155" y="393547"/>
            <a:ext cx="9389659" cy="5539978"/>
          </a:xfrm>
          <a:prstGeom prst="rect">
            <a:avLst/>
          </a:prstGeom>
          <a:solidFill>
            <a:schemeClr val="accent4">
              <a:lumMod val="20000"/>
              <a:lumOff val="80000"/>
            </a:schemeClr>
          </a:solid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n-BD" sz="1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bn-BD" sz="18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bn-BD" sz="48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শিখনফল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n-BD" sz="18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n-BD" sz="18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n-BD" sz="18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n-BD" sz="18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bn-BD" sz="36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২.১.১ বিভিন্ন</a:t>
            </a:r>
            <a:r>
              <a:rPr kumimoji="0" lang="bn-BD" sz="3600" b="0" i="0" u="none" strike="noStrike" kern="1200" cap="none" spc="0" normalizeH="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 উদ্ভিদ ও প্রাণী বিভিন্ন পরিবেশে বসবাস করে তা বর্ণনা করতে</a:t>
            </a:r>
            <a:r>
              <a:rPr kumimoji="0" lang="bn-BD" sz="36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 পারবে।</a:t>
            </a:r>
            <a:endParaRPr kumimoji="0" lang="bn-BD" sz="36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n-BD" sz="36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n-BD" sz="36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২.১.৫</a:t>
            </a:r>
            <a:r>
              <a:rPr kumimoji="0" lang="bn-BD" sz="3600" b="0" i="0" u="none" strike="noStrike" kern="1200" cap="none" spc="0" normalizeH="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 বিভিন্ন উদ্ভিদের বিভিন্ন পরিবেশ প্রয়োজন তা বলতে </a:t>
            </a:r>
            <a:r>
              <a:rPr kumimoji="0" lang="bn-BD" sz="36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পারবে</a:t>
            </a:r>
            <a:r>
              <a:rPr kumimoji="0" lang="bn-BD" sz="36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n-BD" sz="36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n-BD" sz="36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bn-BD" sz="36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২.১.৬</a:t>
            </a:r>
            <a:r>
              <a:rPr kumimoji="0" lang="bn-BD" sz="3600" b="0" i="0" u="none" strike="noStrike" kern="1200" cap="none" spc="0" normalizeH="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 বিভিন্ন পরিবেশে যে সকল উদ্ভিদ জন্মে সেগুলো শনাক্ত করতে পারবে</a:t>
            </a:r>
            <a:r>
              <a:rPr kumimoji="0" lang="bn-BD" sz="36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 </a:t>
            </a:r>
            <a:endParaRPr kumimoji="0" lang="bn-BD" sz="36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254938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3279" y="764499"/>
            <a:ext cx="6520722" cy="1323439"/>
          </a:xfrm>
          <a:prstGeom prst="rect">
            <a:avLst/>
          </a:prstGeom>
          <a:solidFill>
            <a:schemeClr val="accent3">
              <a:lumMod val="20000"/>
              <a:lumOff val="80000"/>
            </a:schemeClr>
          </a:solidFill>
          <a:ln w="38100">
            <a:solidFill>
              <a:schemeClr val="tx1"/>
            </a:solidFill>
          </a:ln>
        </p:spPr>
        <p:txBody>
          <a:bodyPr wrap="square" rtlCol="0">
            <a:spAutoFit/>
          </a:bodyPr>
          <a:lstStyle/>
          <a:p>
            <a:r>
              <a:rPr lang="en-US" sz="4000" dirty="0" smtClean="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চল আমরা বিভিন্ন উদ্ভিদ নিয়ে                      </a:t>
            </a:r>
          </a:p>
          <a:p>
            <a:r>
              <a:rPr lang="bn-BD" sz="4000" dirty="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             একটি ভিডিও দেখি</a:t>
            </a:r>
            <a:endParaRPr lang="en-US" sz="4000" dirty="0">
              <a:latin typeface="NikoshBAN" panose="02000000000000000000" pitchFamily="2" charset="0"/>
              <a:cs typeface="NikoshBAN" panose="02000000000000000000" pitchFamily="2" charset="0"/>
            </a:endParaRPr>
          </a:p>
        </p:txBody>
      </p:sp>
      <p:pic>
        <p:nvPicPr>
          <p:cNvPr id="4" name="videoplayback (1)[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835640" y="2227028"/>
            <a:ext cx="6096000" cy="3429000"/>
          </a:xfrm>
          <a:prstGeom prst="rect">
            <a:avLst/>
          </a:prstGeom>
        </p:spPr>
      </p:pic>
    </p:spTree>
    <p:extLst>
      <p:ext uri="{BB962C8B-B14F-4D97-AF65-F5344CB8AC3E}">
        <p14:creationId xmlns:p14="http://schemas.microsoft.com/office/powerpoint/2010/main" val="10887855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2846" y="134911"/>
            <a:ext cx="5546360" cy="1938992"/>
          </a:xfrm>
          <a:prstGeom prst="rect">
            <a:avLst/>
          </a:prstGeom>
          <a:solidFill>
            <a:schemeClr val="accent6">
              <a:lumMod val="20000"/>
              <a:lumOff val="80000"/>
            </a:schemeClr>
          </a:solidFill>
          <a:ln w="38100">
            <a:solidFill>
              <a:schemeClr val="tx1"/>
            </a:solidFill>
          </a:ln>
        </p:spPr>
        <p:txBody>
          <a:bodyPr wrap="square" rtlCol="0">
            <a:spAutoFit/>
          </a:bodyPr>
          <a:lstStyle/>
          <a:p>
            <a:pPr lvl="0" algn="just">
              <a:defRPr/>
            </a:pPr>
            <a:r>
              <a:rPr lang="bn-BD" sz="4000" dirty="0" smtClean="0">
                <a:solidFill>
                  <a:prstClr val="black"/>
                </a:solidFill>
                <a:latin typeface="NikoshBAN" panose="02000000000000000000" pitchFamily="2" charset="0"/>
                <a:cs typeface="NikoshBAN" panose="02000000000000000000" pitchFamily="2" charset="0"/>
              </a:rPr>
              <a:t>            উদ্ভিদ </a:t>
            </a:r>
            <a:r>
              <a:rPr lang="bn-BD" sz="4000" dirty="0">
                <a:solidFill>
                  <a:prstClr val="black"/>
                </a:solidFill>
                <a:latin typeface="NikoshBAN" panose="02000000000000000000" pitchFamily="2" charset="0"/>
                <a:cs typeface="NikoshBAN" panose="02000000000000000000" pitchFamily="2" charset="0"/>
              </a:rPr>
              <a:t>ও </a:t>
            </a:r>
            <a:r>
              <a:rPr lang="bn-BD" sz="4000" dirty="0" smtClean="0">
                <a:solidFill>
                  <a:prstClr val="black"/>
                </a:solidFill>
                <a:latin typeface="NikoshBAN" panose="02000000000000000000" pitchFamily="2" charset="0"/>
                <a:cs typeface="NikoshBAN" panose="02000000000000000000" pitchFamily="2" charset="0"/>
              </a:rPr>
              <a:t>প্রাণী</a:t>
            </a:r>
          </a:p>
          <a:p>
            <a:pPr lvl="0" algn="just">
              <a:defRPr/>
            </a:pPr>
            <a:endParaRPr lang="bn-BD" sz="4000" dirty="0">
              <a:solidFill>
                <a:prstClr val="black"/>
              </a:solidFill>
              <a:latin typeface="NikoshBAN" panose="02000000000000000000" pitchFamily="2" charset="0"/>
              <a:cs typeface="NikoshBAN" panose="02000000000000000000" pitchFamily="2" charset="0"/>
            </a:endParaRPr>
          </a:p>
          <a:p>
            <a:pPr lvl="0" algn="just">
              <a:defRPr/>
            </a:pPr>
            <a:r>
              <a:rPr lang="bn-BD" sz="4000" dirty="0">
                <a:solidFill>
                  <a:prstClr val="black"/>
                </a:solidFill>
                <a:latin typeface="NikoshBAN" panose="02000000000000000000" pitchFamily="2" charset="0"/>
                <a:cs typeface="NikoshBAN" panose="02000000000000000000" pitchFamily="2" charset="0"/>
              </a:rPr>
              <a:t>  </a:t>
            </a:r>
            <a:r>
              <a:rPr lang="bn-BD" sz="4000" dirty="0" smtClean="0">
                <a:solidFill>
                  <a:prstClr val="black"/>
                </a:solidFill>
                <a:latin typeface="NikoshBAN" panose="02000000000000000000" pitchFamily="2" charset="0"/>
                <a:cs typeface="NikoshBAN" panose="02000000000000000000" pitchFamily="2" charset="0"/>
              </a:rPr>
              <a:t> </a:t>
            </a:r>
            <a:r>
              <a:rPr lang="bn-BD" sz="4000" i="1" dirty="0">
                <a:solidFill>
                  <a:prstClr val="black"/>
                </a:solidFill>
                <a:latin typeface="NikoshBAN" panose="02000000000000000000" pitchFamily="2" charset="0"/>
                <a:cs typeface="NikoshBAN" panose="02000000000000000000" pitchFamily="2" charset="0"/>
              </a:rPr>
              <a:t>পরিবেশে জীব (পরিবেশে </a:t>
            </a:r>
            <a:r>
              <a:rPr lang="bn-BD" sz="4000" i="1" dirty="0" smtClean="0">
                <a:solidFill>
                  <a:prstClr val="black"/>
                </a:solidFill>
                <a:latin typeface="NikoshBAN" panose="02000000000000000000" pitchFamily="2" charset="0"/>
                <a:cs typeface="NikoshBAN" panose="02000000000000000000" pitchFamily="2" charset="0"/>
              </a:rPr>
              <a:t>উদ্ভিদ)</a:t>
            </a:r>
            <a:endParaRPr lang="en-US" sz="4000"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821" y="2710228"/>
            <a:ext cx="3669630" cy="179694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358" y="2721290"/>
            <a:ext cx="3372787" cy="184129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8821" y="4551520"/>
            <a:ext cx="3669630" cy="18288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1358" y="4551520"/>
            <a:ext cx="3409249" cy="1828800"/>
          </a:xfrm>
          <a:prstGeom prst="rect">
            <a:avLst/>
          </a:prstGeom>
        </p:spPr>
      </p:pic>
    </p:spTree>
    <p:extLst>
      <p:ext uri="{BB962C8B-B14F-4D97-AF65-F5344CB8AC3E}">
        <p14:creationId xmlns:p14="http://schemas.microsoft.com/office/powerpoint/2010/main" val="290720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grpId="1" nodeType="clickEffect">
                                  <p:stCondLst>
                                    <p:cond delay="0"/>
                                  </p:stCondLst>
                                  <p:childTnLst>
                                    <p:animEffect transition="out" filter="wipe(down)">
                                      <p:cBhvr>
                                        <p:cTn id="33" dur="500"/>
                                        <p:tgtEl>
                                          <p:spTgt spid="2"/>
                                        </p:tgtEl>
                                      </p:cBhvr>
                                    </p:animEffect>
                                    <p:set>
                                      <p:cBhvr>
                                        <p:cTn id="34" dur="1" fill="hold">
                                          <p:stCondLst>
                                            <p:cond delay="499"/>
                                          </p:stCondLst>
                                        </p:cTn>
                                        <p:tgtEl>
                                          <p:spTgt spid="2"/>
                                        </p:tgtEl>
                                        <p:attrNameLst>
                                          <p:attrName>style.visibility</p:attrName>
                                        </p:attrNameLst>
                                      </p:cBhvr>
                                      <p:to>
                                        <p:strVal val="hidden"/>
                                      </p:to>
                                    </p:set>
                                  </p:childTnLst>
                                </p:cTn>
                              </p:par>
                              <p:par>
                                <p:cTn id="35" presetID="22" presetClass="exit" presetSubtype="4" fill="hold" nodeType="withEffect">
                                  <p:stCondLst>
                                    <p:cond delay="0"/>
                                  </p:stCondLst>
                                  <p:childTnLst>
                                    <p:animEffect transition="out" filter="wipe(down)">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par>
                                <p:cTn id="38" presetID="22" presetClass="exit" presetSubtype="4" fill="hold" nodeType="withEffect">
                                  <p:stCondLst>
                                    <p:cond delay="0"/>
                                  </p:stCondLst>
                                  <p:childTnLst>
                                    <p:animEffect transition="out" filter="wipe(down)">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par>
                                <p:cTn id="41" presetID="22" presetClass="exit" presetSubtype="4" fill="hold" nodeType="withEffect">
                                  <p:stCondLst>
                                    <p:cond delay="0"/>
                                  </p:stCondLst>
                                  <p:childTnLst>
                                    <p:animEffect transition="out" filter="wipe(down)">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22" presetClass="exit" presetSubtype="4" fill="hold" nodeType="withEffect">
                                  <p:stCondLst>
                                    <p:cond delay="0"/>
                                  </p:stCondLst>
                                  <p:childTnLst>
                                    <p:animEffect transition="out" filter="wipe(down)">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0164" y="641547"/>
            <a:ext cx="4407107" cy="646331"/>
          </a:xfrm>
          <a:prstGeom prst="rect">
            <a:avLst/>
          </a:prstGeom>
          <a:solidFill>
            <a:schemeClr val="accent3">
              <a:lumMod val="20000"/>
              <a:lumOff val="80000"/>
            </a:schemeClr>
          </a:solidFill>
          <a:ln w="28575">
            <a:solidFill>
              <a:schemeClr val="tx1"/>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উদ্ভিদ বিভিন্ন স্থানে জন্মে। </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682052" y="1903113"/>
            <a:ext cx="3822493" cy="369332"/>
          </a:xfrm>
          <a:prstGeom prst="rect">
            <a:avLst/>
          </a:prstGeom>
          <a:solidFill>
            <a:schemeClr val="accent4">
              <a:lumMod val="20000"/>
              <a:lumOff val="80000"/>
            </a:schemeClr>
          </a:solidFill>
          <a:ln w="28575">
            <a:solidFill>
              <a:schemeClr val="tx1"/>
            </a:solidFill>
          </a:ln>
        </p:spPr>
        <p:txBody>
          <a:bodyPr wrap="square" rtlCol="0">
            <a:spAutoFit/>
          </a:bodyPr>
          <a:lstStyle/>
          <a:p>
            <a:r>
              <a:rPr lang="bn-BD" dirty="0" smtClean="0">
                <a:latin typeface="NikoshBAN" panose="02000000000000000000" pitchFamily="2" charset="0"/>
                <a:cs typeface="NikoshBAN" panose="02000000000000000000" pitchFamily="2" charset="0"/>
              </a:rPr>
              <a:t>কিছু উদ্ভিদ পানিতে ও কিছু উদ্ভিদ মাটিতে জন্মে। </a:t>
            </a:r>
            <a:endParaRPr lang="en-US" dirty="0">
              <a:latin typeface="NikoshBAN" panose="02000000000000000000" pitchFamily="2" charset="0"/>
              <a:cs typeface="NikoshBAN" panose="02000000000000000000" pitchFamily="2" charset="0"/>
            </a:endParaRPr>
          </a:p>
        </p:txBody>
      </p:sp>
      <p:sp>
        <p:nvSpPr>
          <p:cNvPr id="5" name="TextBox 4"/>
          <p:cNvSpPr txBox="1"/>
          <p:nvPr/>
        </p:nvSpPr>
        <p:spPr>
          <a:xfrm>
            <a:off x="6872992" y="1902475"/>
            <a:ext cx="3702569" cy="369332"/>
          </a:xfrm>
          <a:prstGeom prst="rect">
            <a:avLst/>
          </a:prstGeom>
          <a:solidFill>
            <a:schemeClr val="accent4">
              <a:lumMod val="20000"/>
              <a:lumOff val="80000"/>
            </a:schemeClr>
          </a:solidFill>
          <a:ln w="28575">
            <a:solidFill>
              <a:schemeClr val="tx1"/>
            </a:solidFill>
          </a:ln>
        </p:spPr>
        <p:txBody>
          <a:bodyPr wrap="square" rtlCol="0">
            <a:spAutoFit/>
          </a:bodyPr>
          <a:lstStyle/>
          <a:p>
            <a:r>
              <a:rPr lang="bn-BD" dirty="0" smtClean="0">
                <a:latin typeface="NikoshBAN" panose="02000000000000000000" pitchFamily="2" charset="0"/>
                <a:cs typeface="NikoshBAN" panose="02000000000000000000" pitchFamily="2" charset="0"/>
              </a:rPr>
              <a:t>আবার কিছু উদ্ভিদ মাটি ও পানি উভয় স্থানে জন্মে। </a:t>
            </a:r>
            <a:endParaRPr lang="en-US" dirty="0">
              <a:latin typeface="NikoshBAN" panose="02000000000000000000" pitchFamily="2" charset="0"/>
              <a:cs typeface="NikoshBAN" panose="02000000000000000000" pitchFamily="2" charset="0"/>
            </a:endParaRPr>
          </a:p>
        </p:txBody>
      </p:sp>
      <p:sp>
        <p:nvSpPr>
          <p:cNvPr id="6" name="TextBox 5"/>
          <p:cNvSpPr txBox="1"/>
          <p:nvPr/>
        </p:nvSpPr>
        <p:spPr>
          <a:xfrm>
            <a:off x="809469" y="2653259"/>
            <a:ext cx="3372787" cy="2353456"/>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070" y="2653260"/>
            <a:ext cx="1671404" cy="2968052"/>
          </a:xfrm>
          <a:prstGeom prst="rect">
            <a:avLst/>
          </a:prstGeom>
        </p:spPr>
      </p:pic>
      <p:sp>
        <p:nvSpPr>
          <p:cNvPr id="8" name="TextBox 7"/>
          <p:cNvSpPr txBox="1"/>
          <p:nvPr/>
        </p:nvSpPr>
        <p:spPr>
          <a:xfrm>
            <a:off x="2743200" y="2653259"/>
            <a:ext cx="2053654" cy="2968052"/>
          </a:xfrm>
          <a:prstGeom prst="rect">
            <a:avLst/>
          </a:prstGeom>
          <a:noFill/>
        </p:spPr>
        <p:txBody>
          <a:bodyPr wrap="square" rtlCol="0">
            <a:spAutoFit/>
          </a:bodyPr>
          <a:lstStyle/>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328" y="2656096"/>
            <a:ext cx="2023672" cy="2965215"/>
          </a:xfrm>
          <a:prstGeom prst="rect">
            <a:avLst/>
          </a:prstGeom>
        </p:spPr>
      </p:pic>
      <p:sp>
        <p:nvSpPr>
          <p:cNvPr id="10" name="TextBox 9"/>
          <p:cNvSpPr txBox="1"/>
          <p:nvPr/>
        </p:nvSpPr>
        <p:spPr>
          <a:xfrm>
            <a:off x="6895477" y="2653259"/>
            <a:ext cx="3680084" cy="2734270"/>
          </a:xfrm>
          <a:prstGeom prst="rect">
            <a:avLst/>
          </a:prstGeom>
          <a:noFill/>
        </p:spPr>
        <p:txBody>
          <a:bodyPr wrap="square" rtlCol="0">
            <a:spAutoFit/>
          </a:bodyPr>
          <a:lstStyle/>
          <a:p>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2992" y="2784838"/>
            <a:ext cx="3684927" cy="2866453"/>
          </a:xfrm>
          <a:prstGeom prst="rect">
            <a:avLst/>
          </a:prstGeom>
        </p:spPr>
      </p:pic>
    </p:spTree>
    <p:extLst>
      <p:ext uri="{BB962C8B-B14F-4D97-AF65-F5344CB8AC3E}">
        <p14:creationId xmlns:p14="http://schemas.microsoft.com/office/powerpoint/2010/main" val="289515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28508" y="223258"/>
            <a:ext cx="6625652" cy="523220"/>
          </a:xfrm>
          <a:prstGeom prst="rect">
            <a:avLst/>
          </a:prstGeom>
          <a:solidFill>
            <a:schemeClr val="accent3">
              <a:lumMod val="20000"/>
              <a:lumOff val="80000"/>
            </a:schemeClr>
          </a:solidFill>
          <a:ln w="28575">
            <a:solidFill>
              <a:schemeClr val="tx1"/>
            </a:solidFill>
          </a:ln>
        </p:spPr>
        <p:txBody>
          <a:bodyPr wrap="square" rtlCol="0">
            <a:spAutoFit/>
          </a:bodyPr>
          <a:lstStyle/>
          <a:p>
            <a:r>
              <a:rPr lang="bn-BD" sz="2800" dirty="0" smtClean="0">
                <a:latin typeface="NikoshBAN" panose="02000000000000000000" pitchFamily="2" charset="0"/>
                <a:cs typeface="NikoshBAN" panose="02000000000000000000" pitchFamily="2" charset="0"/>
              </a:rPr>
              <a:t>কোন কোন উদ্ভিদ প্রখর সূর্যের আলোযুক্ত স্থানে জন্মে।</a:t>
            </a:r>
            <a:endParaRPr lang="en-US" sz="2800" dirty="0">
              <a:latin typeface="NikoshBAN" panose="02000000000000000000" pitchFamily="2" charset="0"/>
              <a:cs typeface="NikoshBAN" panose="02000000000000000000" pitchFamily="2" charset="0"/>
            </a:endParaRPr>
          </a:p>
        </p:txBody>
      </p:sp>
      <p:sp>
        <p:nvSpPr>
          <p:cNvPr id="4" name="TextBox 3"/>
          <p:cNvSpPr txBox="1"/>
          <p:nvPr/>
        </p:nvSpPr>
        <p:spPr>
          <a:xfrm>
            <a:off x="3327817" y="829880"/>
            <a:ext cx="5291528" cy="523220"/>
          </a:xfrm>
          <a:prstGeom prst="rect">
            <a:avLst/>
          </a:prstGeom>
          <a:solidFill>
            <a:schemeClr val="accent3">
              <a:lumMod val="20000"/>
              <a:lumOff val="80000"/>
            </a:schemeClr>
          </a:solidFill>
          <a:ln w="28575">
            <a:solidFill>
              <a:schemeClr val="tx1"/>
            </a:solidFill>
          </a:ln>
        </p:spPr>
        <p:txBody>
          <a:bodyPr wrap="square" rtlCol="0">
            <a:spAutoFit/>
          </a:bodyPr>
          <a:lstStyle/>
          <a:p>
            <a:r>
              <a:rPr lang="bn-BD" sz="2800" dirty="0" smtClean="0">
                <a:latin typeface="NikoshBAN" panose="02000000000000000000" pitchFamily="2" charset="0"/>
                <a:cs typeface="NikoshBAN" panose="02000000000000000000" pitchFamily="2" charset="0"/>
              </a:rPr>
              <a:t>যেমন- আম গাছ, জাম গাছ, কাঁঠাল গাছ।</a:t>
            </a:r>
            <a:endParaRPr lang="en-US" sz="2800" dirty="0">
              <a:latin typeface="NikoshBAN" panose="02000000000000000000" pitchFamily="2" charset="0"/>
              <a:cs typeface="NikoshBAN" panose="02000000000000000000" pitchFamily="2" charset="0"/>
            </a:endParaRPr>
          </a:p>
        </p:txBody>
      </p:sp>
      <p:sp>
        <p:nvSpPr>
          <p:cNvPr id="5" name="TextBox 4"/>
          <p:cNvSpPr txBox="1"/>
          <p:nvPr/>
        </p:nvSpPr>
        <p:spPr>
          <a:xfrm>
            <a:off x="1064302" y="2593298"/>
            <a:ext cx="2818150" cy="3162925"/>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120" y="1948721"/>
            <a:ext cx="2672777" cy="3348865"/>
          </a:xfrm>
          <a:prstGeom prst="rect">
            <a:avLst/>
          </a:prstGeom>
        </p:spPr>
      </p:pic>
      <p:sp>
        <p:nvSpPr>
          <p:cNvPr id="7" name="TextBox 6"/>
          <p:cNvSpPr txBox="1"/>
          <p:nvPr/>
        </p:nvSpPr>
        <p:spPr>
          <a:xfrm>
            <a:off x="4586990" y="2104045"/>
            <a:ext cx="2338466" cy="3652178"/>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921" y="1948721"/>
            <a:ext cx="2537866" cy="334886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6753" y="1948721"/>
            <a:ext cx="2842198" cy="3348865"/>
          </a:xfrm>
          <a:prstGeom prst="rect">
            <a:avLst/>
          </a:prstGeom>
        </p:spPr>
      </p:pic>
      <p:sp>
        <p:nvSpPr>
          <p:cNvPr id="12" name="TextBox 11"/>
          <p:cNvSpPr txBox="1"/>
          <p:nvPr/>
        </p:nvSpPr>
        <p:spPr>
          <a:xfrm>
            <a:off x="1766573" y="5644035"/>
            <a:ext cx="1561244" cy="523220"/>
          </a:xfrm>
          <a:prstGeom prst="rect">
            <a:avLst/>
          </a:prstGeom>
          <a:solidFill>
            <a:schemeClr val="accent5">
              <a:lumMod val="20000"/>
              <a:lumOff val="80000"/>
            </a:schemeClr>
          </a:solidFill>
          <a:ln w="28575">
            <a:solidFill>
              <a:schemeClr val="tx1"/>
            </a:solidFill>
          </a:ln>
        </p:spPr>
        <p:txBody>
          <a:bodyPr wrap="square" rtlCol="0">
            <a:spAutoFit/>
          </a:bodyPr>
          <a:lstStyle/>
          <a:p>
            <a:r>
              <a:rPr lang="bn-BD" sz="2800" dirty="0" smtClean="0">
                <a:latin typeface="NikoshBAN" panose="02000000000000000000" pitchFamily="2" charset="0"/>
                <a:cs typeface="NikoshBAN" panose="02000000000000000000" pitchFamily="2" charset="0"/>
              </a:rPr>
              <a:t>আম গাছ</a:t>
            </a:r>
            <a:endParaRPr lang="en-US" sz="2800" dirty="0">
              <a:latin typeface="NikoshBAN" panose="02000000000000000000" pitchFamily="2" charset="0"/>
              <a:cs typeface="NikoshBAN" panose="02000000000000000000" pitchFamily="2" charset="0"/>
            </a:endParaRPr>
          </a:p>
        </p:txBody>
      </p:sp>
      <p:sp>
        <p:nvSpPr>
          <p:cNvPr id="13" name="TextBox 12"/>
          <p:cNvSpPr txBox="1"/>
          <p:nvPr/>
        </p:nvSpPr>
        <p:spPr>
          <a:xfrm>
            <a:off x="5235315" y="5631597"/>
            <a:ext cx="1476532" cy="523220"/>
          </a:xfrm>
          <a:prstGeom prst="rect">
            <a:avLst/>
          </a:prstGeom>
          <a:solidFill>
            <a:schemeClr val="accent5">
              <a:lumMod val="20000"/>
              <a:lumOff val="80000"/>
            </a:schemeClr>
          </a:solidFill>
          <a:ln w="28575">
            <a:solidFill>
              <a:schemeClr val="tx1"/>
            </a:solidFill>
          </a:ln>
        </p:spPr>
        <p:txBody>
          <a:bodyPr wrap="square" rtlCol="0">
            <a:spAutoFit/>
          </a:bodyPr>
          <a:lstStyle/>
          <a:p>
            <a:r>
              <a:rPr lang="bn-BD" sz="2800" dirty="0" smtClean="0">
                <a:latin typeface="NikoshBAN" panose="02000000000000000000" pitchFamily="2" charset="0"/>
                <a:cs typeface="NikoshBAN" panose="02000000000000000000" pitchFamily="2" charset="0"/>
              </a:rPr>
              <a:t>কাঁঠাল গাছ</a:t>
            </a:r>
            <a:endParaRPr lang="en-US" sz="2800" dirty="0">
              <a:latin typeface="NikoshBAN" panose="02000000000000000000" pitchFamily="2" charset="0"/>
              <a:cs typeface="NikoshBAN" panose="02000000000000000000" pitchFamily="2" charset="0"/>
            </a:endParaRPr>
          </a:p>
        </p:txBody>
      </p:sp>
      <p:sp>
        <p:nvSpPr>
          <p:cNvPr id="14" name="TextBox 13"/>
          <p:cNvSpPr txBox="1"/>
          <p:nvPr/>
        </p:nvSpPr>
        <p:spPr>
          <a:xfrm>
            <a:off x="8875741" y="5631597"/>
            <a:ext cx="1663908" cy="523220"/>
          </a:xfrm>
          <a:prstGeom prst="rect">
            <a:avLst/>
          </a:prstGeom>
          <a:solidFill>
            <a:schemeClr val="accent5">
              <a:lumMod val="20000"/>
              <a:lumOff val="80000"/>
            </a:schemeClr>
          </a:solidFill>
          <a:ln w="28575">
            <a:solidFill>
              <a:schemeClr val="tx1"/>
            </a:solidFill>
          </a:ln>
        </p:spPr>
        <p:txBody>
          <a:bodyPr wrap="square" rtlCol="0">
            <a:spAutoFit/>
          </a:bodyPr>
          <a:lstStyle/>
          <a:p>
            <a:r>
              <a:rPr lang="bn-BD" sz="2800" dirty="0" smtClean="0">
                <a:latin typeface="NikoshBAN" panose="02000000000000000000" pitchFamily="2" charset="0"/>
                <a:cs typeface="NikoshBAN" panose="02000000000000000000" pitchFamily="2" charset="0"/>
              </a:rPr>
              <a:t>জাম গাছ</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6084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3672" y="434715"/>
            <a:ext cx="7644984" cy="584775"/>
          </a:xfrm>
          <a:prstGeom prst="rect">
            <a:avLst/>
          </a:prstGeom>
          <a:solidFill>
            <a:schemeClr val="accent5">
              <a:lumMod val="20000"/>
              <a:lumOff val="80000"/>
            </a:schemeClr>
          </a:solidFill>
          <a:ln w="28575">
            <a:solidFill>
              <a:schemeClr val="tx1"/>
            </a:solidFill>
          </a:ln>
        </p:spPr>
        <p:txBody>
          <a:bodyPr wrap="square" rtlCol="0">
            <a:spAutoFit/>
          </a:bodyPr>
          <a:lstStyle/>
          <a:p>
            <a:r>
              <a:rPr lang="bn-BD" sz="3200" dirty="0" smtClean="0">
                <a:latin typeface="NikoshBAN" panose="02000000000000000000" pitchFamily="2" charset="0"/>
                <a:cs typeface="NikoshBAN" panose="02000000000000000000" pitchFamily="2" charset="0"/>
              </a:rPr>
              <a:t>কিছু কিছু উদ্ভিদ ছায়াযুক্ত,স্যাঁতসেঁতে শীতল স্থানে জন্মে।</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3867462" y="1124580"/>
            <a:ext cx="4167266" cy="584775"/>
          </a:xfrm>
          <a:prstGeom prst="rect">
            <a:avLst/>
          </a:prstGeom>
          <a:solidFill>
            <a:schemeClr val="accent5">
              <a:lumMod val="20000"/>
              <a:lumOff val="80000"/>
            </a:schemeClr>
          </a:solidFill>
          <a:ln w="28575">
            <a:solidFill>
              <a:schemeClr val="tx1"/>
            </a:solidFill>
          </a:ln>
        </p:spPr>
        <p:txBody>
          <a:bodyPr wrap="square" rtlCol="0">
            <a:spAutoFit/>
          </a:bodyPr>
          <a:lstStyle/>
          <a:p>
            <a:r>
              <a:rPr lang="bn-BD" sz="3200" dirty="0" smtClean="0">
                <a:latin typeface="NikoshBAN" panose="02000000000000000000" pitchFamily="2" charset="0"/>
                <a:cs typeface="NikoshBAN" panose="02000000000000000000" pitchFamily="2" charset="0"/>
              </a:rPr>
              <a:t>যেমন মস ও ফার্ণ জাতীয় উদ্ভিদ।</a:t>
            </a:r>
            <a:endParaRPr lang="en-US" sz="32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903" y="2248525"/>
            <a:ext cx="4587536" cy="2893101"/>
          </a:xfrm>
          <a:prstGeom prst="rect">
            <a:avLst/>
          </a:prstGeom>
        </p:spPr>
      </p:pic>
      <p:sp>
        <p:nvSpPr>
          <p:cNvPr id="6" name="TextBox 5"/>
          <p:cNvSpPr txBox="1"/>
          <p:nvPr/>
        </p:nvSpPr>
        <p:spPr>
          <a:xfrm>
            <a:off x="1349115" y="5666282"/>
            <a:ext cx="2848131" cy="523220"/>
          </a:xfrm>
          <a:prstGeom prst="rect">
            <a:avLst/>
          </a:prstGeom>
          <a:solidFill>
            <a:schemeClr val="accent3">
              <a:lumMod val="20000"/>
              <a:lumOff val="80000"/>
            </a:schemeClr>
          </a:solidFill>
          <a:ln w="28575">
            <a:solidFill>
              <a:schemeClr val="tx1"/>
            </a:solidFill>
          </a:ln>
        </p:spPr>
        <p:txBody>
          <a:bodyPr wrap="square" rtlCol="0">
            <a:spAutoFit/>
          </a:bodyPr>
          <a:lstStyle/>
          <a:p>
            <a:r>
              <a:rPr lang="bn-BD" sz="2800" dirty="0" smtClean="0">
                <a:latin typeface="NikoshBAN" panose="02000000000000000000" pitchFamily="2" charset="0"/>
                <a:cs typeface="NikoshBAN" panose="02000000000000000000" pitchFamily="2" charset="0"/>
              </a:rPr>
              <a:t>মস জাতীয় উদ্ভিদ</a:t>
            </a:r>
            <a:endParaRPr lang="en-US" sz="28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700" y="2248525"/>
            <a:ext cx="4884061" cy="2893101"/>
          </a:xfrm>
          <a:prstGeom prst="rect">
            <a:avLst/>
          </a:prstGeom>
        </p:spPr>
      </p:pic>
      <p:sp>
        <p:nvSpPr>
          <p:cNvPr id="9" name="TextBox 8"/>
          <p:cNvSpPr txBox="1"/>
          <p:nvPr/>
        </p:nvSpPr>
        <p:spPr>
          <a:xfrm>
            <a:off x="6625652" y="5666282"/>
            <a:ext cx="3627620" cy="523220"/>
          </a:xfrm>
          <a:prstGeom prst="rect">
            <a:avLst/>
          </a:prstGeom>
          <a:solidFill>
            <a:schemeClr val="accent3">
              <a:lumMod val="20000"/>
              <a:lumOff val="80000"/>
            </a:schemeClr>
          </a:solidFill>
          <a:ln w="28575">
            <a:solidFill>
              <a:schemeClr val="tx1"/>
            </a:solidFill>
          </a:ln>
        </p:spPr>
        <p:txBody>
          <a:bodyPr wrap="square" rtlCol="0">
            <a:spAutoFit/>
          </a:bodyPr>
          <a:lstStyle/>
          <a:p>
            <a:r>
              <a:rPr lang="bn-BD" sz="2800" dirty="0" smtClean="0">
                <a:latin typeface="NikoshBAN" panose="02000000000000000000" pitchFamily="2" charset="0"/>
                <a:cs typeface="NikoshBAN" panose="02000000000000000000" pitchFamily="2" charset="0"/>
              </a:rPr>
              <a:t>ফার্ণ জাতীয় উদ্ভিদ</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3809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395</Words>
  <Application>Microsoft Office PowerPoint</Application>
  <PresentationFormat>Widescreen</PresentationFormat>
  <Paragraphs>72</Paragraphs>
  <Slides>17</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34</cp:revision>
  <dcterms:created xsi:type="dcterms:W3CDTF">2020-03-13T10:30:47Z</dcterms:created>
  <dcterms:modified xsi:type="dcterms:W3CDTF">2020-03-16T09:23:50Z</dcterms:modified>
</cp:coreProperties>
</file>