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5" r:id="rId15"/>
    <p:sldId id="274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1BD59-1551-41F9-BC23-3FB2EACDE37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670D3-BBA1-438B-86FF-2E8BFC42D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8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670D3-BBA1-438B-86FF-2E8BFC42D4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5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670D3-BBA1-438B-86FF-2E8BFC42D4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4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6B7B-37AE-4B76-A0BF-DBBCABD95E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6FAD-00F9-4B36-8C43-EBD7FCD2FC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79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6B7B-37AE-4B76-A0BF-DBBCABD95E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6FAD-00F9-4B36-8C43-EBD7FCD2F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6B7B-37AE-4B76-A0BF-DBBCABD95E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6FAD-00F9-4B36-8C43-EBD7FCD2F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4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6B7B-37AE-4B76-A0BF-DBBCABD95E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6FAD-00F9-4B36-8C43-EBD7FCD2F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6B7B-37AE-4B76-A0BF-DBBCABD95E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6FAD-00F9-4B36-8C43-EBD7FCD2FC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90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6B7B-37AE-4B76-A0BF-DBBCABD95E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6FAD-00F9-4B36-8C43-EBD7FCD2F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9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6B7B-37AE-4B76-A0BF-DBBCABD95E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6FAD-00F9-4B36-8C43-EBD7FCD2F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5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6B7B-37AE-4B76-A0BF-DBBCABD95E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6FAD-00F9-4B36-8C43-EBD7FCD2F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0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6B7B-37AE-4B76-A0BF-DBBCABD95E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6FAD-00F9-4B36-8C43-EBD7FCD2F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066B7B-37AE-4B76-A0BF-DBBCABD95E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D86FAD-00F9-4B36-8C43-EBD7FCD2F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7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6B7B-37AE-4B76-A0BF-DBBCABD95E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6FAD-00F9-4B36-8C43-EBD7FCD2F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2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066B7B-37AE-4B76-A0BF-DBBCABD95E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D86FAD-00F9-4B36-8C43-EBD7FCD2FC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82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0.jp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mp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E5D6C8-952C-4FDC-A266-2F0106A0B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53882"/>
            <a:ext cx="11873132" cy="48041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ibbon: Tilted Up 2">
            <a:extLst>
              <a:ext uri="{FF2B5EF4-FFF2-40B4-BE49-F238E27FC236}">
                <a16:creationId xmlns:a16="http://schemas.microsoft.com/office/drawing/2014/main" id="{2728E12B-48AB-4DF2-91C6-B3CFBE062A59}"/>
              </a:ext>
            </a:extLst>
          </p:cNvPr>
          <p:cNvSpPr/>
          <p:nvPr/>
        </p:nvSpPr>
        <p:spPr>
          <a:xfrm>
            <a:off x="1982372" y="151495"/>
            <a:ext cx="8227255" cy="1635101"/>
          </a:xfrm>
          <a:prstGeom prst="ribbon2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22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502F87-E452-4D88-AF15-9E1D0B349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14" y="146689"/>
            <a:ext cx="1922584" cy="18438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B1C3C4-71A0-4EF0-92F6-F9E0746BB011}"/>
              </a:ext>
            </a:extLst>
          </p:cNvPr>
          <p:cNvSpPr txBox="1"/>
          <p:nvPr/>
        </p:nvSpPr>
        <p:spPr>
          <a:xfrm>
            <a:off x="3854548" y="2363412"/>
            <a:ext cx="4164037" cy="7694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বলতো এগুলো কি?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7184E8-48C4-48BC-9BB4-941E60F85FEB}"/>
              </a:ext>
            </a:extLst>
          </p:cNvPr>
          <p:cNvSpPr txBox="1"/>
          <p:nvPr/>
        </p:nvSpPr>
        <p:spPr>
          <a:xfrm>
            <a:off x="3311314" y="3504795"/>
            <a:ext cx="5452858" cy="83099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E4AD06-F9C9-474E-8EC9-4237D468E786}"/>
              </a:ext>
            </a:extLst>
          </p:cNvPr>
          <p:cNvSpPr txBox="1"/>
          <p:nvPr/>
        </p:nvSpPr>
        <p:spPr>
          <a:xfrm>
            <a:off x="2841674" y="4617197"/>
            <a:ext cx="6358597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F5017E-E62A-42C1-B87E-A2745105B153}"/>
              </a:ext>
            </a:extLst>
          </p:cNvPr>
          <p:cNvSpPr txBox="1"/>
          <p:nvPr/>
        </p:nvSpPr>
        <p:spPr>
          <a:xfrm>
            <a:off x="140677" y="5574257"/>
            <a:ext cx="11943472" cy="76944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ড়িপাল্ল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E72D1C-5028-4405-8590-B2D5254CB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905"/>
            <a:ext cx="1922585" cy="171520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8515F5-D0D2-484E-AD23-88BACFB44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172" y="209096"/>
            <a:ext cx="1922584" cy="171520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E853A-1869-44F3-BD6A-EAB7CA153B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0" y="145664"/>
            <a:ext cx="1737354" cy="184485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350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Left 2">
            <a:extLst>
              <a:ext uri="{FF2B5EF4-FFF2-40B4-BE49-F238E27FC236}">
                <a16:creationId xmlns:a16="http://schemas.microsoft.com/office/drawing/2014/main" id="{56929CF5-9FFA-471D-84FF-21D16849FCE8}"/>
              </a:ext>
            </a:extLst>
          </p:cNvPr>
          <p:cNvSpPr/>
          <p:nvPr/>
        </p:nvSpPr>
        <p:spPr>
          <a:xfrm rot="10800000">
            <a:off x="4192172" y="1097280"/>
            <a:ext cx="858130" cy="425055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F3291-62A3-4E92-A2F0-DEBAF20C034B}"/>
              </a:ext>
            </a:extLst>
          </p:cNvPr>
          <p:cNvSpPr txBox="1"/>
          <p:nvPr/>
        </p:nvSpPr>
        <p:spPr>
          <a:xfrm>
            <a:off x="5247242" y="942535"/>
            <a:ext cx="2700997" cy="101566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দাঁড়িপাল্লা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06F4D-A7E9-4B94-942C-04AFEF01DBF0}"/>
              </a:ext>
            </a:extLst>
          </p:cNvPr>
          <p:cNvSpPr txBox="1"/>
          <p:nvPr/>
        </p:nvSpPr>
        <p:spPr>
          <a:xfrm>
            <a:off x="1049948" y="2767280"/>
            <a:ext cx="10245979" cy="144655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দাঁড়িপাল্লা ব্যবহার করার সময় একদিকে 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বাটখারা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রাখি ও অন্য দিকে যে 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পরিমাপ করতে চাই তা রেখে 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করি।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42248EA-A6A9-46AE-AAD9-6622ADFBE5D1}"/>
              </a:ext>
            </a:extLst>
          </p:cNvPr>
          <p:cNvSpPr/>
          <p:nvPr/>
        </p:nvSpPr>
        <p:spPr>
          <a:xfrm rot="10800000">
            <a:off x="7737233" y="5627074"/>
            <a:ext cx="1012874" cy="50170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681563-18FB-48AB-ABF6-19047509AD82}"/>
              </a:ext>
            </a:extLst>
          </p:cNvPr>
          <p:cNvSpPr txBox="1"/>
          <p:nvPr/>
        </p:nvSpPr>
        <p:spPr>
          <a:xfrm>
            <a:off x="4839296" y="5331646"/>
            <a:ext cx="2700997" cy="101566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বাটখারা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ACD79-3D5E-4E01-9830-CB59F4334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787" y="4434252"/>
            <a:ext cx="2452464" cy="2209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E7FC3C-B91B-496E-92E0-53C621F07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8" y="196948"/>
            <a:ext cx="3002947" cy="224931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8485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B3661B-C92A-497B-AD0C-751EEDBB4E43}"/>
              </a:ext>
            </a:extLst>
          </p:cNvPr>
          <p:cNvSpPr txBox="1"/>
          <p:nvPr/>
        </p:nvSpPr>
        <p:spPr>
          <a:xfrm>
            <a:off x="2736164" y="2951946"/>
            <a:ext cx="6858001" cy="166199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কম ওজনের বস্তু মাপতে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ব্যবহার করা হয়।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0FD34-4D2F-4FC6-815B-7B80EAC0F610}"/>
              </a:ext>
            </a:extLst>
          </p:cNvPr>
          <p:cNvSpPr txBox="1"/>
          <p:nvPr/>
        </p:nvSpPr>
        <p:spPr>
          <a:xfrm>
            <a:off x="1997612" y="727464"/>
            <a:ext cx="8215533" cy="16004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ওজন পরিমাপের আন্তর্জাতিক এককের নাম হলো </a:t>
            </a:r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কিলোগ্রাম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F87FF-EC28-4927-8F24-11F87A4A8614}"/>
              </a:ext>
            </a:extLst>
          </p:cNvPr>
          <p:cNvSpPr txBox="1"/>
          <p:nvPr/>
        </p:nvSpPr>
        <p:spPr>
          <a:xfrm>
            <a:off x="3779519" y="5201065"/>
            <a:ext cx="4651718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গ্রাম=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কেজি ।</a:t>
            </a:r>
          </a:p>
        </p:txBody>
      </p:sp>
    </p:spTree>
    <p:extLst>
      <p:ext uri="{BB962C8B-B14F-4D97-AF65-F5344CB8AC3E}">
        <p14:creationId xmlns:p14="http://schemas.microsoft.com/office/powerpoint/2010/main" val="14871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892218-C65C-44CA-91B9-79CB083B0B44}"/>
              </a:ext>
            </a:extLst>
          </p:cNvPr>
          <p:cNvSpPr txBox="1"/>
          <p:nvPr/>
        </p:nvSpPr>
        <p:spPr>
          <a:xfrm>
            <a:off x="3666979" y="182878"/>
            <a:ext cx="4684541" cy="769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করি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787F7-520F-4283-BF3B-9D0AC52802D1}"/>
              </a:ext>
            </a:extLst>
          </p:cNvPr>
          <p:cNvSpPr txBox="1"/>
          <p:nvPr/>
        </p:nvSpPr>
        <p:spPr>
          <a:xfrm>
            <a:off x="152400" y="1143022"/>
            <a:ext cx="11887200" cy="132343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একজন ধর দোকানদার। তোমার ১টি ৫০ গ্রাম ২টি ২০ গ্রাম ৩টি ১০ গ্রাম ৫টি ৫গ্রাম বাটখারা আছে। তোমরা কীভাবে ৭৫গ্রাম 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করবে।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17835-C195-4394-9D8A-FE3C838D1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58" y="2691884"/>
            <a:ext cx="3210189" cy="265731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556F0F-9511-48AE-9DE5-DBAA2EE36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23" y="2669473"/>
            <a:ext cx="3301262" cy="207159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12EA09-6D8A-4E46-9044-212A96525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76" y="2743045"/>
            <a:ext cx="3513726" cy="168826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DAEF58-90C8-4BE3-ABF9-37BFB6864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05" y="4741063"/>
            <a:ext cx="5598721" cy="199057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668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5BFA3-9D26-4F5A-AAEC-5EACF476912D}"/>
              </a:ext>
            </a:extLst>
          </p:cNvPr>
          <p:cNvSpPr txBox="1"/>
          <p:nvPr/>
        </p:nvSpPr>
        <p:spPr>
          <a:xfrm>
            <a:off x="2651760" y="2020653"/>
            <a:ext cx="9170126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৫০ গ্রাম বাটখারা,দুইটি ২০গ্রাম বাটখারা,তিনটি ১০ গ্রাম বাটখারা, ৫টি গ্রাম বাটখারা ব্যবহার করে ১০০ গ্রাম </a:t>
            </a:r>
            <a:r>
              <a:rPr lang="bn-IN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bn-IN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কী উপায়ে করা যায় তা বের কর।</a:t>
            </a:r>
            <a:endParaRPr lang="en-US" sz="4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05358D-EBD3-466F-8BC6-8B266B60C862}"/>
              </a:ext>
            </a:extLst>
          </p:cNvPr>
          <p:cNvSpPr txBox="1"/>
          <p:nvPr/>
        </p:nvSpPr>
        <p:spPr>
          <a:xfrm>
            <a:off x="2651758" y="4502199"/>
            <a:ext cx="9170127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আশে পাশের কী কী জিনিস ১০০গ্রামের বাটখারা দিয়ে </a:t>
            </a:r>
            <a:r>
              <a:rPr lang="bn-IN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bn-IN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করা যায় ,বের কর।</a:t>
            </a:r>
            <a:endParaRPr lang="en-US" sz="4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EF7CEF-7BCA-42F1-8DB8-4C9323A6465C}"/>
              </a:ext>
            </a:extLst>
          </p:cNvPr>
          <p:cNvSpPr/>
          <p:nvPr/>
        </p:nvSpPr>
        <p:spPr>
          <a:xfrm>
            <a:off x="309023" y="2328429"/>
            <a:ext cx="2111829" cy="1323439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DD7C06-C375-4222-993A-0815692577B0}"/>
              </a:ext>
            </a:extLst>
          </p:cNvPr>
          <p:cNvSpPr/>
          <p:nvPr/>
        </p:nvSpPr>
        <p:spPr>
          <a:xfrm>
            <a:off x="270727" y="4502199"/>
            <a:ext cx="2188420" cy="1323439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08EA55-86BA-493E-A3B8-67F6DBDD37D0}"/>
              </a:ext>
            </a:extLst>
          </p:cNvPr>
          <p:cNvSpPr/>
          <p:nvPr/>
        </p:nvSpPr>
        <p:spPr>
          <a:xfrm>
            <a:off x="3547136" y="318254"/>
            <a:ext cx="5280613" cy="1107996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কাজ করি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E2A6F4-F1AD-432C-B696-39FC98238195}"/>
              </a:ext>
            </a:extLst>
          </p:cNvPr>
          <p:cNvSpPr txBox="1"/>
          <p:nvPr/>
        </p:nvSpPr>
        <p:spPr>
          <a:xfrm>
            <a:off x="2349304" y="647753"/>
            <a:ext cx="6780627" cy="186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ওজনের একক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87317-692E-4F33-A81F-E4A28B051060}"/>
              </a:ext>
            </a:extLst>
          </p:cNvPr>
          <p:cNvSpPr txBox="1"/>
          <p:nvPr/>
        </p:nvSpPr>
        <p:spPr>
          <a:xfrm>
            <a:off x="398584" y="3358666"/>
            <a:ext cx="11394831" cy="221599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কিলোগ্রাম</a:t>
            </a:r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D46808-E763-488C-AFBF-B4BEBF62BBE4}"/>
              </a:ext>
            </a:extLst>
          </p:cNvPr>
          <p:cNvSpPr txBox="1"/>
          <p:nvPr/>
        </p:nvSpPr>
        <p:spPr>
          <a:xfrm>
            <a:off x="3657600" y="40819"/>
            <a:ext cx="4923692" cy="83099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৮১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 খোল।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363F36-FECB-4CD1-941B-469C44262DF7}"/>
              </a:ext>
            </a:extLst>
          </p:cNvPr>
          <p:cNvSpPr txBox="1"/>
          <p:nvPr/>
        </p:nvSpPr>
        <p:spPr>
          <a:xfrm>
            <a:off x="716440" y="5669277"/>
            <a:ext cx="10888393" cy="7694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 গুলো এসো বোর্ডে এসে সমাধান করার চেষ্টা করি।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075795-7FAD-403B-A9D8-9EB7C8C87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57" y="991390"/>
            <a:ext cx="3859686" cy="4586449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8732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80A509-9132-45DE-8150-E44C35B63D57}"/>
              </a:ext>
            </a:extLst>
          </p:cNvPr>
          <p:cNvSpPr txBox="1"/>
          <p:nvPr/>
        </p:nvSpPr>
        <p:spPr>
          <a:xfrm>
            <a:off x="4051494" y="404452"/>
            <a:ext cx="3038622" cy="120032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CC8384-14C4-410A-A021-97EA51279FDB}"/>
              </a:ext>
            </a:extLst>
          </p:cNvPr>
          <p:cNvSpPr txBox="1"/>
          <p:nvPr/>
        </p:nvSpPr>
        <p:spPr>
          <a:xfrm>
            <a:off x="538256" y="2107206"/>
            <a:ext cx="8997629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ওজন পরিমাপের আন্তর্জাতিক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নাম কি?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5111C-F48A-48AC-AC11-644338C174E8}"/>
              </a:ext>
            </a:extLst>
          </p:cNvPr>
          <p:cNvSpPr txBox="1"/>
          <p:nvPr/>
        </p:nvSpPr>
        <p:spPr>
          <a:xfrm>
            <a:off x="538256" y="3440628"/>
            <a:ext cx="8997629" cy="923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কম ওজনের পরিমাপের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নাম কি?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D220E-8A20-415A-A8ED-32467EAF709E}"/>
              </a:ext>
            </a:extLst>
          </p:cNvPr>
          <p:cNvSpPr txBox="1"/>
          <p:nvPr/>
        </p:nvSpPr>
        <p:spPr>
          <a:xfrm>
            <a:off x="538256" y="4806956"/>
            <a:ext cx="5742297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১০০০ গ্রাম= 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কেজি?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77A0F-7805-4A38-858B-4B6678E45AA5}"/>
              </a:ext>
            </a:extLst>
          </p:cNvPr>
          <p:cNvSpPr txBox="1"/>
          <p:nvPr/>
        </p:nvSpPr>
        <p:spPr>
          <a:xfrm>
            <a:off x="9757954" y="2107206"/>
            <a:ext cx="22860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কিলোগ্রাম</a:t>
            </a:r>
            <a:endParaRPr lang="en-US" sz="48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61AA4-C284-4998-9DE9-B46F60BF7143}"/>
              </a:ext>
            </a:extLst>
          </p:cNvPr>
          <p:cNvSpPr txBox="1"/>
          <p:nvPr/>
        </p:nvSpPr>
        <p:spPr>
          <a:xfrm>
            <a:off x="9757954" y="3458658"/>
            <a:ext cx="1515291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CF543-CBA6-44F3-903C-CB528B4C74AF}"/>
              </a:ext>
            </a:extLst>
          </p:cNvPr>
          <p:cNvSpPr txBox="1"/>
          <p:nvPr/>
        </p:nvSpPr>
        <p:spPr>
          <a:xfrm>
            <a:off x="9757954" y="4806956"/>
            <a:ext cx="151529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কেজি</a:t>
            </a:r>
            <a:endParaRPr lang="en-US" sz="440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8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849F2B-5CC3-400B-A0F9-15E56655D973}"/>
              </a:ext>
            </a:extLst>
          </p:cNvPr>
          <p:cNvSpPr txBox="1"/>
          <p:nvPr/>
        </p:nvSpPr>
        <p:spPr>
          <a:xfrm>
            <a:off x="5579495" y="1555562"/>
            <a:ext cx="5125663" cy="11079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F1C3FA-D15A-4E1A-8EEB-B4E018C226A8}"/>
              </a:ext>
            </a:extLst>
          </p:cNvPr>
          <p:cNvSpPr txBox="1"/>
          <p:nvPr/>
        </p:nvSpPr>
        <p:spPr>
          <a:xfrm>
            <a:off x="1376289" y="3730208"/>
            <a:ext cx="9439421" cy="2339102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কোন কোন জিনিসের প্যাকেটে কত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লেখা আছে তা খুজে বের করে এগুলোর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লিখে আনবে।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D45D2-A3A8-47B4-9F1A-E2654AD48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89" y="324456"/>
            <a:ext cx="4142247" cy="31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1D4FDF-A8C4-4CBC-97F0-6746899FADAF}"/>
              </a:ext>
            </a:extLst>
          </p:cNvPr>
          <p:cNvSpPr txBox="1"/>
          <p:nvPr/>
        </p:nvSpPr>
        <p:spPr>
          <a:xfrm>
            <a:off x="2152349" y="351695"/>
            <a:ext cx="8004522" cy="12003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খোদা হাফেজ ভালো থেকো।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03AFA-BA12-4F6F-B32C-11CB451CE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0" y="1943473"/>
            <a:ext cx="10668000" cy="47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1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AF264A-48D0-4ABC-A1E8-965D7363ABC5}"/>
              </a:ext>
            </a:extLst>
          </p:cNvPr>
          <p:cNvSpPr txBox="1"/>
          <p:nvPr/>
        </p:nvSpPr>
        <p:spPr>
          <a:xfrm>
            <a:off x="1956909" y="155589"/>
            <a:ext cx="4783015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CA0CE2-38A7-43D1-8BA0-A48A159E8E38}"/>
              </a:ext>
            </a:extLst>
          </p:cNvPr>
          <p:cNvSpPr txBox="1"/>
          <p:nvPr/>
        </p:nvSpPr>
        <p:spPr>
          <a:xfrm>
            <a:off x="226590" y="1601205"/>
            <a:ext cx="7554351" cy="4524315"/>
          </a:xfrm>
          <a:prstGeom prst="rect">
            <a:avLst/>
          </a:prstGeom>
          <a:solidFill>
            <a:schemeClr val="bg2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মনিরুল ইসলাম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রায়নগর সরকারি প্রাথমিক বিদ্যালয়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চৌগাছা, যশোর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মোবাইল:01710785736 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monirul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.islam92@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F780F-3B51-43DC-8ABE-A692D2C69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07" y="1638119"/>
            <a:ext cx="3513351" cy="4684468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8438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572C4-D453-497B-B744-5C03CF6BDDE9}"/>
              </a:ext>
            </a:extLst>
          </p:cNvPr>
          <p:cNvSpPr txBox="1"/>
          <p:nvPr/>
        </p:nvSpPr>
        <p:spPr>
          <a:xfrm>
            <a:off x="4021015" y="548639"/>
            <a:ext cx="4149969" cy="101566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874D7-952B-49DE-B93F-0B8ADFA1D372}"/>
              </a:ext>
            </a:extLst>
          </p:cNvPr>
          <p:cNvSpPr txBox="1"/>
          <p:nvPr/>
        </p:nvSpPr>
        <p:spPr>
          <a:xfrm>
            <a:off x="6095999" y="2062044"/>
            <a:ext cx="5570806" cy="42473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: দ্বিতীয়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বিষয়: প্রাথমিক গণিত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শিরোনাম: পরিমাপ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পাঠ: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সময়: ৫০মিনিট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1E804-5641-4FDD-A8EB-52EAC6806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5" y="2062044"/>
            <a:ext cx="3394222" cy="445491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Arrow: Up-Down 7">
            <a:extLst>
              <a:ext uri="{FF2B5EF4-FFF2-40B4-BE49-F238E27FC236}">
                <a16:creationId xmlns:a16="http://schemas.microsoft.com/office/drawing/2014/main" id="{55655B29-645D-4FF4-AA0B-27A3A798AFB0}"/>
              </a:ext>
            </a:extLst>
          </p:cNvPr>
          <p:cNvSpPr/>
          <p:nvPr/>
        </p:nvSpPr>
        <p:spPr>
          <a:xfrm>
            <a:off x="4960090" y="2539078"/>
            <a:ext cx="261257" cy="350084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2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96689B-948E-4A38-8AC8-E0042D41B751}"/>
              </a:ext>
            </a:extLst>
          </p:cNvPr>
          <p:cNvSpPr txBox="1"/>
          <p:nvPr/>
        </p:nvSpPr>
        <p:spPr>
          <a:xfrm>
            <a:off x="1953734" y="2633331"/>
            <a:ext cx="9242473" cy="156966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২৪.২.১  বিভিন্ন বস্তুর ওজন </a:t>
            </a:r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দাঁড়িপাল্লা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দিয়ে মেপে তুলনা করতে পারবে।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ACD71F-15C4-4068-B63D-540C1E587EF5}"/>
              </a:ext>
            </a:extLst>
          </p:cNvPr>
          <p:cNvSpPr txBox="1"/>
          <p:nvPr/>
        </p:nvSpPr>
        <p:spPr>
          <a:xfrm>
            <a:off x="2000848" y="4511637"/>
            <a:ext cx="9242473" cy="175432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২৪.২.২ ওজন পরিমাপের একক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কিলোগ্রাম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পারবে। 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756F420A-E1B2-4198-BCD5-8503F043D93A}"/>
              </a:ext>
            </a:extLst>
          </p:cNvPr>
          <p:cNvSpPr/>
          <p:nvPr/>
        </p:nvSpPr>
        <p:spPr>
          <a:xfrm>
            <a:off x="415218" y="4870197"/>
            <a:ext cx="1538516" cy="1190172"/>
          </a:xfrm>
          <a:prstGeom prst="chevron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0F825A83-4E71-4557-BA2C-9BDA82C169D8}"/>
              </a:ext>
            </a:extLst>
          </p:cNvPr>
          <p:cNvSpPr/>
          <p:nvPr/>
        </p:nvSpPr>
        <p:spPr>
          <a:xfrm>
            <a:off x="415218" y="2823075"/>
            <a:ext cx="1538516" cy="1190172"/>
          </a:xfrm>
          <a:prstGeom prst="chevron">
            <a:avLst/>
          </a:prstGeom>
          <a:solidFill>
            <a:srgbClr val="00206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E5F3A04F-B223-4C91-B400-85AC23E29344}"/>
              </a:ext>
            </a:extLst>
          </p:cNvPr>
          <p:cNvSpPr/>
          <p:nvPr/>
        </p:nvSpPr>
        <p:spPr>
          <a:xfrm>
            <a:off x="3228534" y="111039"/>
            <a:ext cx="5734931" cy="2283561"/>
          </a:xfrm>
          <a:prstGeom prst="leftRight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7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1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A867FB9-F230-4FE5-BD30-57CDF09542C3}"/>
              </a:ext>
            </a:extLst>
          </p:cNvPr>
          <p:cNvSpPr txBox="1"/>
          <p:nvPr/>
        </p:nvSpPr>
        <p:spPr>
          <a:xfrm>
            <a:off x="7854918" y="1389370"/>
            <a:ext cx="1814733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কম ওজন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9321C0-81A0-40F4-8531-485D1A8F3EEB}"/>
              </a:ext>
            </a:extLst>
          </p:cNvPr>
          <p:cNvSpPr txBox="1"/>
          <p:nvPr/>
        </p:nvSpPr>
        <p:spPr>
          <a:xfrm>
            <a:off x="10038585" y="1415506"/>
            <a:ext cx="2068635" cy="70788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বেশি  ওজন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75BB8F-71C3-49FB-85C9-C7EE50ADAE0E}"/>
              </a:ext>
            </a:extLst>
          </p:cNvPr>
          <p:cNvSpPr txBox="1"/>
          <p:nvPr/>
        </p:nvSpPr>
        <p:spPr>
          <a:xfrm>
            <a:off x="380905" y="437164"/>
            <a:ext cx="7012672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দেখে বল কোন গুলোর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কেমন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525A9-A857-448E-8A7D-FDBCA1BFF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2" y="2619410"/>
            <a:ext cx="1555669" cy="13464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512F69-2B0F-4EC4-9F85-31D681A83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12" y="2619410"/>
            <a:ext cx="1663479" cy="13464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429DA2-2B9B-4F14-8BB4-BC198189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46" y="2619411"/>
            <a:ext cx="1555669" cy="13464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610F50-9D43-4810-828B-F0AB820B3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2" y="4729480"/>
            <a:ext cx="1555669" cy="150790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D6DD0C-7BA9-4FA5-B281-4D4F0AAD1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63" y="4729479"/>
            <a:ext cx="1663479" cy="153660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404A6E-5DC0-4E24-B24F-AD2AEFF4D9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86" y="4758182"/>
            <a:ext cx="1639029" cy="150790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662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60872 -0.0780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0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64909 -0.0629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27865 0.1189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61953 0.0189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77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64675 -0.1740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31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48099 0.0270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49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AED7E-8721-4DAF-846C-13CF90BDE135}"/>
              </a:ext>
            </a:extLst>
          </p:cNvPr>
          <p:cNvSpPr txBox="1"/>
          <p:nvPr/>
        </p:nvSpPr>
        <p:spPr>
          <a:xfrm>
            <a:off x="3334042" y="1012872"/>
            <a:ext cx="4825219" cy="12003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7A6C36-02E0-4262-974A-0B33ABF18D43}"/>
              </a:ext>
            </a:extLst>
          </p:cNvPr>
          <p:cNvSpPr txBox="1"/>
          <p:nvPr/>
        </p:nvSpPr>
        <p:spPr>
          <a:xfrm>
            <a:off x="3446586" y="3288320"/>
            <a:ext cx="4515730" cy="264687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8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2FF7A4-2652-45E2-934B-6F1E61E088A2}"/>
              </a:ext>
            </a:extLst>
          </p:cNvPr>
          <p:cNvSpPr txBox="1"/>
          <p:nvPr/>
        </p:nvSpPr>
        <p:spPr>
          <a:xfrm>
            <a:off x="914400" y="478302"/>
            <a:ext cx="10719582" cy="16619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ক্লাসের সামনে ২/৩ জন শিক্ষার্থী এনে একটি </a:t>
            </a:r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হাতে দিয়ে বলব কোনটি </a:t>
            </a:r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কোনটি </a:t>
            </a:r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ভারি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0CE17-D51B-48F9-A7F2-D0EC59AF91BC}"/>
              </a:ext>
            </a:extLst>
          </p:cNvPr>
          <p:cNvSpPr txBox="1"/>
          <p:nvPr/>
        </p:nvSpPr>
        <p:spPr>
          <a:xfrm>
            <a:off x="1320352" y="2342072"/>
            <a:ext cx="9551294" cy="92333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পেতে আমাদের কি করতে হবে?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A834F-34C1-4376-AED4-77C2F1908BAA}"/>
              </a:ext>
            </a:extLst>
          </p:cNvPr>
          <p:cNvSpPr txBox="1"/>
          <p:nvPr/>
        </p:nvSpPr>
        <p:spPr>
          <a:xfrm>
            <a:off x="1594338" y="3625255"/>
            <a:ext cx="9003323" cy="92333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কিভাবে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করা যায়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ED680-4701-4591-B22C-2E884B9FD086}"/>
              </a:ext>
            </a:extLst>
          </p:cNvPr>
          <p:cNvSpPr txBox="1"/>
          <p:nvPr/>
        </p:nvSpPr>
        <p:spPr>
          <a:xfrm>
            <a:off x="1594338" y="5114753"/>
            <a:ext cx="9003323" cy="10156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আন্দাজ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করে /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বাটখারা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দিয়ে।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34B52D-3BD0-4BBE-84DA-68EEA3D74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1" y="2191931"/>
            <a:ext cx="960715" cy="1021532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C34D1B-AB09-42C2-9875-44E4BF499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23" y="2113159"/>
            <a:ext cx="1152243" cy="115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9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8B911-BF28-4AEC-98C9-F15BE20A3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8" y="2713623"/>
            <a:ext cx="1967989" cy="176808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4186B6-E1FE-4F40-AD1A-136315760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71" y="2709338"/>
            <a:ext cx="1895306" cy="177665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DEAE8D-F588-4ACA-8971-6609CDCAF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5" y="229774"/>
            <a:ext cx="1967989" cy="17766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F6FEE2-8ABB-42B3-A429-BA438454F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419" y="2713623"/>
            <a:ext cx="1703125" cy="176808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FD1512-E86D-4437-AE74-13BC76A79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73" y="229774"/>
            <a:ext cx="1661399" cy="17766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92D510-01AF-46D5-B066-5D642ED5DD60}"/>
              </a:ext>
            </a:extLst>
          </p:cNvPr>
          <p:cNvSpPr txBox="1"/>
          <p:nvPr/>
        </p:nvSpPr>
        <p:spPr>
          <a:xfrm>
            <a:off x="322845" y="5075466"/>
            <a:ext cx="11633982" cy="13849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জিনিস গুলোর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ওজন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তুলনা করি। কোনটির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বেশি? কিভাবে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করা যায়?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5516FA-2C78-4142-AA44-6F6B2419855C}"/>
              </a:ext>
            </a:extLst>
          </p:cNvPr>
          <p:cNvSpPr txBox="1"/>
          <p:nvPr/>
        </p:nvSpPr>
        <p:spPr>
          <a:xfrm>
            <a:off x="8637923" y="3429000"/>
            <a:ext cx="3106821" cy="83099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দাঁড়িপাল্লা দিয়ে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3901A-9182-4B8D-A773-956AD8EB22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15" y="229774"/>
            <a:ext cx="1776656" cy="17766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B58001-A527-4173-9628-8611683F93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429" y="229774"/>
            <a:ext cx="3106821" cy="284986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0930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17D20E9-21F8-4620-8234-D6066D1B75F5}"/>
              </a:ext>
            </a:extLst>
          </p:cNvPr>
          <p:cNvSpPr/>
          <p:nvPr/>
        </p:nvSpPr>
        <p:spPr>
          <a:xfrm>
            <a:off x="759655" y="0"/>
            <a:ext cx="4682231" cy="3699803"/>
          </a:xfrm>
          <a:prstGeom prst="wedgeEllipseCallout">
            <a:avLst>
              <a:gd name="adj1" fmla="val -28945"/>
              <a:gd name="adj2" fmla="val 6059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এক হাতে একটি বেলুন ও অন্য হাতে একটি কলা নিয়ে একে একে সব গুলোর </a:t>
            </a:r>
            <a:r>
              <a:rPr lang="bn-BD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করি 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8EA6755-5C80-46C1-BEC2-CDB7EBA0C5A1}"/>
              </a:ext>
            </a:extLst>
          </p:cNvPr>
          <p:cNvSpPr/>
          <p:nvPr/>
        </p:nvSpPr>
        <p:spPr>
          <a:xfrm>
            <a:off x="6389746" y="182795"/>
            <a:ext cx="4682231" cy="3137095"/>
          </a:xfrm>
          <a:prstGeom prst="wedgeEllipseCallout">
            <a:avLst>
              <a:gd name="adj1" fmla="val 33248"/>
              <a:gd name="adj2" fmla="val 57567"/>
            </a:avLst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ভেবে দেখি সংখ্যায় </a:t>
            </a:r>
            <a:r>
              <a:rPr lang="bn-BD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প্রকাশ করা যায় কিনা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D9221B-A70A-49A8-868D-9C70A7BFF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17" y="4096057"/>
            <a:ext cx="2858842" cy="15046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5ED1AA-5C62-4E18-AFD1-23F1C04FC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6" y="3157538"/>
            <a:ext cx="1427089" cy="2968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B6E158-8B47-4654-BBFA-0AB7DE83B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3397" y="2793377"/>
            <a:ext cx="2247729" cy="311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007428-51B4-4665-8F69-7B6D90B66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1824" l="9434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55" y="4096057"/>
            <a:ext cx="2625558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1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718</TotalTime>
  <Words>427</Words>
  <Application>Microsoft Office PowerPoint</Application>
  <PresentationFormat>Widescreen</PresentationFormat>
  <Paragraphs>62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NikoshBAN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153</cp:revision>
  <dcterms:created xsi:type="dcterms:W3CDTF">2020-03-13T16:58:40Z</dcterms:created>
  <dcterms:modified xsi:type="dcterms:W3CDTF">2020-03-16T09:15:26Z</dcterms:modified>
</cp:coreProperties>
</file>