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6" r:id="rId1"/>
  </p:sldMasterIdLst>
  <p:sldIdLst>
    <p:sldId id="269" r:id="rId2"/>
    <p:sldId id="270" r:id="rId3"/>
    <p:sldId id="268" r:id="rId4"/>
    <p:sldId id="271" r:id="rId5"/>
    <p:sldId id="273" r:id="rId6"/>
    <p:sldId id="257" r:id="rId7"/>
    <p:sldId id="256" r:id="rId8"/>
    <p:sldId id="274" r:id="rId9"/>
    <p:sldId id="258" r:id="rId10"/>
    <p:sldId id="260" r:id="rId11"/>
    <p:sldId id="259" r:id="rId12"/>
    <p:sldId id="275" r:id="rId13"/>
    <p:sldId id="265" r:id="rId14"/>
    <p:sldId id="261" r:id="rId15"/>
    <p:sldId id="262" r:id="rId16"/>
    <p:sldId id="263" r:id="rId17"/>
    <p:sldId id="276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6AE15A-6247-4F37-AA5D-A55EFF431002}" type="doc">
      <dgm:prSet loTypeId="urn:microsoft.com/office/officeart/2005/8/layout/vList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FB8C3F1-C7CB-4FF4-B2EF-66DC8E65AE67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bg2">
            <a:lumMod val="20000"/>
            <a:lumOff val="80000"/>
          </a:schemeClr>
        </a:solidFill>
        <a:ln>
          <a:noFill/>
        </a:ln>
      </dgm:spPr>
      <dgm:t>
        <a:bodyPr/>
        <a:lstStyle/>
        <a:p>
          <a:endParaRPr lang="en-GB" dirty="0"/>
        </a:p>
      </dgm:t>
    </dgm:pt>
    <dgm:pt modelId="{FA5072C5-0F19-4E29-A672-56828DB41020}" type="parTrans" cxnId="{57B378A1-7A86-493D-9ADF-3E7EA6EB81A1}">
      <dgm:prSet/>
      <dgm:spPr/>
      <dgm:t>
        <a:bodyPr/>
        <a:lstStyle/>
        <a:p>
          <a:endParaRPr lang="en-GB"/>
        </a:p>
      </dgm:t>
    </dgm:pt>
    <dgm:pt modelId="{225E1900-B453-450C-B493-7345979552DE}" type="sibTrans" cxnId="{57B378A1-7A86-493D-9ADF-3E7EA6EB81A1}">
      <dgm:prSet/>
      <dgm:spPr/>
      <dgm:t>
        <a:bodyPr/>
        <a:lstStyle/>
        <a:p>
          <a:endParaRPr lang="en-GB"/>
        </a:p>
      </dgm:t>
    </dgm:pt>
    <dgm:pt modelId="{6964BCD0-DCB4-44D2-AD23-2E1443F2EAAC}" type="pres">
      <dgm:prSet presAssocID="{436AE15A-6247-4F37-AA5D-A55EFF431002}" presName="linear" presStyleCnt="0">
        <dgm:presLayoutVars>
          <dgm:dir/>
          <dgm:resizeHandles val="exact"/>
        </dgm:presLayoutVars>
      </dgm:prSet>
      <dgm:spPr/>
    </dgm:pt>
    <dgm:pt modelId="{E6FD85E4-CCE3-42FF-B9E9-929E3BD02CB3}" type="pres">
      <dgm:prSet presAssocID="{5FB8C3F1-C7CB-4FF4-B2EF-66DC8E65AE67}" presName="comp" presStyleCnt="0"/>
      <dgm:spPr/>
    </dgm:pt>
    <dgm:pt modelId="{1049C173-5047-489D-A896-6FC5A847AD8B}" type="pres">
      <dgm:prSet presAssocID="{5FB8C3F1-C7CB-4FF4-B2EF-66DC8E65AE67}" presName="box" presStyleLbl="node1" presStyleIdx="0" presStyleCnt="1" custScaleY="100098" custLinFactNeighborX="-1300" custLinFactNeighborY="405"/>
      <dgm:spPr>
        <a:prstGeom prst="rect">
          <a:avLst/>
        </a:prstGeom>
      </dgm:spPr>
    </dgm:pt>
    <dgm:pt modelId="{127385F3-637A-43AA-934D-120B20B3987D}" type="pres">
      <dgm:prSet presAssocID="{5FB8C3F1-C7CB-4FF4-B2EF-66DC8E65AE67}" presName="img" presStyleLbl="fgImgPlace1" presStyleIdx="0" presStyleCnt="1" custScaleX="209613" custScaleY="99364" custLinFactNeighborX="25551" custLinFactNeighborY="-3265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A311872-7BC4-453A-91C1-1CF6A80A9D5F}" type="pres">
      <dgm:prSet presAssocID="{5FB8C3F1-C7CB-4FF4-B2EF-66DC8E65AE67}" presName="text" presStyleLbl="node1" presStyleIdx="0" presStyleCnt="1">
        <dgm:presLayoutVars>
          <dgm:bulletEnabled val="1"/>
        </dgm:presLayoutVars>
      </dgm:prSet>
      <dgm:spPr/>
    </dgm:pt>
  </dgm:ptLst>
  <dgm:cxnLst>
    <dgm:cxn modelId="{1F727000-B035-497B-8FD7-E3CA13EE546A}" type="presOf" srcId="{436AE15A-6247-4F37-AA5D-A55EFF431002}" destId="{6964BCD0-DCB4-44D2-AD23-2E1443F2EAAC}" srcOrd="0" destOrd="0" presId="urn:microsoft.com/office/officeart/2005/8/layout/vList4"/>
    <dgm:cxn modelId="{1332863A-28F5-45E4-869C-6DAFBF450BDA}" type="presOf" srcId="{5FB8C3F1-C7CB-4FF4-B2EF-66DC8E65AE67}" destId="{9A311872-7BC4-453A-91C1-1CF6A80A9D5F}" srcOrd="1" destOrd="0" presId="urn:microsoft.com/office/officeart/2005/8/layout/vList4"/>
    <dgm:cxn modelId="{57B378A1-7A86-493D-9ADF-3E7EA6EB81A1}" srcId="{436AE15A-6247-4F37-AA5D-A55EFF431002}" destId="{5FB8C3F1-C7CB-4FF4-B2EF-66DC8E65AE67}" srcOrd="0" destOrd="0" parTransId="{FA5072C5-0F19-4E29-A672-56828DB41020}" sibTransId="{225E1900-B453-450C-B493-7345979552DE}"/>
    <dgm:cxn modelId="{E08BE4FD-DCBE-4C5F-9B05-B4EB3BE45276}" type="presOf" srcId="{5FB8C3F1-C7CB-4FF4-B2EF-66DC8E65AE67}" destId="{1049C173-5047-489D-A896-6FC5A847AD8B}" srcOrd="0" destOrd="0" presId="urn:microsoft.com/office/officeart/2005/8/layout/vList4"/>
    <dgm:cxn modelId="{47A6C514-02DF-4DF8-8CB1-B8F6304C6767}" type="presParOf" srcId="{6964BCD0-DCB4-44D2-AD23-2E1443F2EAAC}" destId="{E6FD85E4-CCE3-42FF-B9E9-929E3BD02CB3}" srcOrd="0" destOrd="0" presId="urn:microsoft.com/office/officeart/2005/8/layout/vList4"/>
    <dgm:cxn modelId="{7C4427EB-3346-4D2B-9C56-E96599251710}" type="presParOf" srcId="{E6FD85E4-CCE3-42FF-B9E9-929E3BD02CB3}" destId="{1049C173-5047-489D-A896-6FC5A847AD8B}" srcOrd="0" destOrd="0" presId="urn:microsoft.com/office/officeart/2005/8/layout/vList4"/>
    <dgm:cxn modelId="{DBE53A69-9470-49D9-B81B-A73A14182F1D}" type="presParOf" srcId="{E6FD85E4-CCE3-42FF-B9E9-929E3BD02CB3}" destId="{127385F3-637A-43AA-934D-120B20B3987D}" srcOrd="1" destOrd="0" presId="urn:microsoft.com/office/officeart/2005/8/layout/vList4"/>
    <dgm:cxn modelId="{ED5206C5-1A70-4E1E-9AC4-4ADCD1CCCB8A}" type="presParOf" srcId="{E6FD85E4-CCE3-42FF-B9E9-929E3BD02CB3}" destId="{9A311872-7BC4-453A-91C1-1CF6A80A9D5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389FAA-A263-4943-9AC3-D1C4ECCCF805}" type="doc">
      <dgm:prSet loTypeId="urn:microsoft.com/office/officeart/2005/8/layout/vList4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6309EAD-01FC-474B-9119-9EC31FD3A282}">
      <dgm:prSet phldrT="[Text]"/>
      <dgm:spPr>
        <a:solidFill>
          <a:srgbClr val="0070C0"/>
        </a:solidFill>
      </dgm:spPr>
      <dgm:t>
        <a:bodyPr/>
        <a:lstStyle/>
        <a:p>
          <a:r>
            <a:rPr lang="bn-IN" dirty="0"/>
            <a:t> </a:t>
          </a:r>
          <a:endParaRPr lang="en-GB" dirty="0"/>
        </a:p>
      </dgm:t>
    </dgm:pt>
    <dgm:pt modelId="{6DA06C5E-9D3C-4E03-BC28-FAECD8179032}" type="parTrans" cxnId="{2A18247C-5F5E-433F-8F0B-87EBDDAE2B78}">
      <dgm:prSet/>
      <dgm:spPr/>
      <dgm:t>
        <a:bodyPr/>
        <a:lstStyle/>
        <a:p>
          <a:endParaRPr lang="en-GB"/>
        </a:p>
      </dgm:t>
    </dgm:pt>
    <dgm:pt modelId="{3B8ABC37-C1C8-4D68-949C-635365277E31}" type="sibTrans" cxnId="{2A18247C-5F5E-433F-8F0B-87EBDDAE2B78}">
      <dgm:prSet/>
      <dgm:spPr/>
      <dgm:t>
        <a:bodyPr/>
        <a:lstStyle/>
        <a:p>
          <a:endParaRPr lang="en-GB"/>
        </a:p>
      </dgm:t>
    </dgm:pt>
    <dgm:pt modelId="{6A828BC9-6274-4E96-B84B-E5047CED395B}" type="pres">
      <dgm:prSet presAssocID="{53389FAA-A263-4943-9AC3-D1C4ECCCF805}" presName="linear" presStyleCnt="0">
        <dgm:presLayoutVars>
          <dgm:dir/>
          <dgm:resizeHandles val="exact"/>
        </dgm:presLayoutVars>
      </dgm:prSet>
      <dgm:spPr/>
    </dgm:pt>
    <dgm:pt modelId="{A59B4154-A3AD-411A-846D-85C096F5C329}" type="pres">
      <dgm:prSet presAssocID="{D6309EAD-01FC-474B-9119-9EC31FD3A282}" presName="comp" presStyleCnt="0"/>
      <dgm:spPr/>
    </dgm:pt>
    <dgm:pt modelId="{CA43FA7F-CD66-4087-9451-3BA7459EBDBE}" type="pres">
      <dgm:prSet presAssocID="{D6309EAD-01FC-474B-9119-9EC31FD3A282}" presName="box" presStyleLbl="node1" presStyleIdx="0" presStyleCnt="1" custLinFactNeighborX="11236"/>
      <dgm:spPr/>
    </dgm:pt>
    <dgm:pt modelId="{B9384324-AFB4-45A4-955F-F53F1619E72E}" type="pres">
      <dgm:prSet presAssocID="{D6309EAD-01FC-474B-9119-9EC31FD3A282}" presName="img" presStyleLbl="fgImgPlace1" presStyleIdx="0" presStyleCnt="1" custScaleX="12536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67B37989-323F-47C0-9F3D-832C6F46DAB1}" type="pres">
      <dgm:prSet presAssocID="{D6309EAD-01FC-474B-9119-9EC31FD3A282}" presName="text" presStyleLbl="node1" presStyleIdx="0" presStyleCnt="1">
        <dgm:presLayoutVars>
          <dgm:bulletEnabled val="1"/>
        </dgm:presLayoutVars>
      </dgm:prSet>
      <dgm:spPr/>
    </dgm:pt>
  </dgm:ptLst>
  <dgm:cxnLst>
    <dgm:cxn modelId="{817B6565-C46A-4411-B945-5368EA4F8CEA}" type="presOf" srcId="{D6309EAD-01FC-474B-9119-9EC31FD3A282}" destId="{67B37989-323F-47C0-9F3D-832C6F46DAB1}" srcOrd="1" destOrd="0" presId="urn:microsoft.com/office/officeart/2005/8/layout/vList4"/>
    <dgm:cxn modelId="{2A18247C-5F5E-433F-8F0B-87EBDDAE2B78}" srcId="{53389FAA-A263-4943-9AC3-D1C4ECCCF805}" destId="{D6309EAD-01FC-474B-9119-9EC31FD3A282}" srcOrd="0" destOrd="0" parTransId="{6DA06C5E-9D3C-4E03-BC28-FAECD8179032}" sibTransId="{3B8ABC37-C1C8-4D68-949C-635365277E31}"/>
    <dgm:cxn modelId="{1CB9B393-15A9-45CA-A9D0-B6472A025767}" type="presOf" srcId="{53389FAA-A263-4943-9AC3-D1C4ECCCF805}" destId="{6A828BC9-6274-4E96-B84B-E5047CED395B}" srcOrd="0" destOrd="0" presId="urn:microsoft.com/office/officeart/2005/8/layout/vList4"/>
    <dgm:cxn modelId="{709541BA-11CD-494B-968E-6762DB4D3149}" type="presOf" srcId="{D6309EAD-01FC-474B-9119-9EC31FD3A282}" destId="{CA43FA7F-CD66-4087-9451-3BA7459EBDBE}" srcOrd="0" destOrd="0" presId="urn:microsoft.com/office/officeart/2005/8/layout/vList4"/>
    <dgm:cxn modelId="{B85C477C-2355-4597-94B3-633B19FE340B}" type="presParOf" srcId="{6A828BC9-6274-4E96-B84B-E5047CED395B}" destId="{A59B4154-A3AD-411A-846D-85C096F5C329}" srcOrd="0" destOrd="0" presId="urn:microsoft.com/office/officeart/2005/8/layout/vList4"/>
    <dgm:cxn modelId="{9B106CD0-F965-402F-9B73-A440822243FF}" type="presParOf" srcId="{A59B4154-A3AD-411A-846D-85C096F5C329}" destId="{CA43FA7F-CD66-4087-9451-3BA7459EBDBE}" srcOrd="0" destOrd="0" presId="urn:microsoft.com/office/officeart/2005/8/layout/vList4"/>
    <dgm:cxn modelId="{973F5906-4555-4C58-94D6-D35C485B934C}" type="presParOf" srcId="{A59B4154-A3AD-411A-846D-85C096F5C329}" destId="{B9384324-AFB4-45A4-955F-F53F1619E72E}" srcOrd="1" destOrd="0" presId="urn:microsoft.com/office/officeart/2005/8/layout/vList4"/>
    <dgm:cxn modelId="{AD82928E-278B-48AF-BEBD-44F7C1117116}" type="presParOf" srcId="{A59B4154-A3AD-411A-846D-85C096F5C329}" destId="{67B37989-323F-47C0-9F3D-832C6F46DAB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9C173-5047-489D-A896-6FC5A847AD8B}">
      <dsp:nvSpPr>
        <dsp:cNvPr id="0" name=""/>
        <dsp:cNvSpPr/>
      </dsp:nvSpPr>
      <dsp:spPr>
        <a:xfrm>
          <a:off x="138894" y="5283"/>
          <a:ext cx="9790312" cy="5413383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>
        <a:off x="2637765" y="5283"/>
        <a:ext cx="7291441" cy="5413383"/>
      </dsp:txXfrm>
    </dsp:sp>
    <dsp:sp modelId="{127385F3-637A-43AA-934D-120B20B3987D}">
      <dsp:nvSpPr>
        <dsp:cNvPr id="0" name=""/>
        <dsp:cNvSpPr/>
      </dsp:nvSpPr>
      <dsp:spPr>
        <a:xfrm>
          <a:off x="234135" y="415957"/>
          <a:ext cx="4104353" cy="429895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rgbClr r="0" g="0" b="0">
              <a:shade val="30000"/>
            </a:scrgb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3FA7F-CD66-4087-9451-3BA7459EBDBE}">
      <dsp:nvSpPr>
        <dsp:cNvPr id="0" name=""/>
        <dsp:cNvSpPr/>
      </dsp:nvSpPr>
      <dsp:spPr>
        <a:xfrm>
          <a:off x="0" y="0"/>
          <a:ext cx="10042879" cy="4546035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500" kern="1200" dirty="0"/>
            <a:t> </a:t>
          </a:r>
          <a:endParaRPr lang="en-GB" sz="6500" kern="1200" dirty="0"/>
        </a:p>
      </dsp:txBody>
      <dsp:txXfrm>
        <a:off x="2463179" y="0"/>
        <a:ext cx="7579699" cy="4546035"/>
      </dsp:txXfrm>
    </dsp:sp>
    <dsp:sp modelId="{B9384324-AFB4-45A4-955F-F53F1619E72E}">
      <dsp:nvSpPr>
        <dsp:cNvPr id="0" name=""/>
        <dsp:cNvSpPr/>
      </dsp:nvSpPr>
      <dsp:spPr>
        <a:xfrm>
          <a:off x="199906" y="454603"/>
          <a:ext cx="2517970" cy="363682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CA59C11-6B89-4EA4-A461-65E8A04922B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C036D6-E705-411E-83CD-483FA147EB1E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9C11-6B89-4EA4-A461-65E8A04922B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36D6-E705-411E-83CD-483FA147EB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9C11-6B89-4EA4-A461-65E8A04922B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36D6-E705-411E-83CD-483FA147EB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9C11-6B89-4EA4-A461-65E8A04922B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36D6-E705-411E-83CD-483FA147EB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9C11-6B89-4EA4-A461-65E8A04922B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36D6-E705-411E-83CD-483FA147EB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9C11-6B89-4EA4-A461-65E8A04922B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36D6-E705-411E-83CD-483FA147EB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9C11-6B89-4EA4-A461-65E8A04922B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36D6-E705-411E-83CD-483FA147EB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9C11-6B89-4EA4-A461-65E8A04922B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36D6-E705-411E-83CD-483FA147EB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9C11-6B89-4EA4-A461-65E8A04922B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36D6-E705-411E-83CD-483FA147EB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9C11-6B89-4EA4-A461-65E8A04922B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36D6-E705-411E-83CD-483FA147EB1E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9C11-6B89-4EA4-A461-65E8A04922B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36D6-E705-411E-83CD-483FA147EB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CA59C11-6B89-4EA4-A461-65E8A04922B1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6C036D6-E705-411E-83CD-483FA147EB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12" y="376448"/>
            <a:ext cx="5200375" cy="609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16656" y="2224585"/>
            <a:ext cx="733951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520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89399873"/>
              </p:ext>
            </p:extLst>
          </p:nvPr>
        </p:nvGraphicFramePr>
        <p:xfrm>
          <a:off x="767529" y="1046884"/>
          <a:ext cx="979031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5461120" y="1937598"/>
            <a:ext cx="44951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Wingdings" pitchFamily="2" charset="2"/>
              <a:buChar char="q"/>
            </a:pPr>
            <a:r>
              <a:rPr lang="bn-IN" sz="40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 বিশিষ্ট তাবেয়ী।</a:t>
            </a:r>
            <a:endParaRPr lang="en-US" sz="4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46560" y="2816684"/>
            <a:ext cx="664667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itchFamily="2" charset="2"/>
              <a:buChar char="q"/>
            </a:pPr>
            <a:r>
              <a:rPr lang="bn-IN" sz="40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 আনাস (রাঃ) সহ  ৪ জন সাহাবির সান্নিধ্য লাভ করেন।</a:t>
            </a:r>
            <a:endParaRPr lang="en-US" sz="4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29934" y="4135260"/>
            <a:ext cx="596505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itchFamily="2" charset="2"/>
              <a:buChar char="q"/>
            </a:pPr>
            <a:r>
              <a:rPr lang="bn-IN" sz="40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রাষ্ট্রীয় প্রধান কাজি পদ প্রত্যাখ্যান করায় ১৪২ হিজরিতে কারারুদ্ধ  হন। </a:t>
            </a:r>
            <a:endParaRPr lang="en-US" sz="4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4743" y="-83125"/>
            <a:ext cx="5581934" cy="7831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ইমাম আবু হানিফার জীবনী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62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build="p"/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9" r="6660"/>
          <a:stretch/>
        </p:blipFill>
        <p:spPr>
          <a:xfrm>
            <a:off x="1068899" y="1468966"/>
            <a:ext cx="4628283" cy="3220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946155" y="1856990"/>
            <a:ext cx="5250237" cy="194095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b="1" dirty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কারাগারে গোপনে বিষ প্রয়োগের ফলে ১৫০ হিজরী সনে তিনি কারাগারেই  শাহাদাত বরণ করেন। </a:t>
            </a:r>
            <a:endParaRPr lang="en-US" sz="3600" b="1" dirty="0">
              <a:ln w="18415" cmpd="sng">
                <a:solidFill>
                  <a:srgbClr val="7030A0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7182" y="-103037"/>
            <a:ext cx="5581934" cy="783193"/>
          </a:xfrm>
          <a:prstGeom prst="round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ইমাম আবু হানিফার জীবনী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5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80447" y="-126884"/>
            <a:ext cx="2661313" cy="851297"/>
          </a:xfrm>
          <a:prstGeom prst="round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4791" y="3332286"/>
            <a:ext cx="10890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“ইমাম আবু হানিফা একজন বিশিষ্ট তাবেয়ী ছিলেন”- ব্যাখ্যা কর। </a:t>
            </a:r>
            <a:endParaRPr lang="en-US" sz="40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30" y="436273"/>
            <a:ext cx="2885539" cy="241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8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575025" y="-63155"/>
            <a:ext cx="3529786" cy="783193"/>
          </a:xfrm>
          <a:prstGeom prst="roundRect">
            <a:avLst/>
          </a:prstGeom>
          <a:noFill/>
          <a:ln w="76200">
            <a:noFill/>
          </a:ln>
        </p:spPr>
        <p:txBody>
          <a:bodyPr wrap="none">
            <a:spAutoFit/>
          </a:bodyPr>
          <a:lstStyle/>
          <a:p>
            <a:r>
              <a:rPr lang="bn-I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রচনাবলী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20412506"/>
              </p:ext>
            </p:extLst>
          </p:nvPr>
        </p:nvGraphicFramePr>
        <p:xfrm>
          <a:off x="931030" y="1413245"/>
          <a:ext cx="10042879" cy="4546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76332" y="2543424"/>
            <a:ext cx="6351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I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কিতাবুল আসার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I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প্রথম হাদিস সংকলন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I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৪০ হাজার হাদিস থেকে গ্রন্থিত। 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31030" y="1413244"/>
            <a:ext cx="10042879" cy="4546035"/>
            <a:chOff x="4349779" y="2311965"/>
            <a:chExt cx="10042879" cy="4546035"/>
          </a:xfrm>
        </p:grpSpPr>
        <p:grpSp>
          <p:nvGrpSpPr>
            <p:cNvPr id="7" name="Group 6"/>
            <p:cNvGrpSpPr/>
            <p:nvPr/>
          </p:nvGrpSpPr>
          <p:grpSpPr>
            <a:xfrm>
              <a:off x="4349779" y="2311965"/>
              <a:ext cx="10042879" cy="4546035"/>
              <a:chOff x="0" y="0"/>
              <a:chExt cx="10042879" cy="4546035"/>
            </a:xfrm>
            <a:scene3d>
              <a:camera prst="orthographicFront"/>
              <a:lightRig rig="flat" dir="t"/>
            </a:scene3d>
          </p:grpSpPr>
          <p:sp>
            <p:nvSpPr>
              <p:cNvPr id="8" name="Rounded Rectangle 7"/>
              <p:cNvSpPr/>
              <p:nvPr/>
            </p:nvSpPr>
            <p:spPr>
              <a:xfrm>
                <a:off x="0" y="0"/>
                <a:ext cx="10042879" cy="4546035"/>
              </a:xfrm>
              <a:prstGeom prst="roundRect">
                <a:avLst>
                  <a:gd name="adj" fmla="val 10000"/>
                </a:avLst>
              </a:prstGeom>
              <a:solidFill>
                <a:srgbClr val="0070C0"/>
              </a:solidFill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Rounded Rectangle 4"/>
              <p:cNvSpPr/>
              <p:nvPr/>
            </p:nvSpPr>
            <p:spPr>
              <a:xfrm>
                <a:off x="2463179" y="0"/>
                <a:ext cx="7579699" cy="454603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lvl="0" algn="l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IN" sz="6500" kern="1200" dirty="0"/>
                  <a:t> </a:t>
                </a:r>
                <a:endParaRPr lang="en-GB" sz="6500" kern="1200" dirty="0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6412" y="2860025"/>
              <a:ext cx="2820771" cy="34499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4749741" y="2343970"/>
            <a:ext cx="6351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I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মুসনাদ আবি হানিফা।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I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কিতাব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I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অমর কীর্তি। 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31030" y="1413243"/>
            <a:ext cx="10042879" cy="4546035"/>
            <a:chOff x="4349779" y="2311965"/>
            <a:chExt cx="10042879" cy="4546035"/>
          </a:xfrm>
        </p:grpSpPr>
        <p:grpSp>
          <p:nvGrpSpPr>
            <p:cNvPr id="14" name="Group 13"/>
            <p:cNvGrpSpPr/>
            <p:nvPr/>
          </p:nvGrpSpPr>
          <p:grpSpPr>
            <a:xfrm>
              <a:off x="4349779" y="2311965"/>
              <a:ext cx="10042879" cy="4546035"/>
              <a:chOff x="0" y="0"/>
              <a:chExt cx="10042879" cy="4546035"/>
            </a:xfrm>
            <a:scene3d>
              <a:camera prst="orthographicFront"/>
              <a:lightRig rig="flat" dir="t"/>
            </a:scene3d>
          </p:grpSpPr>
          <p:sp>
            <p:nvSpPr>
              <p:cNvPr id="16" name="Rounded Rectangle 15"/>
              <p:cNvSpPr/>
              <p:nvPr/>
            </p:nvSpPr>
            <p:spPr>
              <a:xfrm>
                <a:off x="0" y="0"/>
                <a:ext cx="10042879" cy="4546035"/>
              </a:xfrm>
              <a:prstGeom prst="roundRect">
                <a:avLst>
                  <a:gd name="adj" fmla="val 10000"/>
                </a:avLst>
              </a:prstGeom>
              <a:solidFill>
                <a:srgbClr val="0070C0"/>
              </a:solidFill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Rounded Rectangle 4"/>
              <p:cNvSpPr/>
              <p:nvPr/>
            </p:nvSpPr>
            <p:spPr>
              <a:xfrm>
                <a:off x="2463179" y="0"/>
                <a:ext cx="7579699" cy="454603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lvl="0" algn="l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IN" sz="6500" kern="1200" dirty="0"/>
                  <a:t> </a:t>
                </a:r>
                <a:endParaRPr lang="en-GB" sz="6500" kern="1200" dirty="0"/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6412" y="2877059"/>
              <a:ext cx="2820771" cy="34158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8" name="TextBox 17"/>
          <p:cNvSpPr txBox="1"/>
          <p:nvPr/>
        </p:nvSpPr>
        <p:spPr>
          <a:xfrm>
            <a:off x="4773259" y="2443697"/>
            <a:ext cx="6351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I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আল ফিক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হু</a:t>
            </a:r>
            <a:r>
              <a:rPr lang="bn-I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 আকবার। 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bn-I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ইসলামি আকাইদ বিষয়ক।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I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মৌলিক গ্রন্থ। 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9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 uiExpand="1" build="p"/>
      <p:bldP spid="12" grpId="0" build="p"/>
      <p:bldP spid="1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0" y="1680380"/>
            <a:ext cx="5628681" cy="3601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360857" y="2826792"/>
            <a:ext cx="6241245" cy="13280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36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ইমাম আবু হানিফাকে ইসলামি  ফিকহের প্রবর্তক বলা হয়। </a:t>
            </a:r>
            <a:endParaRPr lang="en-US" sz="3600" dirty="0">
              <a:ln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89768" y="-107472"/>
            <a:ext cx="6799482" cy="783193"/>
          </a:xfrm>
          <a:prstGeom prst="round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r>
              <a:rPr lang="bn-I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ইলমে ফিকহে অবদান 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474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36274" y="1209270"/>
            <a:ext cx="5958966" cy="446079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bn-IN" sz="3200" dirty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১০০০ বিজ্ঞ আলেমের সমন্বয়ে বোর্ড গঠন।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bn-IN" sz="3200" dirty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শীর্ষভাগে ছিলেন তারই ৪০ জন সুদক্ষ ছাত্র।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bn-IN" sz="3200" dirty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দীর্ঘ ২২ বছর কঠোর পরিশ্রম করে  ইলমে ফিকহের রুপ দান করেন।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bn-IN" sz="3200" dirty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ফিকহ বোর্ড ৯৩ হাজার মাসয়ালা লিপিবদ্ধ করেন। </a:t>
            </a:r>
            <a:endParaRPr lang="en-US" sz="3200" dirty="0">
              <a:ln w="18415" cmpd="sng">
                <a:solidFill>
                  <a:srgbClr val="7030A0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75" y="1658597"/>
            <a:ext cx="4851256" cy="3317382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6489768" y="-107472"/>
            <a:ext cx="6799482" cy="783193"/>
          </a:xfrm>
          <a:prstGeom prst="round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r>
              <a:rPr lang="bn-I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ইলমে ফিকহে অবদান 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781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98" y="1774447"/>
            <a:ext cx="4165047" cy="2714423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07489" y="2191144"/>
            <a:ext cx="11062227" cy="1532334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bn-IN" sz="28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তার নিয়ম-নীতি অবলম্বন করে তার ছাত্রদের অসামান্য </a:t>
            </a:r>
          </a:p>
          <a:p>
            <a:pPr algn="just"/>
            <a:r>
              <a:rPr lang="bn-IN" sz="28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ইলমি খেদমতের ফলে ইলমে ফিকহে যে ধারার সৃষ্টি হয় তা</a:t>
            </a:r>
          </a:p>
          <a:p>
            <a:pPr algn="just"/>
            <a:r>
              <a:rPr lang="bn-IN" sz="2800" dirty="0">
                <a:ln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হানাফি মাযহাব নামে প্রসিদ্ধি লাভ করে।</a:t>
            </a:r>
            <a:endParaRPr lang="en-US" sz="2800" dirty="0">
              <a:ln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89768" y="-107472"/>
            <a:ext cx="6799482" cy="783193"/>
          </a:xfrm>
          <a:prstGeom prst="round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r>
              <a:rPr lang="bn-I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ইলমে ফিকহে অবদান 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181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6572" y="-93633"/>
            <a:ext cx="2661313" cy="851297"/>
          </a:xfrm>
          <a:prstGeom prst="round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7769" y="3325784"/>
            <a:ext cx="10806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ইমাম আবু হানিফার গুরুত্বপূর্ণ রচনাবলী</a:t>
            </a:r>
            <a:r>
              <a:rPr lang="bn-IN" sz="36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ইসলাম প্রচার ও প্রসারে গুরুত্বপুর্ন ভুমিকা পালন করে- আলোচনা কর । </a:t>
            </a:r>
            <a:endParaRPr lang="en-US" sz="36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61" y="39367"/>
            <a:ext cx="3135608" cy="236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4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40238" y="-64853"/>
            <a:ext cx="2470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7993" y="2565016"/>
            <a:ext cx="93760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ইমাম আবু হানিফা কোথায় ও কখন জন্মগ্রহন করেন?</a:t>
            </a:r>
          </a:p>
          <a:p>
            <a:r>
              <a:rPr lang="bn-BD" sz="3200" dirty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ইমাম আবু হানিফা কতজন আলেমের সমন্বয়ে ফিকহ বোর্ড গঠন করেন?</a:t>
            </a:r>
          </a:p>
          <a:p>
            <a:r>
              <a:rPr lang="bn-BD" sz="3200" dirty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৩।ইমাম আবু হানিফা</a:t>
            </a:r>
            <a:r>
              <a:rPr lang="bn-IN" sz="3200" dirty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প্রথম সংকলিত হাদীস গ্রন্থটির নাম কি?</a:t>
            </a:r>
            <a:r>
              <a:rPr lang="bn-BD" sz="3200" dirty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200" dirty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IN" sz="3200" dirty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আকাইদ বিষয়ে ইমাম আবু হানিফার রচিত মৌলিক গ্রন্থটির নাম কি?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999" y="382925"/>
            <a:ext cx="1983377" cy="194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5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4167" y="-122170"/>
            <a:ext cx="2661313" cy="851297"/>
          </a:xfrm>
          <a:prstGeom prst="round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9869" y="2593075"/>
            <a:ext cx="756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50757" y="2871991"/>
            <a:ext cx="9471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“ইমাম আবু হানিফা ইসলামি ফিকহের প্রবর্তক”-মূল্যায়ন কর।</a:t>
            </a:r>
            <a:endParaRPr lang="en-US" sz="36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472" y="336728"/>
            <a:ext cx="4554682" cy="205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1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2332" y="4171946"/>
            <a:ext cx="44430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মোঃ নাসরুল্লাহ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আরবী প্রভাষক,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নাঙ্গুলী নেছারিয়া ফাযিল মাদরাসা।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কাউখালী, পিরোজপুর।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০১৭৩০৯১৮১০৮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62" y="1017079"/>
            <a:ext cx="2866554" cy="3022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311487" y="4681182"/>
            <a:ext cx="3029803" cy="1228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11487" y="4171946"/>
            <a:ext cx="32549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আল আকাইদ ওয়াল ফিকহ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দাখিল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রথম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328362" y="1555844"/>
            <a:ext cx="13648" cy="451244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513494" y="-20725"/>
            <a:ext cx="1846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D2A803-1C4A-41E0-AE33-FF8577A2C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817" y="1017079"/>
            <a:ext cx="2457380" cy="3022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00780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9F35EF-65CB-4FA8-ADC9-ECD0B14F26E0}"/>
              </a:ext>
            </a:extLst>
          </p:cNvPr>
          <p:cNvSpPr txBox="1"/>
          <p:nvPr/>
        </p:nvSpPr>
        <p:spPr>
          <a:xfrm>
            <a:off x="2426240" y="1915096"/>
            <a:ext cx="733951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13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25" y="1452277"/>
            <a:ext cx="8334322" cy="4334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31054" y="742902"/>
            <a:ext cx="743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ম্যাপটি</a:t>
            </a:r>
            <a:r>
              <a:rPr lang="bn-IN" sz="40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চিহ্নিত অংশগুলো বিশ্লেষণ কর</a:t>
            </a:r>
            <a:endParaRPr lang="en-US" sz="40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336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07" y="1364775"/>
            <a:ext cx="6609926" cy="3961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73514" y="1960574"/>
            <a:ext cx="39987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 বিশ্বের অধিকাংশ মুসলিম 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জনগোষ্ঠী 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মাযহাবের অনুসারী?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175" y="1967269"/>
            <a:ext cx="4413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হানাফী মাযহাব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 নামকরণ কার নামানুসারে করা হয়েছে?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72308" y="1364775"/>
            <a:ext cx="6000988" cy="27749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134792" y="1364775"/>
            <a:ext cx="3341717" cy="264196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62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6031" y="912321"/>
            <a:ext cx="6946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ইমাম আবু হানিফা রহঃ</a:t>
            </a:r>
            <a:endParaRPr lang="en-US" sz="72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348" y="2112650"/>
            <a:ext cx="8222664" cy="3905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47536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9491" y="1269243"/>
            <a:ext cx="908941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2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শিক্ষার্থীরা..................</a:t>
            </a:r>
          </a:p>
          <a:p>
            <a:endParaRPr lang="en-GB" sz="32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ইমাম আবু হানিফার পরিচয় বলতে পারবে।</a:t>
            </a:r>
          </a:p>
          <a:p>
            <a:r>
              <a:rPr lang="bn-IN" sz="32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ইমাম আবু হানিফার সংক্ষিপ্ত জীবনী বর্ণনা করতে পারবে।</a:t>
            </a:r>
          </a:p>
          <a:p>
            <a:r>
              <a:rPr lang="bn-IN" sz="32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ইমাম আবু হানিফার গুরুত্বপূর্ণ রচনাবলী সম্পর্কে বলতে পারবে।</a:t>
            </a:r>
          </a:p>
          <a:p>
            <a:r>
              <a:rPr lang="bn-IN" sz="32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ইলমে ফিকহে ইমাম আবু হানিফার অবদান বিশ্লেষণ করতে পারবে।</a:t>
            </a:r>
            <a:endParaRPr lang="en-US" sz="32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8428" y="-44422"/>
            <a:ext cx="5213444" cy="715089"/>
          </a:xfrm>
          <a:prstGeom prst="round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47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855356" y="2661036"/>
            <a:ext cx="2481286" cy="2481286"/>
          </a:xfrm>
          <a:custGeom>
            <a:avLst/>
            <a:gdLst>
              <a:gd name="connsiteX0" fmla="*/ 0 w 2481286"/>
              <a:gd name="connsiteY0" fmla="*/ 1240643 h 2481286"/>
              <a:gd name="connsiteX1" fmla="*/ 1240643 w 2481286"/>
              <a:gd name="connsiteY1" fmla="*/ 0 h 2481286"/>
              <a:gd name="connsiteX2" fmla="*/ 2481286 w 2481286"/>
              <a:gd name="connsiteY2" fmla="*/ 1240643 h 2481286"/>
              <a:gd name="connsiteX3" fmla="*/ 1240643 w 2481286"/>
              <a:gd name="connsiteY3" fmla="*/ 2481286 h 2481286"/>
              <a:gd name="connsiteX4" fmla="*/ 0 w 2481286"/>
              <a:gd name="connsiteY4" fmla="*/ 1240643 h 248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1286" h="2481286">
                <a:moveTo>
                  <a:pt x="0" y="1240643"/>
                </a:moveTo>
                <a:cubicBezTo>
                  <a:pt x="0" y="555455"/>
                  <a:pt x="555455" y="0"/>
                  <a:pt x="1240643" y="0"/>
                </a:cubicBezTo>
                <a:cubicBezTo>
                  <a:pt x="1925831" y="0"/>
                  <a:pt x="2481286" y="555455"/>
                  <a:pt x="2481286" y="1240643"/>
                </a:cubicBezTo>
                <a:cubicBezTo>
                  <a:pt x="2481286" y="1925831"/>
                  <a:pt x="1925831" y="2481286"/>
                  <a:pt x="1240643" y="2481286"/>
                </a:cubicBezTo>
                <a:cubicBezTo>
                  <a:pt x="555455" y="2481286"/>
                  <a:pt x="0" y="1925831"/>
                  <a:pt x="0" y="1240643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04016" tIns="404016" rIns="404016" bIns="404016" numCol="1" spcCol="127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b="1" kern="120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আবু হানিফা রহঃ</a:t>
            </a:r>
            <a:endParaRPr lang="en-US" sz="3200" b="1" kern="120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475678" y="1665469"/>
            <a:ext cx="1240643" cy="1240643"/>
          </a:xfrm>
          <a:custGeom>
            <a:avLst/>
            <a:gdLst>
              <a:gd name="connsiteX0" fmla="*/ 0 w 1240643"/>
              <a:gd name="connsiteY0" fmla="*/ 620322 h 1240643"/>
              <a:gd name="connsiteX1" fmla="*/ 620322 w 1240643"/>
              <a:gd name="connsiteY1" fmla="*/ 0 h 1240643"/>
              <a:gd name="connsiteX2" fmla="*/ 1240644 w 1240643"/>
              <a:gd name="connsiteY2" fmla="*/ 620322 h 1240643"/>
              <a:gd name="connsiteX3" fmla="*/ 620322 w 1240643"/>
              <a:gd name="connsiteY3" fmla="*/ 1240644 h 1240643"/>
              <a:gd name="connsiteX4" fmla="*/ 0 w 1240643"/>
              <a:gd name="connsiteY4" fmla="*/ 620322 h 124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643" h="1240643">
                <a:moveTo>
                  <a:pt x="0" y="620322"/>
                </a:moveTo>
                <a:cubicBezTo>
                  <a:pt x="0" y="277728"/>
                  <a:pt x="277728" y="0"/>
                  <a:pt x="620322" y="0"/>
                </a:cubicBezTo>
                <a:cubicBezTo>
                  <a:pt x="962916" y="0"/>
                  <a:pt x="1240644" y="277728"/>
                  <a:pt x="1240644" y="620322"/>
                </a:cubicBezTo>
                <a:cubicBezTo>
                  <a:pt x="1240644" y="962916"/>
                  <a:pt x="962916" y="1240644"/>
                  <a:pt x="620322" y="1240644"/>
                </a:cubicBezTo>
                <a:cubicBezTo>
                  <a:pt x="277728" y="1240644"/>
                  <a:pt x="0" y="962916"/>
                  <a:pt x="0" y="620322"/>
                </a:cubicBez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solidFill>
              <a:srgbClr val="00206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alpha val="50000"/>
              <a:hueOff val="93942"/>
              <a:satOff val="9000"/>
              <a:lumOff val="2206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17248" tIns="217248" rIns="217248" bIns="21724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800" b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2800" b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2800" b="0" kern="1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8428" y="-44422"/>
            <a:ext cx="5213444" cy="715089"/>
          </a:xfrm>
          <a:prstGeom prst="round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ইমাম আবু হানিফার </a:t>
            </a:r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61091" y="2185562"/>
            <a:ext cx="78739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bn-BD" sz="28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নুমান</a:t>
            </a:r>
            <a:endParaRPr lang="en-GB" sz="28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840333" y="3174350"/>
            <a:ext cx="1240643" cy="1240643"/>
            <a:chOff x="3859789" y="2473934"/>
            <a:chExt cx="1240643" cy="1240643"/>
          </a:xfrm>
        </p:grpSpPr>
        <p:sp>
          <p:nvSpPr>
            <p:cNvPr id="10" name="Freeform 9"/>
            <p:cNvSpPr/>
            <p:nvPr/>
          </p:nvSpPr>
          <p:spPr>
            <a:xfrm>
              <a:off x="3859789" y="2473934"/>
              <a:ext cx="1240643" cy="1240643"/>
            </a:xfrm>
            <a:custGeom>
              <a:avLst/>
              <a:gdLst>
                <a:gd name="connsiteX0" fmla="*/ 0 w 1240643"/>
                <a:gd name="connsiteY0" fmla="*/ 620322 h 1240643"/>
                <a:gd name="connsiteX1" fmla="*/ 620322 w 1240643"/>
                <a:gd name="connsiteY1" fmla="*/ 0 h 1240643"/>
                <a:gd name="connsiteX2" fmla="*/ 1240644 w 1240643"/>
                <a:gd name="connsiteY2" fmla="*/ 620322 h 1240643"/>
                <a:gd name="connsiteX3" fmla="*/ 620322 w 1240643"/>
                <a:gd name="connsiteY3" fmla="*/ 1240644 h 1240643"/>
                <a:gd name="connsiteX4" fmla="*/ 0 w 1240643"/>
                <a:gd name="connsiteY4" fmla="*/ 620322 h 124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0643" h="1240643">
                  <a:moveTo>
                    <a:pt x="0" y="620322"/>
                  </a:moveTo>
                  <a:cubicBezTo>
                    <a:pt x="0" y="277728"/>
                    <a:pt x="277728" y="0"/>
                    <a:pt x="620322" y="0"/>
                  </a:cubicBezTo>
                  <a:cubicBezTo>
                    <a:pt x="962916" y="0"/>
                    <a:pt x="1240644" y="277728"/>
                    <a:pt x="1240644" y="620322"/>
                  </a:cubicBezTo>
                  <a:cubicBezTo>
                    <a:pt x="1240644" y="962916"/>
                    <a:pt x="962916" y="1240644"/>
                    <a:pt x="620322" y="1240644"/>
                  </a:cubicBezTo>
                  <a:cubicBezTo>
                    <a:pt x="277728" y="1240644"/>
                    <a:pt x="0" y="962916"/>
                    <a:pt x="0" y="620322"/>
                  </a:cubicBezTo>
                  <a:close/>
                </a:path>
              </a:pathLst>
            </a:custGeom>
            <a:solidFill>
              <a:srgbClr val="7030A0">
                <a:alpha val="5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375767"/>
                <a:satOff val="36001"/>
                <a:lumOff val="8823"/>
                <a:alphaOff val="0"/>
              </a:schemeClr>
            </a:fillRef>
            <a:effectRef idx="0">
              <a:schemeClr val="accent5">
                <a:alpha val="50000"/>
                <a:hueOff val="375767"/>
                <a:satOff val="36001"/>
                <a:lumOff val="8823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12168" tIns="212168" rIns="212168" bIns="21216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066269" y="2606121"/>
              <a:ext cx="857928" cy="3485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উপনাম</a:t>
              </a:r>
              <a:r>
                <a:rPr lang="en-GB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?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995769" y="3560034"/>
            <a:ext cx="862737" cy="76636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</a:pPr>
            <a:r>
              <a:rPr lang="bn-BD" sz="24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আবু </a:t>
            </a:r>
            <a:endParaRPr lang="en-GB" sz="2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</a:pPr>
            <a:r>
              <a:rPr lang="bn-BD" sz="24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হানিফা</a:t>
            </a:r>
            <a:endParaRPr lang="en-US" sz="2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467663" y="4897246"/>
            <a:ext cx="1248658" cy="1240643"/>
            <a:chOff x="5467663" y="4897246"/>
            <a:chExt cx="1248658" cy="1240643"/>
          </a:xfrm>
        </p:grpSpPr>
        <p:sp>
          <p:nvSpPr>
            <p:cNvPr id="9" name="Freeform 8"/>
            <p:cNvSpPr/>
            <p:nvPr/>
          </p:nvSpPr>
          <p:spPr>
            <a:xfrm>
              <a:off x="5475678" y="4897246"/>
              <a:ext cx="1240643" cy="1240643"/>
            </a:xfrm>
            <a:custGeom>
              <a:avLst/>
              <a:gdLst>
                <a:gd name="connsiteX0" fmla="*/ 0 w 1240643"/>
                <a:gd name="connsiteY0" fmla="*/ 620322 h 1240643"/>
                <a:gd name="connsiteX1" fmla="*/ 620322 w 1240643"/>
                <a:gd name="connsiteY1" fmla="*/ 0 h 1240643"/>
                <a:gd name="connsiteX2" fmla="*/ 1240644 w 1240643"/>
                <a:gd name="connsiteY2" fmla="*/ 620322 h 1240643"/>
                <a:gd name="connsiteX3" fmla="*/ 620322 w 1240643"/>
                <a:gd name="connsiteY3" fmla="*/ 1240644 h 1240643"/>
                <a:gd name="connsiteX4" fmla="*/ 0 w 1240643"/>
                <a:gd name="connsiteY4" fmla="*/ 620322 h 124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0643" h="1240643">
                  <a:moveTo>
                    <a:pt x="0" y="620322"/>
                  </a:moveTo>
                  <a:cubicBezTo>
                    <a:pt x="0" y="277728"/>
                    <a:pt x="277728" y="0"/>
                    <a:pt x="620322" y="0"/>
                  </a:cubicBezTo>
                  <a:cubicBezTo>
                    <a:pt x="962916" y="0"/>
                    <a:pt x="1240644" y="277728"/>
                    <a:pt x="1240644" y="620322"/>
                  </a:cubicBezTo>
                  <a:cubicBezTo>
                    <a:pt x="1240644" y="962916"/>
                    <a:pt x="962916" y="1240644"/>
                    <a:pt x="620322" y="1240644"/>
                  </a:cubicBezTo>
                  <a:cubicBezTo>
                    <a:pt x="277728" y="1240644"/>
                    <a:pt x="0" y="962916"/>
                    <a:pt x="0" y="620322"/>
                  </a:cubicBezTo>
                  <a:close/>
                </a:path>
              </a:pathLst>
            </a:custGeom>
            <a:solidFill>
              <a:srgbClr val="7030A0">
                <a:alpha val="5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281825"/>
                <a:satOff val="27001"/>
                <a:lumOff val="6617"/>
                <a:alphaOff val="0"/>
              </a:schemeClr>
            </a:fillRef>
            <a:effectRef idx="0">
              <a:schemeClr val="accent5">
                <a:alpha val="50000"/>
                <a:hueOff val="281825"/>
                <a:satOff val="27001"/>
                <a:lumOff val="6617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12168" tIns="212168" rIns="212168" bIns="21216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67663" y="5189123"/>
              <a:ext cx="1247457" cy="3485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পিতার নাম </a:t>
              </a:r>
              <a:r>
                <a:rPr lang="en-GB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?</a:t>
              </a:r>
              <a:endParaRPr lang="bn-I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619665" y="5527295"/>
            <a:ext cx="904415" cy="49090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সাবিত</a:t>
            </a:r>
            <a:endParaRPr lang="en-US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091566" y="3281358"/>
            <a:ext cx="1240643" cy="1240643"/>
            <a:chOff x="7091566" y="3281358"/>
            <a:chExt cx="1240643" cy="1240643"/>
          </a:xfrm>
        </p:grpSpPr>
        <p:sp>
          <p:nvSpPr>
            <p:cNvPr id="8" name="Freeform 7"/>
            <p:cNvSpPr/>
            <p:nvPr/>
          </p:nvSpPr>
          <p:spPr>
            <a:xfrm>
              <a:off x="7091566" y="3281358"/>
              <a:ext cx="1240643" cy="1240643"/>
            </a:xfrm>
            <a:custGeom>
              <a:avLst/>
              <a:gdLst>
                <a:gd name="connsiteX0" fmla="*/ 0 w 1240643"/>
                <a:gd name="connsiteY0" fmla="*/ 620322 h 1240643"/>
                <a:gd name="connsiteX1" fmla="*/ 620322 w 1240643"/>
                <a:gd name="connsiteY1" fmla="*/ 0 h 1240643"/>
                <a:gd name="connsiteX2" fmla="*/ 1240644 w 1240643"/>
                <a:gd name="connsiteY2" fmla="*/ 620322 h 1240643"/>
                <a:gd name="connsiteX3" fmla="*/ 620322 w 1240643"/>
                <a:gd name="connsiteY3" fmla="*/ 1240644 h 1240643"/>
                <a:gd name="connsiteX4" fmla="*/ 0 w 1240643"/>
                <a:gd name="connsiteY4" fmla="*/ 620322 h 124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0643" h="1240643">
                  <a:moveTo>
                    <a:pt x="0" y="620322"/>
                  </a:moveTo>
                  <a:cubicBezTo>
                    <a:pt x="0" y="277728"/>
                    <a:pt x="277728" y="0"/>
                    <a:pt x="620322" y="0"/>
                  </a:cubicBezTo>
                  <a:cubicBezTo>
                    <a:pt x="962916" y="0"/>
                    <a:pt x="1240644" y="277728"/>
                    <a:pt x="1240644" y="620322"/>
                  </a:cubicBezTo>
                  <a:cubicBezTo>
                    <a:pt x="1240644" y="962916"/>
                    <a:pt x="962916" y="1240644"/>
                    <a:pt x="620322" y="1240644"/>
                  </a:cubicBezTo>
                  <a:cubicBezTo>
                    <a:pt x="277728" y="1240644"/>
                    <a:pt x="0" y="962916"/>
                    <a:pt x="0" y="620322"/>
                  </a:cubicBezTo>
                  <a:close/>
                </a:path>
              </a:pathLst>
            </a:custGeom>
            <a:solidFill>
              <a:srgbClr val="7030A0">
                <a:alpha val="5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187884"/>
                <a:satOff val="18001"/>
                <a:lumOff val="4411"/>
                <a:alphaOff val="0"/>
              </a:schemeClr>
            </a:fillRef>
            <a:effectRef idx="0">
              <a:schemeClr val="accent5">
                <a:alpha val="50000"/>
                <a:hueOff val="187884"/>
                <a:satOff val="18001"/>
                <a:lumOff val="4411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12168" tIns="212168" rIns="212168" bIns="21216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273965" y="3384943"/>
              <a:ext cx="992580" cy="4339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উপাধি</a:t>
              </a:r>
              <a:r>
                <a:rPr lang="en-GB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?</a:t>
              </a:r>
              <a:endParaRPr lang="bn-I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7280738" y="3694576"/>
            <a:ext cx="901209" cy="76636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</a:pPr>
            <a:r>
              <a:rPr lang="bn-IN" sz="24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ইমামে </a:t>
            </a:r>
            <a:endParaRPr lang="en-GB" sz="2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</a:pPr>
            <a:r>
              <a:rPr lang="bn-IN" sz="24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আযম</a:t>
            </a:r>
            <a:endParaRPr lang="en-US" sz="2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00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/>
      <p:bldP spid="11" grpId="0"/>
      <p:bldP spid="1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8675" y="2565780"/>
            <a:ext cx="921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ইমাম আবু হানিফার মূল নাম, পিতার নাম এবং উপাধি কি? লিখ।</a:t>
            </a:r>
            <a:endParaRPr lang="en-US" sz="36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6169" y="-133256"/>
            <a:ext cx="2661313" cy="851297"/>
          </a:xfrm>
          <a:prstGeom prst="round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51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80636" y="-85027"/>
            <a:ext cx="5581934" cy="783193"/>
          </a:xfrm>
          <a:prstGeom prst="round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ইমাম আবু হানিফার জীবনী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9" t="16136" r="10312" b="6637"/>
          <a:stretch/>
        </p:blipFill>
        <p:spPr>
          <a:xfrm>
            <a:off x="6512660" y="1334738"/>
            <a:ext cx="4822176" cy="39355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220" y="711232"/>
            <a:ext cx="2397757" cy="23977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9005" y="2500151"/>
            <a:ext cx="56236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54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 প্রদর্শিত অ</a:t>
            </a:r>
            <a:r>
              <a:rPr lang="en-US" sz="5400" b="1" spc="50" dirty="0" err="1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ঞ্চল</a:t>
            </a:r>
            <a:r>
              <a:rPr lang="bn-IN" sz="54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 </a:t>
            </a:r>
          </a:p>
          <a:p>
            <a:r>
              <a:rPr lang="bn-IN" sz="54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দেশের ? </a:t>
            </a:r>
            <a:endParaRPr lang="en-US" sz="5400" b="1" cap="none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55831" y="5141487"/>
            <a:ext cx="139172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54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ইরাক</a:t>
            </a:r>
            <a:endParaRPr lang="en-US" sz="5400" b="1" cap="none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7164" y="2500151"/>
            <a:ext cx="754093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54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হিজরি ৮০ সনে চিহ্নিত নগরীতে </a:t>
            </a:r>
          </a:p>
          <a:p>
            <a:r>
              <a:rPr lang="bn-IN" sz="5400" b="1" cap="none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ঘটনা ঘটে ? </a:t>
            </a:r>
            <a:endParaRPr lang="en-US" sz="5400" b="1" cap="none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69128" y="5133132"/>
            <a:ext cx="8238153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54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ইমাম আবু হানিফা জন্ম গ্রহন করে</a:t>
            </a:r>
            <a:r>
              <a:rPr lang="en-US" sz="54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IN" sz="5400" b="1" spc="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5400" b="1" cap="none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45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 animBg="1"/>
      <p:bldP spid="11" grpId="0"/>
      <p:bldP spid="12" grpId="0" uiExpand="1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711</TotalTime>
  <Words>459</Words>
  <Application>Microsoft Office PowerPoint</Application>
  <PresentationFormat>Widescreen</PresentationFormat>
  <Paragraphs>87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Century Gothic</vt:lpstr>
      <vt:lpstr>NikoshBAN</vt:lpstr>
      <vt:lpstr>Wingdings</vt:lpstr>
      <vt:lpstr>Wingdings 2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Nasrullah Nanguli</dc:creator>
  <cp:lastModifiedBy>Nasrullah Nanguli</cp:lastModifiedBy>
  <cp:revision>104</cp:revision>
  <dcterms:created xsi:type="dcterms:W3CDTF">2019-06-12T14:31:16Z</dcterms:created>
  <dcterms:modified xsi:type="dcterms:W3CDTF">2020-03-15T19:20:58Z</dcterms:modified>
</cp:coreProperties>
</file>