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4" r:id="rId4"/>
    <p:sldId id="256" r:id="rId5"/>
    <p:sldId id="257" r:id="rId6"/>
    <p:sldId id="260" r:id="rId7"/>
    <p:sldId id="262" r:id="rId8"/>
    <p:sldId id="263" r:id="rId9"/>
    <p:sldId id="264" r:id="rId10"/>
    <p:sldId id="272" r:id="rId11"/>
    <p:sldId id="273" r:id="rId12"/>
    <p:sldId id="265" r:id="rId13"/>
    <p:sldId id="267" r:id="rId14"/>
    <p:sldId id="268" r:id="rId15"/>
    <p:sldId id="271"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2308C8"/>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1DC55A-58E1-4ECF-B27E-C88B5AF5F6C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355403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C55A-58E1-4ECF-B27E-C88B5AF5F6C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52767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C55A-58E1-4ECF-B27E-C88B5AF5F6C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291627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DC55A-58E1-4ECF-B27E-C88B5AF5F6C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148725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DC55A-58E1-4ECF-B27E-C88B5AF5F6C3}"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236524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1DC55A-58E1-4ECF-B27E-C88B5AF5F6C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47412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1DC55A-58E1-4ECF-B27E-C88B5AF5F6C3}"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332950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1DC55A-58E1-4ECF-B27E-C88B5AF5F6C3}"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360938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DC55A-58E1-4ECF-B27E-C88B5AF5F6C3}"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35659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DC55A-58E1-4ECF-B27E-C88B5AF5F6C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21069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DC55A-58E1-4ECF-B27E-C88B5AF5F6C3}"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3FE97-376D-4F23-AD78-99347EF623A2}" type="slidenum">
              <a:rPr lang="en-US" smtClean="0"/>
              <a:t>‹#›</a:t>
            </a:fld>
            <a:endParaRPr lang="en-US"/>
          </a:p>
        </p:txBody>
      </p:sp>
    </p:spTree>
    <p:extLst>
      <p:ext uri="{BB962C8B-B14F-4D97-AF65-F5344CB8AC3E}">
        <p14:creationId xmlns:p14="http://schemas.microsoft.com/office/powerpoint/2010/main" val="383766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DC55A-58E1-4ECF-B27E-C88B5AF5F6C3}" type="datetimeFigureOut">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3FE97-376D-4F23-AD78-99347EF623A2}" type="slidenum">
              <a:rPr lang="en-US" smtClean="0"/>
              <a:t>‹#›</a:t>
            </a:fld>
            <a:endParaRPr lang="en-US"/>
          </a:p>
        </p:txBody>
      </p:sp>
    </p:spTree>
    <p:extLst>
      <p:ext uri="{BB962C8B-B14F-4D97-AF65-F5344CB8AC3E}">
        <p14:creationId xmlns:p14="http://schemas.microsoft.com/office/powerpoint/2010/main" val="74599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hoto\Flowers\Uzzal computer-01925048253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 y="-39732"/>
            <a:ext cx="9144000" cy="6881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035" y="-39732"/>
            <a:ext cx="9132455" cy="1862048"/>
          </a:xfrm>
          <a:prstGeom prst="rect">
            <a:avLst/>
          </a:prstGeom>
          <a:solidFill>
            <a:schemeClr val="accent6">
              <a:lumMod val="20000"/>
              <a:lumOff val="80000"/>
            </a:schemeClr>
          </a:solidFill>
        </p:spPr>
        <p:txBody>
          <a:bodyPr wrap="square" rtlCol="0">
            <a:spAutoFit/>
          </a:bodyPr>
          <a:lstStyle/>
          <a:p>
            <a:pPr algn="ctr"/>
            <a:r>
              <a:rPr lang="bn-BD" sz="4400" dirty="0" smtClean="0">
                <a:solidFill>
                  <a:schemeClr val="accent6">
                    <a:lumMod val="50000"/>
                  </a:schemeClr>
                </a:solidFill>
                <a:latin typeface="NikoshBAN" pitchFamily="2" charset="0"/>
                <a:cs typeface="NikoshBAN" pitchFamily="2" charset="0"/>
              </a:rPr>
              <a:t> </a:t>
            </a:r>
            <a:r>
              <a:rPr lang="bn-BD" sz="11500" dirty="0" smtClean="0">
                <a:solidFill>
                  <a:schemeClr val="accent6">
                    <a:lumMod val="50000"/>
                  </a:schemeClr>
                </a:solidFill>
                <a:latin typeface="NikoshBAN" pitchFamily="2" charset="0"/>
                <a:cs typeface="NikoshBAN" pitchFamily="2" charset="0"/>
              </a:rPr>
              <a:t>স্বাগতম</a:t>
            </a:r>
            <a:r>
              <a:rPr lang="bn-BD" sz="4400" dirty="0" smtClean="0">
                <a:solidFill>
                  <a:schemeClr val="accent6">
                    <a:lumMod val="50000"/>
                  </a:schemeClr>
                </a:solidFill>
                <a:latin typeface="NikoshBAN" pitchFamily="2" charset="0"/>
                <a:cs typeface="NikoshBAN" pitchFamily="2" charset="0"/>
              </a:rPr>
              <a:t>  </a:t>
            </a:r>
            <a:endParaRPr lang="en-US" sz="44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42231210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544" y="1600200"/>
            <a:ext cx="2090637" cy="769441"/>
          </a:xfrm>
          <a:prstGeom prst="rect">
            <a:avLst/>
          </a:prstGeom>
          <a:solidFill>
            <a:schemeClr val="accent3">
              <a:lumMod val="20000"/>
              <a:lumOff val="80000"/>
            </a:schemeClr>
          </a:solidFill>
        </p:spPr>
        <p:txBody>
          <a:bodyPr wrap="none" rtlCol="0">
            <a:spAutoFit/>
          </a:bodyPr>
          <a:lstStyle/>
          <a:p>
            <a:r>
              <a:rPr lang="bn-BD" sz="4400" dirty="0" smtClean="0">
                <a:solidFill>
                  <a:srgbClr val="CC00CC"/>
                </a:solidFill>
                <a:latin typeface="NikoshBAN" pitchFamily="2" charset="0"/>
                <a:cs typeface="NikoshBAN" pitchFamily="2" charset="0"/>
              </a:rPr>
              <a:t>একক কাজ</a:t>
            </a:r>
            <a:endParaRPr lang="en-US" sz="4400" dirty="0">
              <a:solidFill>
                <a:srgbClr val="CC00CC"/>
              </a:solidFill>
              <a:latin typeface="NikoshBAN" pitchFamily="2" charset="0"/>
              <a:cs typeface="NikoshBAN" pitchFamily="2" charset="0"/>
            </a:endParaRPr>
          </a:p>
        </p:txBody>
      </p:sp>
      <p:sp>
        <p:nvSpPr>
          <p:cNvPr id="4" name="TextBox 3"/>
          <p:cNvSpPr txBox="1"/>
          <p:nvPr/>
        </p:nvSpPr>
        <p:spPr>
          <a:xfrm>
            <a:off x="1295400" y="2590800"/>
            <a:ext cx="6606296" cy="646331"/>
          </a:xfrm>
          <a:prstGeom prst="rect">
            <a:avLst/>
          </a:prstGeom>
          <a:solidFill>
            <a:schemeClr val="accent1">
              <a:lumMod val="20000"/>
              <a:lumOff val="80000"/>
            </a:schemeClr>
          </a:solidFill>
        </p:spPr>
        <p:txBody>
          <a:bodyPr wrap="none" rtlCol="0">
            <a:spAutoFit/>
          </a:bodyPr>
          <a:lstStyle/>
          <a:p>
            <a:r>
              <a:rPr lang="bn-BD" sz="3600" dirty="0" smtClean="0">
                <a:solidFill>
                  <a:srgbClr val="CC00CC"/>
                </a:solidFill>
                <a:latin typeface="NikoshBAN" pitchFamily="2" charset="0"/>
                <a:cs typeface="NikoshBAN" pitchFamily="2" charset="0"/>
              </a:rPr>
              <a:t>চোখ প্রধানত কয়টি অংশ নিয়ে গঠিত কিকি ? </a:t>
            </a:r>
            <a:endParaRPr lang="en-US" sz="3600" dirty="0">
              <a:solidFill>
                <a:srgbClr val="CC00CC"/>
              </a:solidFill>
              <a:latin typeface="NikoshBAN" pitchFamily="2" charset="0"/>
              <a:cs typeface="NikoshBAN" pitchFamily="2" charset="0"/>
            </a:endParaRPr>
          </a:p>
        </p:txBody>
      </p:sp>
      <p:sp>
        <p:nvSpPr>
          <p:cNvPr id="5" name="TextBox 4"/>
          <p:cNvSpPr txBox="1"/>
          <p:nvPr/>
        </p:nvSpPr>
        <p:spPr>
          <a:xfrm>
            <a:off x="3108010" y="3657600"/>
            <a:ext cx="1965603" cy="523220"/>
          </a:xfrm>
          <a:prstGeom prst="rect">
            <a:avLst/>
          </a:prstGeom>
          <a:noFill/>
        </p:spPr>
        <p:txBody>
          <a:bodyPr wrap="none" rtlCol="0">
            <a:spAutoFit/>
          </a:bodyPr>
          <a:lstStyle/>
          <a:p>
            <a:r>
              <a:rPr lang="bn-BD" sz="2800" dirty="0" smtClean="0">
                <a:solidFill>
                  <a:srgbClr val="CC00CC"/>
                </a:solidFill>
                <a:latin typeface="NikoshBAN" pitchFamily="2" charset="0"/>
                <a:cs typeface="NikoshBAN" pitchFamily="2" charset="0"/>
              </a:rPr>
              <a:t>সময়ঃ ৫ মিনিট </a:t>
            </a:r>
            <a:endParaRPr lang="en-US" sz="2800" dirty="0">
              <a:solidFill>
                <a:srgbClr val="CC00CC"/>
              </a:solidFill>
              <a:latin typeface="NikoshBAN" pitchFamily="2" charset="0"/>
              <a:cs typeface="NikoshBAN" pitchFamily="2" charset="0"/>
            </a:endParaRPr>
          </a:p>
        </p:txBody>
      </p:sp>
    </p:spTree>
    <p:extLst>
      <p:ext uri="{BB962C8B-B14F-4D97-AF65-F5344CB8AC3E}">
        <p14:creationId xmlns:p14="http://schemas.microsoft.com/office/powerpoint/2010/main" val="3762758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elim kabir\Downloads\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45013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26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lim kabir\Download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1390650"/>
            <a:ext cx="7297737"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86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selim kabir\Downloads\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28" y="0"/>
            <a:ext cx="2486372" cy="485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selim kabir\Downloads\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6" y="838200"/>
            <a:ext cx="4553989"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elim kabir\Downloads\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9" y="1864936"/>
            <a:ext cx="4589086" cy="60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elim kabir\Downloads\8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4" y="2532787"/>
            <a:ext cx="4621413"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elim kabir\Downloads\8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5" y="3581400"/>
            <a:ext cx="46560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elim kabir\Downloads\8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8" y="4429125"/>
            <a:ext cx="4652922" cy="5238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elim kabir\Downloads\8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89" y="5105400"/>
            <a:ext cx="4582158"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elim kabir\Downloads\1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8845" y="-10999"/>
            <a:ext cx="3208355" cy="192491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elim kabir\Downloads\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8844" y="1876720"/>
            <a:ext cx="4275155" cy="307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51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arn(inVertic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barn(inVertical)">
                                      <p:cBhvr>
                                        <p:cTn id="17" dur="5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animEffect transition="in" filter="barn(inVertical)">
                                      <p:cBhvr>
                                        <p:cTn id="42" dur="500"/>
                                        <p:tgtEl>
                                          <p:spTgt spid="717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lim kabir\Downloads\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60" y="533400"/>
            <a:ext cx="7573963"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3048000"/>
            <a:ext cx="1606530" cy="523220"/>
          </a:xfrm>
          <a:prstGeom prst="rect">
            <a:avLst/>
          </a:prstGeom>
          <a:noFill/>
        </p:spPr>
        <p:txBody>
          <a:bodyPr wrap="none" rtlCol="0">
            <a:spAutoFit/>
          </a:bodyPr>
          <a:lstStyle/>
          <a:p>
            <a:r>
              <a:rPr lang="bn-BD" sz="2800" dirty="0" smtClean="0">
                <a:solidFill>
                  <a:srgbClr val="CC00CC"/>
                </a:solidFill>
                <a:latin typeface="NikoshBAN" pitchFamily="2" charset="0"/>
                <a:cs typeface="NikoshBAN" pitchFamily="2" charset="0"/>
              </a:rPr>
              <a:t>দলীয় কাজঃ </a:t>
            </a:r>
            <a:endParaRPr lang="en-US" sz="2800" dirty="0">
              <a:solidFill>
                <a:srgbClr val="CC00CC"/>
              </a:solidFill>
              <a:latin typeface="NikoshBAN" pitchFamily="2" charset="0"/>
              <a:cs typeface="NikoshBAN" pitchFamily="2" charset="0"/>
            </a:endParaRPr>
          </a:p>
        </p:txBody>
      </p:sp>
      <p:sp>
        <p:nvSpPr>
          <p:cNvPr id="4" name="TextBox 3"/>
          <p:cNvSpPr txBox="1"/>
          <p:nvPr/>
        </p:nvSpPr>
        <p:spPr>
          <a:xfrm>
            <a:off x="667327" y="3810000"/>
            <a:ext cx="7983276" cy="646331"/>
          </a:xfrm>
          <a:prstGeom prst="rect">
            <a:avLst/>
          </a:prstGeom>
          <a:solidFill>
            <a:srgbClr val="92D050"/>
          </a:solidFill>
        </p:spPr>
        <p:txBody>
          <a:bodyPr wrap="none" rtlCol="0">
            <a:spAutoFit/>
          </a:bodyPr>
          <a:lstStyle/>
          <a:p>
            <a:r>
              <a:rPr lang="bn-BD" dirty="0" smtClean="0">
                <a:solidFill>
                  <a:srgbClr val="CC00CC"/>
                </a:solidFill>
                <a:latin typeface="NikoshBAN" pitchFamily="2" charset="0"/>
                <a:cs typeface="NikoshBAN" pitchFamily="2" charset="0"/>
              </a:rPr>
              <a:t>শিক্ষক প্রতি পাঁচ জন করে দল গঠন করে দেবেন । প্রত্যেক দলকে চিত্র  ১,২,৩ দেখে চোখের যত্ন সম্পর্কে খাতায় </a:t>
            </a:r>
          </a:p>
          <a:p>
            <a:r>
              <a:rPr lang="bn-BD" dirty="0" smtClean="0">
                <a:solidFill>
                  <a:srgbClr val="CC00CC"/>
                </a:solidFill>
                <a:latin typeface="NikoshBAN" pitchFamily="2" charset="0"/>
                <a:cs typeface="NikoshBAN" pitchFamily="2" charset="0"/>
              </a:rPr>
              <a:t>লিখতে বলবেন । লেখা শেষে সকল দলের দলনেতার কাছে শুনবেন । ভুল হলে শিক্ষক তা সংশোধন করে দেবেন। </a:t>
            </a:r>
            <a:endParaRPr lang="en-US" dirty="0">
              <a:solidFill>
                <a:srgbClr val="CC00CC"/>
              </a:solidFill>
              <a:latin typeface="NikoshBAN" pitchFamily="2" charset="0"/>
              <a:cs typeface="NikoshBAN" pitchFamily="2" charset="0"/>
            </a:endParaRPr>
          </a:p>
        </p:txBody>
      </p:sp>
      <p:sp>
        <p:nvSpPr>
          <p:cNvPr id="6" name="TextBox 5"/>
          <p:cNvSpPr txBox="1"/>
          <p:nvPr/>
        </p:nvSpPr>
        <p:spPr>
          <a:xfrm>
            <a:off x="3470048" y="6245"/>
            <a:ext cx="1600118" cy="523220"/>
          </a:xfrm>
          <a:prstGeom prst="rect">
            <a:avLst/>
          </a:prstGeom>
          <a:noFill/>
        </p:spPr>
        <p:txBody>
          <a:bodyPr wrap="none" rtlCol="0">
            <a:spAutoFit/>
          </a:bodyPr>
          <a:lstStyle/>
          <a:p>
            <a:r>
              <a:rPr lang="bn-BD" sz="2800" dirty="0" smtClean="0">
                <a:solidFill>
                  <a:srgbClr val="CC00CC"/>
                </a:solidFill>
                <a:latin typeface="NikoshBAN" pitchFamily="2" charset="0"/>
                <a:cs typeface="NikoshBAN" pitchFamily="2" charset="0"/>
              </a:rPr>
              <a:t>চোখের যত্নঃ </a:t>
            </a:r>
            <a:endParaRPr lang="en-US" sz="2800" dirty="0">
              <a:solidFill>
                <a:srgbClr val="CC00CC"/>
              </a:solidFill>
              <a:latin typeface="NikoshBAN" pitchFamily="2" charset="0"/>
              <a:cs typeface="NikoshBAN" pitchFamily="2" charset="0"/>
            </a:endParaRPr>
          </a:p>
        </p:txBody>
      </p:sp>
      <p:sp>
        <p:nvSpPr>
          <p:cNvPr id="2" name="TextBox 1"/>
          <p:cNvSpPr txBox="1"/>
          <p:nvPr/>
        </p:nvSpPr>
        <p:spPr>
          <a:xfrm>
            <a:off x="3828475" y="4583668"/>
            <a:ext cx="1845377" cy="461665"/>
          </a:xfrm>
          <a:prstGeom prst="rect">
            <a:avLst/>
          </a:prstGeom>
          <a:noFill/>
        </p:spPr>
        <p:txBody>
          <a:bodyPr wrap="none" rtlCol="0">
            <a:spAutoFit/>
          </a:bodyPr>
          <a:lstStyle/>
          <a:p>
            <a:r>
              <a:rPr lang="bn-BD" sz="2400" dirty="0" smtClean="0">
                <a:solidFill>
                  <a:srgbClr val="CC00CC"/>
                </a:solidFill>
                <a:latin typeface="NikoshBAN" pitchFamily="2" charset="0"/>
                <a:cs typeface="NikoshBAN" pitchFamily="2" charset="0"/>
              </a:rPr>
              <a:t>সময়ঃ ২০ মিনিট </a:t>
            </a:r>
            <a:endParaRPr lang="en-US" sz="2400" dirty="0">
              <a:solidFill>
                <a:srgbClr val="CC00CC"/>
              </a:solidFill>
              <a:latin typeface="NikoshBAN" pitchFamily="2" charset="0"/>
              <a:cs typeface="NikoshBAN" pitchFamily="2" charset="0"/>
            </a:endParaRPr>
          </a:p>
        </p:txBody>
      </p:sp>
    </p:spTree>
    <p:extLst>
      <p:ext uri="{BB962C8B-B14F-4D97-AF65-F5344CB8AC3E}">
        <p14:creationId xmlns:p14="http://schemas.microsoft.com/office/powerpoint/2010/main" val="1888961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5145" y="86380"/>
            <a:ext cx="1600199" cy="769441"/>
          </a:xfrm>
          <a:prstGeom prst="rect">
            <a:avLst/>
          </a:prstGeom>
        </p:spPr>
        <p:txBody>
          <a:bodyPr wrap="square">
            <a:spAutoFit/>
          </a:bodyPr>
          <a:lstStyle/>
          <a:p>
            <a:r>
              <a:rPr lang="bn-BD" sz="4400" dirty="0" smtClean="0">
                <a:solidFill>
                  <a:srgbClr val="CC00CC"/>
                </a:solidFill>
                <a:latin typeface="NikoshBAN" pitchFamily="2" charset="0"/>
                <a:cs typeface="NikoshBAN" pitchFamily="2" charset="0"/>
              </a:rPr>
              <a:t>মূল্যায়ন </a:t>
            </a:r>
            <a:endParaRPr lang="en-US" sz="4400" dirty="0">
              <a:solidFill>
                <a:srgbClr val="CC00CC"/>
              </a:solidFill>
              <a:latin typeface="NikoshBAN" pitchFamily="2" charset="0"/>
              <a:cs typeface="NikoshBAN" pitchFamily="2" charset="0"/>
            </a:endParaRPr>
          </a:p>
        </p:txBody>
      </p:sp>
      <p:pic>
        <p:nvPicPr>
          <p:cNvPr id="1026" name="Picture 2" descr="C:\Users\selim kabir\Downloads\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1" y="1066800"/>
            <a:ext cx="741910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971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178" r="49" b="58023"/>
          <a:stretch/>
        </p:blipFill>
        <p:spPr>
          <a:xfrm>
            <a:off x="2097740" y="322730"/>
            <a:ext cx="4921623" cy="972669"/>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4" name="TextBox 3"/>
          <p:cNvSpPr txBox="1"/>
          <p:nvPr/>
        </p:nvSpPr>
        <p:spPr>
          <a:xfrm>
            <a:off x="1309255" y="1295399"/>
            <a:ext cx="6477000" cy="1609124"/>
          </a:xfrm>
          <a:prstGeom prst="rect">
            <a:avLst/>
          </a:prstGeom>
          <a:noFill/>
          <a:ln>
            <a:noFill/>
          </a:ln>
          <a:effectLst/>
        </p:spPr>
        <p:txBody>
          <a:bodyPr wrap="square" rtlCol="0">
            <a:prstTxWarp prst="textDoubleWave1">
              <a:avLst>
                <a:gd name="adj1" fmla="val 12500"/>
                <a:gd name="adj2" fmla="val 4192"/>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BD" sz="6000" b="1" u="sng" dirty="0" smtClean="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BD" sz="6000" b="1" u="sng" dirty="0" smtClean="0">
                <a:ln>
                  <a:solidFill>
                    <a:srgbClr val="000099"/>
                  </a:solidFill>
                </a:ln>
                <a:solidFill>
                  <a:srgbClr val="00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BD" sz="6000" b="1" u="sng" dirty="0" smtClean="0">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কা</a:t>
            </a:r>
            <a:r>
              <a:rPr lang="bn-BD" sz="6000" b="1" u="sng" dirty="0" smtClean="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endParaRPr lang="en-US" sz="6000" b="1" u="sng"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420866" y="3543619"/>
            <a:ext cx="4616970" cy="400110"/>
          </a:xfrm>
          <a:prstGeom prst="rect">
            <a:avLst/>
          </a:prstGeom>
          <a:noFill/>
        </p:spPr>
        <p:txBody>
          <a:bodyPr wrap="none" rtlCol="0">
            <a:spAutoFit/>
          </a:bodyPr>
          <a:lstStyle/>
          <a:p>
            <a:r>
              <a:rPr lang="bn-BD" sz="2000" dirty="0" smtClean="0">
                <a:solidFill>
                  <a:srgbClr val="CC00CC"/>
                </a:solidFill>
                <a:latin typeface="NikoshBAN" pitchFamily="2" charset="0"/>
                <a:cs typeface="NikoshBAN" pitchFamily="2" charset="0"/>
              </a:rPr>
              <a:t>প্রতিটি অংশের নাম সহ একটি </a:t>
            </a:r>
            <a:r>
              <a:rPr lang="bn-BD" sz="2000" dirty="0" smtClean="0">
                <a:solidFill>
                  <a:srgbClr val="FF0000"/>
                </a:solidFill>
                <a:latin typeface="NikoshBAN" pitchFamily="2" charset="0"/>
                <a:cs typeface="NikoshBAN" pitchFamily="2" charset="0"/>
              </a:rPr>
              <a:t>চোখের</a:t>
            </a:r>
            <a:r>
              <a:rPr lang="bn-BD" sz="2000" dirty="0" smtClean="0">
                <a:solidFill>
                  <a:srgbClr val="CC00CC"/>
                </a:solidFill>
                <a:latin typeface="NikoshBAN" pitchFamily="2" charset="0"/>
                <a:cs typeface="NikoshBAN" pitchFamily="2" charset="0"/>
              </a:rPr>
              <a:t> চিত্র অঙ্কন কর ?</a:t>
            </a:r>
            <a:endParaRPr lang="en-US" sz="2000" dirty="0">
              <a:solidFill>
                <a:srgbClr val="CC00CC"/>
              </a:solidFill>
              <a:latin typeface="NikoshBAN" pitchFamily="2" charset="0"/>
              <a:cs typeface="NikoshBAN" pitchFamily="2" charset="0"/>
            </a:endParaRPr>
          </a:p>
        </p:txBody>
      </p:sp>
    </p:spTree>
    <p:extLst>
      <p:ext uri="{BB962C8B-B14F-4D97-AF65-F5344CB8AC3E}">
        <p14:creationId xmlns:p14="http://schemas.microsoft.com/office/powerpoint/2010/main" val="37251236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hoto\Flowers\Uzzal computer-01925048253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6200"/>
            <a:ext cx="9144000" cy="6881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9500" y="85605"/>
            <a:ext cx="4495800" cy="1015663"/>
          </a:xfrm>
          <a:prstGeom prst="rect">
            <a:avLst/>
          </a:prstGeom>
          <a:solidFill>
            <a:schemeClr val="accent6">
              <a:lumMod val="20000"/>
              <a:lumOff val="80000"/>
            </a:schemeClr>
          </a:solidFill>
        </p:spPr>
        <p:txBody>
          <a:bodyPr wrap="square" rtlCol="0">
            <a:spAutoFit/>
          </a:bodyPr>
          <a:lstStyle/>
          <a:p>
            <a:r>
              <a:rPr lang="bn-BD" sz="6000" dirty="0" smtClean="0">
                <a:solidFill>
                  <a:schemeClr val="accent6">
                    <a:lumMod val="50000"/>
                  </a:schemeClr>
                </a:solidFill>
                <a:latin typeface="NikoshBAN" pitchFamily="2" charset="0"/>
                <a:cs typeface="NikoshBAN" pitchFamily="2" charset="0"/>
              </a:rPr>
              <a:t>সকলকে ধন্যবাদ  </a:t>
            </a:r>
            <a:endParaRPr lang="en-US" sz="60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4737780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43000" y="-381000"/>
            <a:ext cx="1752600" cy="381000"/>
          </a:xfrm>
          <a:prstGeom prst="rect">
            <a:avLst/>
          </a:prstGeom>
          <a:noFill/>
        </p:spPr>
        <p:txBody>
          <a:bodyPr wrap="square" rtlCol="0">
            <a:spAutoFit/>
          </a:bodyPr>
          <a:lstStyle/>
          <a:p>
            <a:endParaRPr lang="en-US" dirty="0"/>
          </a:p>
        </p:txBody>
      </p:sp>
      <p:sp>
        <p:nvSpPr>
          <p:cNvPr id="4" name="TextBox 3"/>
          <p:cNvSpPr txBox="1"/>
          <p:nvPr/>
        </p:nvSpPr>
        <p:spPr>
          <a:xfrm>
            <a:off x="2362200" y="63756"/>
            <a:ext cx="3657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solidFill>
                  <a:srgbClr val="D60093"/>
                </a:solidFill>
                <a:latin typeface="NikoshBAN" pitchFamily="2" charset="0"/>
                <a:cs typeface="NikoshBAN" pitchFamily="2" charset="0"/>
              </a:rPr>
              <a:t>শিক্ষক </a:t>
            </a:r>
            <a:r>
              <a:rPr lang="bn-BD" sz="4400" dirty="0">
                <a:solidFill>
                  <a:srgbClr val="D60093"/>
                </a:solidFill>
                <a:latin typeface="NikoshBAN" pitchFamily="2" charset="0"/>
                <a:cs typeface="NikoshBAN" pitchFamily="2" charset="0"/>
              </a:rPr>
              <a:t>পরিচিতিঃ </a:t>
            </a:r>
          </a:p>
          <a:p>
            <a:endParaRPr lang="en-US" sz="2800" dirty="0"/>
          </a:p>
        </p:txBody>
      </p:sp>
      <p:sp>
        <p:nvSpPr>
          <p:cNvPr id="3" name="Rounded Rectangle 2"/>
          <p:cNvSpPr/>
          <p:nvPr/>
        </p:nvSpPr>
        <p:spPr>
          <a:xfrm>
            <a:off x="1828800" y="3352800"/>
            <a:ext cx="5257800" cy="2743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t>মোঃ</a:t>
            </a:r>
            <a:r>
              <a:rPr lang="en-US" sz="3600" dirty="0" smtClean="0"/>
              <a:t> </a:t>
            </a:r>
            <a:r>
              <a:rPr lang="en-US" sz="3600" dirty="0" err="1" smtClean="0"/>
              <a:t>হারুন</a:t>
            </a:r>
            <a:r>
              <a:rPr lang="en-US" sz="3600" dirty="0" smtClean="0"/>
              <a:t> </a:t>
            </a:r>
            <a:r>
              <a:rPr lang="en-US" sz="3600" dirty="0" err="1" smtClean="0"/>
              <a:t>অর</a:t>
            </a:r>
            <a:r>
              <a:rPr lang="en-US" sz="3600" dirty="0" smtClean="0"/>
              <a:t> </a:t>
            </a:r>
            <a:r>
              <a:rPr lang="en-US" sz="3600" dirty="0" err="1" smtClean="0"/>
              <a:t>রশিদ</a:t>
            </a:r>
            <a:endParaRPr lang="en-US" sz="3600" dirty="0" smtClean="0"/>
          </a:p>
          <a:p>
            <a:pPr algn="ctr"/>
            <a:r>
              <a:rPr lang="en-US" sz="3600" dirty="0" err="1" smtClean="0"/>
              <a:t>সহকারী</a:t>
            </a:r>
            <a:r>
              <a:rPr lang="en-US" sz="3600" dirty="0" smtClean="0"/>
              <a:t> </a:t>
            </a:r>
            <a:r>
              <a:rPr lang="en-US" sz="3600" dirty="0" err="1" smtClean="0"/>
              <a:t>শিক্ষক</a:t>
            </a:r>
            <a:r>
              <a:rPr lang="en-US" sz="3600" dirty="0" smtClean="0"/>
              <a:t> </a:t>
            </a:r>
            <a:r>
              <a:rPr lang="en-US" sz="3600" dirty="0" err="1" smtClean="0"/>
              <a:t>আইসিটি</a:t>
            </a:r>
            <a:endParaRPr lang="en-US" sz="3600" dirty="0" smtClean="0"/>
          </a:p>
          <a:p>
            <a:pPr algn="ctr"/>
            <a:r>
              <a:rPr lang="en-US" sz="3600" dirty="0" err="1" smtClean="0"/>
              <a:t>চৌড়হাস</a:t>
            </a:r>
            <a:r>
              <a:rPr lang="en-US" sz="3600" dirty="0" smtClean="0"/>
              <a:t> </a:t>
            </a:r>
            <a:r>
              <a:rPr lang="en-US" sz="3600" dirty="0" err="1" smtClean="0"/>
              <a:t>মুকুল</a:t>
            </a:r>
            <a:r>
              <a:rPr lang="en-US" sz="3600" dirty="0" smtClean="0"/>
              <a:t> </a:t>
            </a:r>
            <a:r>
              <a:rPr lang="en-US" sz="3600" dirty="0" err="1" smtClean="0"/>
              <a:t>সংঘ</a:t>
            </a:r>
            <a:r>
              <a:rPr lang="en-US" sz="3600" dirty="0" smtClean="0"/>
              <a:t> </a:t>
            </a:r>
            <a:r>
              <a:rPr lang="en-US" sz="3600" dirty="0" err="1" smtClean="0"/>
              <a:t>মাধ্যমিক</a:t>
            </a:r>
            <a:r>
              <a:rPr lang="en-US" sz="3600" dirty="0" smtClean="0"/>
              <a:t> </a:t>
            </a:r>
            <a:r>
              <a:rPr lang="en-US" sz="3600" dirty="0" err="1" smtClean="0"/>
              <a:t>বালিকা</a:t>
            </a:r>
            <a:r>
              <a:rPr lang="en-US" sz="3600" dirty="0" smtClean="0"/>
              <a:t> </a:t>
            </a:r>
            <a:r>
              <a:rPr lang="en-US" sz="3600" dirty="0" err="1" smtClean="0"/>
              <a:t>বিদ্যানিকেতন</a:t>
            </a:r>
            <a:r>
              <a:rPr lang="en-US" sz="3600" dirty="0" smtClean="0"/>
              <a:t>, </a:t>
            </a:r>
            <a:r>
              <a:rPr lang="en-US" sz="3600" dirty="0" err="1" smtClean="0"/>
              <a:t>কুষ্টিয়া</a:t>
            </a:r>
            <a:r>
              <a:rPr lang="en-US" sz="3600" dirty="0" smtClean="0"/>
              <a:t>।</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264085"/>
            <a:ext cx="1524000" cy="2088715"/>
          </a:xfrm>
          <a:prstGeom prst="rect">
            <a:avLst/>
          </a:prstGeom>
        </p:spPr>
      </p:pic>
    </p:spTree>
    <p:extLst>
      <p:ext uri="{BB962C8B-B14F-4D97-AF65-F5344CB8AC3E}">
        <p14:creationId xmlns:p14="http://schemas.microsoft.com/office/powerpoint/2010/main" val="2054325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1371600" y="2133600"/>
            <a:ext cx="6934200" cy="4339650"/>
          </a:xfrm>
          <a:prstGeom prst="rect">
            <a:avLst/>
          </a:prstGeom>
          <a:solidFill>
            <a:schemeClr val="accent1">
              <a:lumMod val="20000"/>
              <a:lumOff val="80000"/>
            </a:schemeClr>
          </a:solidFill>
        </p:spPr>
        <p:txBody>
          <a:bodyPr wrap="square" rtlCol="0">
            <a:spAutoFit/>
          </a:bodyPr>
          <a:lstStyle/>
          <a:p>
            <a:pPr algn="ctr"/>
            <a:r>
              <a:rPr lang="bn-BD" sz="4800" b="1" dirty="0" smtClean="0">
                <a:solidFill>
                  <a:srgbClr val="CC00FF"/>
                </a:solidFill>
                <a:latin typeface="NikoshBAN" pitchFamily="2" charset="0"/>
                <a:cs typeface="NikoshBAN" pitchFamily="2" charset="0"/>
              </a:rPr>
              <a:t>পাঠ পরিচিতিঃ</a:t>
            </a:r>
          </a:p>
          <a:p>
            <a:pPr algn="ctr"/>
            <a:r>
              <a:rPr lang="bn-BD" sz="4000" dirty="0" smtClean="0">
                <a:solidFill>
                  <a:srgbClr val="FF0000"/>
                </a:solidFill>
                <a:latin typeface="NikoshBAN" pitchFamily="2" charset="0"/>
                <a:cs typeface="NikoshBAN" pitchFamily="2" charset="0"/>
              </a:rPr>
              <a:t>শ্রেনিঃ ৬ষ্ঠ </a:t>
            </a:r>
          </a:p>
          <a:p>
            <a:pPr algn="ctr"/>
            <a:r>
              <a:rPr lang="bn-BD" sz="4000" dirty="0" smtClean="0">
                <a:solidFill>
                  <a:srgbClr val="CC00FF"/>
                </a:solidFill>
                <a:latin typeface="NikoshBAN" pitchFamily="2" charset="0"/>
                <a:cs typeface="NikoshBAN" pitchFamily="2" charset="0"/>
              </a:rPr>
              <a:t>বিষয়ঃ বিজ্ঞান</a:t>
            </a:r>
            <a:endParaRPr lang="bn-BD" sz="4000" dirty="0">
              <a:solidFill>
                <a:srgbClr val="CC00FF"/>
              </a:solidFill>
              <a:latin typeface="NikoshBAN" pitchFamily="2" charset="0"/>
              <a:cs typeface="NikoshBAN" pitchFamily="2" charset="0"/>
            </a:endParaRPr>
          </a:p>
          <a:p>
            <a:pPr algn="ctr"/>
            <a:r>
              <a:rPr lang="bn-BD" sz="4000" dirty="0" smtClean="0">
                <a:solidFill>
                  <a:srgbClr val="CC00FF"/>
                </a:solidFill>
                <a:latin typeface="NikoshBAN" pitchFamily="2" charset="0"/>
                <a:cs typeface="NikoshBAN" pitchFamily="2" charset="0"/>
              </a:rPr>
              <a:t>অধ্যায়ঃ ৬ </a:t>
            </a:r>
          </a:p>
          <a:p>
            <a:pPr algn="ctr"/>
            <a:r>
              <a:rPr lang="bn-BD" sz="4000" dirty="0" smtClean="0">
                <a:latin typeface="NikoshBAN" pitchFamily="2" charset="0"/>
                <a:cs typeface="NikoshBAN" pitchFamily="2" charset="0"/>
              </a:rPr>
              <a:t>সময়ঃ ৫০  মিনিট  </a:t>
            </a:r>
          </a:p>
          <a:p>
            <a:pPr algn="ctr"/>
            <a:endParaRPr lang="bn-BD" sz="2800" dirty="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a:latin typeface="NikoshBAN" pitchFamily="2" charset="0"/>
              <a:cs typeface="NikoshBAN" pitchFamily="2" charset="0"/>
            </a:endParaRPr>
          </a:p>
        </p:txBody>
      </p:sp>
      <p:sp>
        <p:nvSpPr>
          <p:cNvPr id="2" name="TextBox 1"/>
          <p:cNvSpPr txBox="1"/>
          <p:nvPr/>
        </p:nvSpPr>
        <p:spPr>
          <a:xfrm>
            <a:off x="-1143000" y="-381000"/>
            <a:ext cx="1752600" cy="381000"/>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140"/>
            <a:ext cx="3429000" cy="1775564"/>
          </a:xfrm>
          <a:prstGeom prst="rect">
            <a:avLst/>
          </a:prstGeom>
        </p:spPr>
      </p:pic>
    </p:spTree>
    <p:extLst>
      <p:ext uri="{BB962C8B-B14F-4D97-AF65-F5344CB8AC3E}">
        <p14:creationId xmlns:p14="http://schemas.microsoft.com/office/powerpoint/2010/main" val="939076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lim kabir\Downloads\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6" y="32327"/>
            <a:ext cx="3777674" cy="19488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lim kabir\Downloads\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326"/>
            <a:ext cx="3585779" cy="1948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lim kabir\Downloads\7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3597324" cy="2057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0006" y="4419600"/>
            <a:ext cx="6808274" cy="923330"/>
          </a:xfrm>
          <a:prstGeom prst="rect">
            <a:avLst/>
          </a:prstGeom>
          <a:noFill/>
        </p:spPr>
        <p:txBody>
          <a:bodyPr wrap="none" rtlCol="0">
            <a:spAutoFit/>
          </a:bodyPr>
          <a:lstStyle/>
          <a:p>
            <a:r>
              <a:rPr lang="bn-BD" dirty="0" smtClean="0">
                <a:solidFill>
                  <a:srgbClr val="00B050"/>
                </a:solidFill>
                <a:latin typeface="NikoshBAN" pitchFamily="2" charset="0"/>
                <a:cs typeface="NikoshBAN" pitchFamily="2" charset="0"/>
              </a:rPr>
              <a:t>উপরে বমের ছবিতে গাড়ির শব্দ শুনে ছেলেটি কানে হাত দিচ্ছে </a:t>
            </a:r>
            <a:r>
              <a:rPr lang="bn-BD" dirty="0" smtClean="0">
                <a:latin typeface="NikoshBAN" pitchFamily="2" charset="0"/>
                <a:cs typeface="NikoshBAN" pitchFamily="2" charset="0"/>
              </a:rPr>
              <a:t>।</a:t>
            </a:r>
            <a:r>
              <a:rPr lang="en-US" dirty="0" smtClean="0">
                <a:latin typeface="NikoshBAN" pitchFamily="2" charset="0"/>
                <a:cs typeface="NikoshBAN" pitchFamily="2" charset="0"/>
              </a:rPr>
              <a:t> </a:t>
            </a:r>
            <a:r>
              <a:rPr lang="bn-BD" dirty="0" smtClean="0">
                <a:solidFill>
                  <a:srgbClr val="FF0000"/>
                </a:solidFill>
                <a:latin typeface="NikoshBAN" pitchFamily="2" charset="0"/>
                <a:cs typeface="NikoshBAN" pitchFamily="2" charset="0"/>
              </a:rPr>
              <a:t>ডানে মেয়েটি ফুলের ঘ্রান নিচ্ছে ।</a:t>
            </a:r>
          </a:p>
          <a:p>
            <a:r>
              <a:rPr lang="bn-BD" dirty="0" smtClean="0">
                <a:solidFill>
                  <a:srgbClr val="2308C8"/>
                </a:solidFill>
                <a:latin typeface="NikoshBAN" pitchFamily="2" charset="0"/>
                <a:cs typeface="NikoshBAN" pitchFamily="2" charset="0"/>
              </a:rPr>
              <a:t>নিচের ডানে মেয়েটির বাম হাতে  একটি পোকা বসায় সে তার ডান হাত দিয়ে পোকা সরাচ্ছে </a:t>
            </a:r>
            <a:r>
              <a:rPr lang="bn-BD" dirty="0" smtClean="0">
                <a:solidFill>
                  <a:srgbClr val="660033"/>
                </a:solidFill>
                <a:latin typeface="NikoshBAN" pitchFamily="2" charset="0"/>
                <a:cs typeface="NikoshBAN" pitchFamily="2" charset="0"/>
              </a:rPr>
              <a:t>এবং </a:t>
            </a:r>
          </a:p>
          <a:p>
            <a:r>
              <a:rPr lang="bn-BD" dirty="0" smtClean="0">
                <a:solidFill>
                  <a:srgbClr val="660033"/>
                </a:solidFill>
                <a:latin typeface="NikoshBAN" pitchFamily="2" charset="0"/>
                <a:cs typeface="NikoshBAN" pitchFamily="2" charset="0"/>
              </a:rPr>
              <a:t>বামে ছেলেটি কম্পিউটারে ছবি দেখছে ।    </a:t>
            </a:r>
            <a:endParaRPr lang="en-US" dirty="0">
              <a:solidFill>
                <a:srgbClr val="660033"/>
              </a:solidFill>
              <a:latin typeface="NikoshBAN" pitchFamily="2" charset="0"/>
              <a:cs typeface="NikoshBAN" pitchFamily="2" charset="0"/>
            </a:endParaRPr>
          </a:p>
        </p:txBody>
      </p:sp>
      <p:pic>
        <p:nvPicPr>
          <p:cNvPr id="1029" name="Picture 5" descr="C:\Users\selim kabir\Downloads\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6" y="2133600"/>
            <a:ext cx="3628697"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40686" y="5343716"/>
            <a:ext cx="3946914" cy="461665"/>
          </a:xfrm>
          <a:prstGeom prst="rect">
            <a:avLst/>
          </a:prstGeom>
          <a:solidFill>
            <a:srgbClr val="FFFF00"/>
          </a:solidFill>
        </p:spPr>
        <p:txBody>
          <a:bodyPr wrap="none" rtlCol="0">
            <a:spAutoFit/>
          </a:bodyPr>
          <a:lstStyle/>
          <a:p>
            <a:r>
              <a:rPr lang="bn-BD" sz="2400" dirty="0" smtClean="0">
                <a:latin typeface="NikoshBAN" pitchFamily="2" charset="0"/>
                <a:cs typeface="NikoshBAN" pitchFamily="2" charset="0"/>
              </a:rPr>
              <a:t>কান, নাক, চোখ এবং হাত এগুলো কি ? </a:t>
            </a:r>
            <a:endParaRPr lang="en-US" sz="2400" dirty="0">
              <a:latin typeface="NikoshBAN" pitchFamily="2" charset="0"/>
              <a:cs typeface="NikoshBAN" pitchFamily="2" charset="0"/>
            </a:endParaRPr>
          </a:p>
        </p:txBody>
      </p:sp>
      <p:pic>
        <p:nvPicPr>
          <p:cNvPr id="1030" name="Picture 6" descr="C:\Users\selim kabir\Downloads\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943600"/>
            <a:ext cx="16002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43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arn(inVertic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28800" y="381000"/>
            <a:ext cx="5867400" cy="1323439"/>
          </a:xfrm>
          <a:prstGeom prst="rect">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8000" dirty="0" smtClean="0">
                <a:solidFill>
                  <a:srgbClr val="7030A0"/>
                </a:solidFill>
              </a:rPr>
              <a:t>সংবেদী অঙ্গ </a:t>
            </a:r>
            <a:endParaRPr lang="en-US" sz="8000" dirty="0">
              <a:solidFill>
                <a:srgbClr val="7030A0"/>
              </a:solidFill>
            </a:endParaRPr>
          </a:p>
        </p:txBody>
      </p:sp>
      <p:sp>
        <p:nvSpPr>
          <p:cNvPr id="2" name="Rounded Rectangle 1"/>
          <p:cNvSpPr/>
          <p:nvPr/>
        </p:nvSpPr>
        <p:spPr>
          <a:xfrm>
            <a:off x="1143000" y="2209800"/>
            <a:ext cx="7315200" cy="3581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b="1" dirty="0">
                <a:solidFill>
                  <a:schemeClr val="tx1"/>
                </a:solidFill>
              </a:rPr>
              <a:t>চোখ</a:t>
            </a:r>
            <a:r>
              <a:rPr lang="as-IN" dirty="0">
                <a:solidFill>
                  <a:schemeClr val="tx1"/>
                </a:solidFill>
              </a:rPr>
              <a:t> </a:t>
            </a:r>
            <a:r>
              <a:rPr lang="as-IN" dirty="0" smtClean="0">
                <a:solidFill>
                  <a:schemeClr val="tx1"/>
                </a:solidFill>
              </a:rPr>
              <a:t>প্রাণীর </a:t>
            </a:r>
            <a:r>
              <a:rPr lang="as-IN" dirty="0">
                <a:solidFill>
                  <a:schemeClr val="tx1"/>
                </a:solidFill>
              </a:rPr>
              <a:t>আলোক-সংবেদনশীল অঙ্গ ও দর্শনেন্দ্রীয়। প্রাণিজগতের সবচেয়ে সরল চোখ কেবল আলোর উপস্থিতি বা অনুপস্থিতির পার্থক্য করতে পারে। উন্নত প্রাণীদের অপেক্ষাকৃত জটিল গঠনের চোখগুলো দিয়ে আকৃতি ও বর্ণ পৃথক করা যায়। অনেক প্রাণীর (এদের মধ্যে মানুষ অন্যতম) দুই চোখ একই তলে অবস্থিত এবং একটি মাত্র ত্রিমাত্রিক "দৃশ্য" গঠন করে। আবার অনেক প্রাণীর দুই চোখ দুইটি ভিন্ন তলে অবস্থিত ও দুইটি পৃথক দৃশ্য তৈরি করে (যেমন - খরগোশের চোখ)। </a:t>
            </a:r>
            <a:endParaRPr lang="en-US" dirty="0">
              <a:solidFill>
                <a:schemeClr val="tx1"/>
              </a:solidFill>
            </a:endParaRPr>
          </a:p>
        </p:txBody>
      </p:sp>
    </p:spTree>
    <p:extLst>
      <p:ext uri="{BB962C8B-B14F-4D97-AF65-F5344CB8AC3E}">
        <p14:creationId xmlns:p14="http://schemas.microsoft.com/office/powerpoint/2010/main" val="3285815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6472" y="457200"/>
            <a:ext cx="1422184" cy="523220"/>
          </a:xfrm>
          <a:prstGeom prst="rect">
            <a:avLst/>
          </a:prstGeom>
          <a:noFill/>
        </p:spPr>
        <p:txBody>
          <a:bodyPr wrap="none" rtlCol="0">
            <a:spAutoFit/>
          </a:bodyPr>
          <a:lstStyle/>
          <a:p>
            <a:r>
              <a:rPr lang="bn-BD" sz="2800" dirty="0" smtClean="0">
                <a:solidFill>
                  <a:srgbClr val="CC00CC"/>
                </a:solidFill>
                <a:latin typeface="NikoshBAN" pitchFamily="2" charset="0"/>
                <a:cs typeface="NikoshBAN" pitchFamily="2" charset="0"/>
              </a:rPr>
              <a:t>শিখনফলঃ</a:t>
            </a:r>
            <a:r>
              <a:rPr lang="bn-BD" dirty="0" smtClean="0">
                <a:solidFill>
                  <a:srgbClr val="CC00CC"/>
                </a:solidFill>
              </a:rPr>
              <a:t> </a:t>
            </a:r>
            <a:endParaRPr lang="en-US" dirty="0">
              <a:solidFill>
                <a:srgbClr val="CC00CC"/>
              </a:solidFill>
            </a:endParaRPr>
          </a:p>
        </p:txBody>
      </p:sp>
      <p:sp>
        <p:nvSpPr>
          <p:cNvPr id="4" name="TextBox 3"/>
          <p:cNvSpPr txBox="1"/>
          <p:nvPr/>
        </p:nvSpPr>
        <p:spPr>
          <a:xfrm>
            <a:off x="1046977" y="1768764"/>
            <a:ext cx="7066358" cy="1384995"/>
          </a:xfrm>
          <a:prstGeom prst="rect">
            <a:avLst/>
          </a:prstGeom>
          <a:noFill/>
        </p:spPr>
        <p:txBody>
          <a:bodyPr wrap="none" rtlCol="0">
            <a:spAutoFit/>
          </a:bodyPr>
          <a:lstStyle/>
          <a:p>
            <a:r>
              <a:rPr lang="bn-BD" sz="2400" dirty="0" smtClean="0">
                <a:solidFill>
                  <a:srgbClr val="2308C8"/>
                </a:solidFill>
                <a:latin typeface="NikoshBAN" pitchFamily="2" charset="0"/>
                <a:cs typeface="NikoshBAN" pitchFamily="2" charset="0"/>
              </a:rPr>
              <a:t>এই পাঠ শেষে শিক্ষার্থীরা---</a:t>
            </a:r>
          </a:p>
          <a:p>
            <a:r>
              <a:rPr lang="bn-BD" sz="2000" dirty="0" smtClean="0">
                <a:solidFill>
                  <a:srgbClr val="2308C8"/>
                </a:solidFill>
                <a:latin typeface="NikoshBAN" pitchFamily="2" charset="0"/>
                <a:cs typeface="NikoshBAN" pitchFamily="2" charset="0"/>
              </a:rPr>
              <a:t>১। সংবেদী অঙ্গ চোখের বৈশিষ্ঠ ও কাজ ব্যাখ্যা করতে পারবে । </a:t>
            </a:r>
          </a:p>
          <a:p>
            <a:r>
              <a:rPr lang="bn-BD" sz="2000" dirty="0" smtClean="0">
                <a:solidFill>
                  <a:srgbClr val="2308C8"/>
                </a:solidFill>
                <a:latin typeface="NikoshBAN" pitchFamily="2" charset="0"/>
                <a:cs typeface="NikoshBAN" pitchFamily="2" charset="0"/>
              </a:rPr>
              <a:t>২। সংবেদী অঙ্গ চোখের যত্ন নেওয়ার কৌশল ব্যাখ্যা করতে পারবে । </a:t>
            </a:r>
          </a:p>
          <a:p>
            <a:r>
              <a:rPr lang="bn-BD" sz="2000" dirty="0" smtClean="0">
                <a:solidFill>
                  <a:srgbClr val="2308C8"/>
                </a:solidFill>
                <a:latin typeface="NikoshBAN" pitchFamily="2" charset="0"/>
                <a:cs typeface="NikoshBAN" pitchFamily="2" charset="0"/>
              </a:rPr>
              <a:t>৩। সংবেদী অঙ্গ চোখের যত্ন নেওয়ার বিষয়ে নিজেকে ও অন্যকে সচেতন করতে পারবে । </a:t>
            </a:r>
            <a:endParaRPr lang="en-US" sz="2000" dirty="0">
              <a:solidFill>
                <a:srgbClr val="2308C8"/>
              </a:solidFill>
              <a:latin typeface="NikoshBAN" pitchFamily="2" charset="0"/>
              <a:cs typeface="NikoshBAN" pitchFamily="2" charset="0"/>
            </a:endParaRPr>
          </a:p>
        </p:txBody>
      </p:sp>
    </p:spTree>
    <p:extLst>
      <p:ext uri="{BB962C8B-B14F-4D97-AF65-F5344CB8AC3E}">
        <p14:creationId xmlns:p14="http://schemas.microsoft.com/office/powerpoint/2010/main" val="909198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lim kabir\Downloads\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990600"/>
            <a:ext cx="903316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lim kabir\Download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285" y="4876800"/>
            <a:ext cx="2523744"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61474" y="195590"/>
            <a:ext cx="1672253" cy="523220"/>
          </a:xfrm>
          <a:prstGeom prst="rect">
            <a:avLst/>
          </a:prstGeom>
          <a:noFill/>
        </p:spPr>
        <p:txBody>
          <a:bodyPr wrap="none" rtlCol="0">
            <a:spAutoFit/>
          </a:bodyPr>
          <a:lstStyle/>
          <a:p>
            <a:r>
              <a:rPr lang="bn-BD" sz="2800" dirty="0" smtClean="0">
                <a:solidFill>
                  <a:srgbClr val="CC00CC"/>
                </a:solidFill>
                <a:latin typeface="NikoshBAN" pitchFamily="2" charset="0"/>
                <a:cs typeface="NikoshBAN" pitchFamily="2" charset="0"/>
              </a:rPr>
              <a:t>চোখের অংশ </a:t>
            </a:r>
            <a:endParaRPr lang="en-US" sz="2800" dirty="0">
              <a:solidFill>
                <a:srgbClr val="CC00CC"/>
              </a:solidFill>
              <a:latin typeface="NikoshBAN" pitchFamily="2" charset="0"/>
              <a:cs typeface="NikoshBAN" pitchFamily="2" charset="0"/>
            </a:endParaRPr>
          </a:p>
        </p:txBody>
      </p:sp>
    </p:spTree>
    <p:extLst>
      <p:ext uri="{BB962C8B-B14F-4D97-AF65-F5344CB8AC3E}">
        <p14:creationId xmlns:p14="http://schemas.microsoft.com/office/powerpoint/2010/main" val="2491300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lim kabir\Download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001000" cy="517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164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elim kabir\Download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290638"/>
            <a:ext cx="7259637"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06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280</Words>
  <Application>Microsoft Office PowerPoint</Application>
  <PresentationFormat>On-screen Show (4:3)</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selim kabir</dc:creator>
  <cp:lastModifiedBy>Windows User</cp:lastModifiedBy>
  <cp:revision>73</cp:revision>
  <dcterms:created xsi:type="dcterms:W3CDTF">2019-06-03T04:38:50Z</dcterms:created>
  <dcterms:modified xsi:type="dcterms:W3CDTF">2020-03-17T01:18:43Z</dcterms:modified>
</cp:coreProperties>
</file>