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0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DFAD93-CFD8-48A6-83B1-B25D31679409}" type="datetimeFigureOut">
              <a:rPr lang="en-US" smtClean="0"/>
              <a:t>3/17/2020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D4095-8326-493B-ACED-F7A18C6F6B2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6D4095-8326-493B-ACED-F7A18C6F6B2C}"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C:\Users\DIGICOM\Desktop\Gom picture 01.jpg"/>
          <p:cNvPicPr>
            <a:picLocks noChangeAspect="1" noChangeArrowheads="1"/>
          </p:cNvPicPr>
          <p:nvPr/>
        </p:nvPicPr>
        <p:blipFill>
          <a:blip r:embed="rId2"/>
          <a:srcRect/>
          <a:stretch>
            <a:fillRect/>
          </a:stretch>
        </p:blipFill>
        <p:spPr bwMode="auto">
          <a:xfrm>
            <a:off x="533400" y="1143000"/>
            <a:ext cx="8153400" cy="4648200"/>
          </a:xfrm>
          <a:prstGeom prst="rect">
            <a:avLst/>
          </a:prstGeom>
          <a:noFill/>
          <a:ln w="254000" cmpd="dbl">
            <a:solidFill>
              <a:schemeClr val="tx1"/>
            </a:solidFill>
          </a:ln>
        </p:spPr>
      </p:pic>
      <p:sp>
        <p:nvSpPr>
          <p:cNvPr id="6" name="Rectangle 5"/>
          <p:cNvSpPr/>
          <p:nvPr/>
        </p:nvSpPr>
        <p:spPr>
          <a:xfrm>
            <a:off x="685800" y="2133600"/>
            <a:ext cx="7315199" cy="1862048"/>
          </a:xfrm>
          <a:prstGeom prst="rect">
            <a:avLst/>
          </a:prstGeom>
          <a:noFill/>
        </p:spPr>
        <p:txBody>
          <a:bodyPr wrap="square" lIns="91440" tIns="45720" rIns="91440" bIns="45720">
            <a:spAutoFit/>
          </a:bodyPr>
          <a:lstStyle/>
          <a:p>
            <a:pPr algn="ctr"/>
            <a:r>
              <a:rPr lang="en-US" sz="115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স্বাগতম</a:t>
            </a:r>
            <a:r>
              <a:rPr lang="en-US" sz="54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 </a:t>
            </a:r>
            <a:endParaRPr lang="en-US" sz="5400" b="1" cap="none"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endParaRPr>
          </a:p>
        </p:txBody>
      </p:sp>
      <p:pic>
        <p:nvPicPr>
          <p:cNvPr id="7" name="Picture 2" descr="C:\Users\DIGICOM\Desktop\golap.jpg"/>
          <p:cNvPicPr>
            <a:picLocks noChangeAspect="1" noChangeArrowheads="1"/>
          </p:cNvPicPr>
          <p:nvPr/>
        </p:nvPicPr>
        <p:blipFill>
          <a:blip r:embed="rId3"/>
          <a:srcRect/>
          <a:stretch>
            <a:fillRect/>
          </a:stretch>
        </p:blipFill>
        <p:spPr bwMode="auto">
          <a:xfrm>
            <a:off x="0" y="0"/>
            <a:ext cx="4419600" cy="6858000"/>
          </a:xfrm>
          <a:prstGeom prst="rect">
            <a:avLst/>
          </a:prstGeom>
          <a:noFill/>
          <a:ln w="57150">
            <a:solidFill>
              <a:schemeClr val="tx1"/>
            </a:solidFill>
          </a:ln>
        </p:spPr>
      </p:pic>
      <p:pic>
        <p:nvPicPr>
          <p:cNvPr id="8" name="Picture 2" descr="C:\Users\DIGICOM\Desktop\golap.jpg"/>
          <p:cNvPicPr>
            <a:picLocks noChangeAspect="1" noChangeArrowheads="1"/>
          </p:cNvPicPr>
          <p:nvPr/>
        </p:nvPicPr>
        <p:blipFill>
          <a:blip r:embed="rId3"/>
          <a:srcRect/>
          <a:stretch>
            <a:fillRect/>
          </a:stretch>
        </p:blipFill>
        <p:spPr bwMode="auto">
          <a:xfrm>
            <a:off x="4495800" y="0"/>
            <a:ext cx="4648200" cy="6858000"/>
          </a:xfrm>
          <a:prstGeom prst="rect">
            <a:avLst/>
          </a:prstGeom>
          <a:noFill/>
          <a:ln w="571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xit" presetSubtype="4" fill="hold" nodeType="clickEffect">
                                  <p:stCondLst>
                                    <p:cond delay="0"/>
                                  </p:stCondLst>
                                  <p:childTnLst>
                                    <p:anim calcmode="lin" valueType="num">
                                      <p:cBhvr additive="base">
                                        <p:cTn id="11" dur="2000"/>
                                        <p:tgtEl>
                                          <p:spTgt spid="7"/>
                                        </p:tgtEl>
                                        <p:attrNameLst>
                                          <p:attrName>ppt_x</p:attrName>
                                        </p:attrNameLst>
                                      </p:cBhvr>
                                      <p:tavLst>
                                        <p:tav tm="0">
                                          <p:val>
                                            <p:strVal val="ppt_x"/>
                                          </p:val>
                                        </p:tav>
                                        <p:tav tm="100000">
                                          <p:val>
                                            <p:strVal val="ppt_x"/>
                                          </p:val>
                                        </p:tav>
                                      </p:tavLst>
                                    </p:anim>
                                    <p:anim calcmode="lin" valueType="num">
                                      <p:cBhvr additive="base">
                                        <p:cTn id="12" dur="2000"/>
                                        <p:tgtEl>
                                          <p:spTgt spid="7"/>
                                        </p:tgtEl>
                                        <p:attrNameLst>
                                          <p:attrName>ppt_y</p:attrName>
                                        </p:attrNameLst>
                                      </p:cBhvr>
                                      <p:tavLst>
                                        <p:tav tm="0">
                                          <p:val>
                                            <p:strVal val="ppt_y"/>
                                          </p:val>
                                        </p:tav>
                                        <p:tav tm="100000">
                                          <p:val>
                                            <p:strVal val="1+ppt_h/2"/>
                                          </p:val>
                                        </p:tav>
                                      </p:tavLst>
                                    </p:anim>
                                    <p:set>
                                      <p:cBhvr>
                                        <p:cTn id="13" dur="1" fill="hold">
                                          <p:stCondLst>
                                            <p:cond delay="1999"/>
                                          </p:stCondLst>
                                        </p:cTn>
                                        <p:tgtEl>
                                          <p:spTgt spid="7"/>
                                        </p:tgtEl>
                                        <p:attrNameLst>
                                          <p:attrName>style.visibility</p:attrName>
                                        </p:attrNameLst>
                                      </p:cBhvr>
                                      <p:to>
                                        <p:strVal val="hidden"/>
                                      </p:to>
                                    </p:set>
                                  </p:childTnLst>
                                </p:cTn>
                              </p:par>
                              <p:par>
                                <p:cTn id="14" presetID="7" presetClass="exit" presetSubtype="4" fill="hold" nodeType="withEffect">
                                  <p:stCondLst>
                                    <p:cond delay="0"/>
                                  </p:stCondLst>
                                  <p:childTnLst>
                                    <p:anim calcmode="lin" valueType="num">
                                      <p:cBhvr additive="base">
                                        <p:cTn id="15" dur="2000"/>
                                        <p:tgtEl>
                                          <p:spTgt spid="8"/>
                                        </p:tgtEl>
                                        <p:attrNameLst>
                                          <p:attrName>ppt_x</p:attrName>
                                        </p:attrNameLst>
                                      </p:cBhvr>
                                      <p:tavLst>
                                        <p:tav tm="0">
                                          <p:val>
                                            <p:strVal val="ppt_x"/>
                                          </p:val>
                                        </p:tav>
                                        <p:tav tm="100000">
                                          <p:val>
                                            <p:strVal val="ppt_x"/>
                                          </p:val>
                                        </p:tav>
                                      </p:tavLst>
                                    </p:anim>
                                    <p:anim calcmode="lin" valueType="num">
                                      <p:cBhvr additive="base">
                                        <p:cTn id="16" dur="2000"/>
                                        <p:tgtEl>
                                          <p:spTgt spid="8"/>
                                        </p:tgtEl>
                                        <p:attrNameLst>
                                          <p:attrName>ppt_y</p:attrName>
                                        </p:attrNameLst>
                                      </p:cBhvr>
                                      <p:tavLst>
                                        <p:tav tm="0">
                                          <p:val>
                                            <p:strVal val="ppt_y"/>
                                          </p:val>
                                        </p:tav>
                                        <p:tav tm="100000">
                                          <p:val>
                                            <p:strVal val="1+ppt_h/2"/>
                                          </p:val>
                                        </p:tav>
                                      </p:tavLst>
                                    </p:anim>
                                    <p:set>
                                      <p:cBhvr>
                                        <p:cTn id="1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685800"/>
            <a:ext cx="2971800" cy="715089"/>
          </a:xfrm>
          <a:prstGeom prst="roundRect">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একক কাজ </a:t>
            </a:r>
            <a:endParaRPr lang="en-US" sz="3600" dirty="0">
              <a:latin typeface="NikoshBAN" pitchFamily="2" charset="0"/>
              <a:cs typeface="NikoshBAN" pitchFamily="2" charset="0"/>
            </a:endParaRPr>
          </a:p>
        </p:txBody>
      </p:sp>
      <p:sp>
        <p:nvSpPr>
          <p:cNvPr id="5" name="TextBox 4"/>
          <p:cNvSpPr txBox="1"/>
          <p:nvPr/>
        </p:nvSpPr>
        <p:spPr>
          <a:xfrm>
            <a:off x="914400" y="5380911"/>
            <a:ext cx="7239000" cy="715089"/>
          </a:xfrm>
          <a:prstGeom prst="round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600" dirty="0">
                <a:latin typeface="NikoshBAN" pitchFamily="2" charset="0"/>
                <a:cs typeface="NikoshBAN" pitchFamily="2" charset="0"/>
              </a:rPr>
              <a:t> </a:t>
            </a:r>
            <a:r>
              <a:rPr lang="bn-BD" sz="3600" dirty="0" smtClean="0">
                <a:latin typeface="NikoshBAN" pitchFamily="2" charset="0"/>
                <a:cs typeface="NikoshBAN" pitchFamily="2" charset="0"/>
              </a:rPr>
              <a:t>গম চাষে রোগ ও পোকা দমনের উপায়গুলো লেখ। </a:t>
            </a:r>
            <a:endParaRPr lang="en-US" sz="3600" dirty="0">
              <a:latin typeface="NikoshBAN" pitchFamily="2" charset="0"/>
              <a:cs typeface="NikoshBAN" pitchFamily="2" charset="0"/>
            </a:endParaRPr>
          </a:p>
        </p:txBody>
      </p:sp>
      <p:pic>
        <p:nvPicPr>
          <p:cNvPr id="6" name="Picture 5" descr="armyworm_larvae_feeding.jpg"/>
          <p:cNvPicPr>
            <a:picLocks noChangeAspect="1"/>
          </p:cNvPicPr>
          <p:nvPr/>
        </p:nvPicPr>
        <p:blipFill>
          <a:blip r:embed="rId2"/>
          <a:stretch>
            <a:fillRect/>
          </a:stretch>
        </p:blipFill>
        <p:spPr>
          <a:xfrm>
            <a:off x="4648200" y="1905000"/>
            <a:ext cx="3962400" cy="3124200"/>
          </a:xfrm>
          <a:prstGeom prst="rect">
            <a:avLst/>
          </a:prstGeom>
          <a:ln w="57150">
            <a:solidFill>
              <a:schemeClr val="tx1">
                <a:lumMod val="95000"/>
                <a:lumOff val="5000"/>
              </a:schemeClr>
            </a:solidFill>
          </a:ln>
        </p:spPr>
      </p:pic>
      <p:pic>
        <p:nvPicPr>
          <p:cNvPr id="7" name="Picture 6" descr="morica rog.jpg"/>
          <p:cNvPicPr>
            <a:picLocks noChangeAspect="1"/>
          </p:cNvPicPr>
          <p:nvPr/>
        </p:nvPicPr>
        <p:blipFill>
          <a:blip r:embed="rId3"/>
          <a:stretch>
            <a:fillRect/>
          </a:stretch>
        </p:blipFill>
        <p:spPr>
          <a:xfrm>
            <a:off x="533400" y="1905000"/>
            <a:ext cx="3962400" cy="3124200"/>
          </a:xfrm>
          <a:prstGeom prst="rect">
            <a:avLst/>
          </a:prstGeom>
          <a:ln w="57150">
            <a:solidFill>
              <a:schemeClr val="tx1">
                <a:lumMod val="95000"/>
                <a:lumOff val="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0.70"/>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ga jhul rog.jpg"/>
          <p:cNvPicPr>
            <a:picLocks noChangeAspect="1"/>
          </p:cNvPicPr>
          <p:nvPr/>
        </p:nvPicPr>
        <p:blipFill>
          <a:blip r:embed="rId2"/>
          <a:stretch>
            <a:fillRect/>
          </a:stretch>
        </p:blipFill>
        <p:spPr>
          <a:xfrm>
            <a:off x="1219200" y="1638655"/>
            <a:ext cx="6858000" cy="4381145"/>
          </a:xfrm>
          <a:prstGeom prst="roundRect">
            <a:avLst/>
          </a:prstGeom>
          <a:ln>
            <a:solidFill>
              <a:srgbClr val="7030A0"/>
            </a:solidFill>
          </a:ln>
        </p:spPr>
      </p:pic>
      <p:sp>
        <p:nvSpPr>
          <p:cNvPr id="5" name="TextBox 4"/>
          <p:cNvSpPr txBox="1"/>
          <p:nvPr/>
        </p:nvSpPr>
        <p:spPr>
          <a:xfrm>
            <a:off x="2286000" y="381000"/>
            <a:ext cx="4495800" cy="919401"/>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আলগা ঝুল রোগ</a:t>
            </a:r>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rica rog.jpg"/>
          <p:cNvPicPr>
            <a:picLocks noChangeAspect="1"/>
          </p:cNvPicPr>
          <p:nvPr/>
        </p:nvPicPr>
        <p:blipFill>
          <a:blip r:embed="rId2"/>
          <a:stretch>
            <a:fillRect/>
          </a:stretch>
        </p:blipFill>
        <p:spPr>
          <a:xfrm>
            <a:off x="457200" y="1981201"/>
            <a:ext cx="3962400" cy="3428998"/>
          </a:xfrm>
          <a:prstGeom prst="roundRect">
            <a:avLst>
              <a:gd name="adj" fmla="val 9487"/>
            </a:avLst>
          </a:prstGeom>
          <a:ln>
            <a:solidFill>
              <a:srgbClr val="7030A0"/>
            </a:solidFill>
          </a:ln>
        </p:spPr>
      </p:pic>
      <p:pic>
        <p:nvPicPr>
          <p:cNvPr id="5" name="Picture 4" descr="eee.jpg"/>
          <p:cNvPicPr>
            <a:picLocks noChangeAspect="1"/>
          </p:cNvPicPr>
          <p:nvPr/>
        </p:nvPicPr>
        <p:blipFill>
          <a:blip r:embed="rId3"/>
          <a:stretch>
            <a:fillRect/>
          </a:stretch>
        </p:blipFill>
        <p:spPr>
          <a:xfrm>
            <a:off x="4648200" y="1981200"/>
            <a:ext cx="3962400" cy="3428998"/>
          </a:xfrm>
          <a:prstGeom prst="roundRect">
            <a:avLst>
              <a:gd name="adj" fmla="val 8462"/>
            </a:avLst>
          </a:prstGeom>
          <a:ln>
            <a:solidFill>
              <a:srgbClr val="7030A0"/>
            </a:solidFill>
          </a:ln>
        </p:spPr>
      </p:pic>
      <p:sp>
        <p:nvSpPr>
          <p:cNvPr id="6" name="TextBox 5"/>
          <p:cNvSpPr txBox="1"/>
          <p:nvPr/>
        </p:nvSpPr>
        <p:spPr>
          <a:xfrm>
            <a:off x="2667000" y="596503"/>
            <a:ext cx="3733800" cy="851297"/>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পাতার মরিচা রোগ </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myworm_larvae_feeding.jpg"/>
          <p:cNvPicPr>
            <a:picLocks noChangeAspect="1"/>
          </p:cNvPicPr>
          <p:nvPr/>
        </p:nvPicPr>
        <p:blipFill>
          <a:blip r:embed="rId2"/>
          <a:stretch>
            <a:fillRect/>
          </a:stretch>
        </p:blipFill>
        <p:spPr>
          <a:xfrm>
            <a:off x="4724400" y="2133600"/>
            <a:ext cx="3733800" cy="3048000"/>
          </a:xfrm>
          <a:prstGeom prst="rect">
            <a:avLst/>
          </a:prstGeom>
          <a:ln w="57150">
            <a:solidFill>
              <a:schemeClr val="tx1">
                <a:lumMod val="95000"/>
                <a:lumOff val="5000"/>
              </a:schemeClr>
            </a:solidFill>
          </a:ln>
        </p:spPr>
      </p:pic>
      <p:pic>
        <p:nvPicPr>
          <p:cNvPr id="5" name="Picture 4" descr="g806-1.jpg"/>
          <p:cNvPicPr>
            <a:picLocks noChangeAspect="1"/>
          </p:cNvPicPr>
          <p:nvPr/>
        </p:nvPicPr>
        <p:blipFill>
          <a:blip r:embed="rId3"/>
          <a:stretch>
            <a:fillRect/>
          </a:stretch>
        </p:blipFill>
        <p:spPr>
          <a:xfrm>
            <a:off x="685800" y="2133600"/>
            <a:ext cx="3754783" cy="3048000"/>
          </a:xfrm>
          <a:prstGeom prst="rect">
            <a:avLst/>
          </a:prstGeom>
          <a:ln w="57150">
            <a:solidFill>
              <a:schemeClr val="tx1">
                <a:lumMod val="95000"/>
                <a:lumOff val="5000"/>
              </a:schemeClr>
            </a:solidFill>
          </a:ln>
        </p:spPr>
      </p:pic>
      <p:sp>
        <p:nvSpPr>
          <p:cNvPr id="6" name="TextBox 5"/>
          <p:cNvSpPr txBox="1"/>
          <p:nvPr/>
        </p:nvSpPr>
        <p:spPr>
          <a:xfrm>
            <a:off x="1524000" y="602159"/>
            <a:ext cx="6172200" cy="851297"/>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পাতায় পোকামাকড়ের আক্রমণ </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xp (4).jpg"/>
          <p:cNvPicPr>
            <a:picLocks noChangeAspect="1"/>
          </p:cNvPicPr>
          <p:nvPr/>
        </p:nvPicPr>
        <p:blipFill>
          <a:blip r:embed="rId2" cstate="print"/>
          <a:stretch>
            <a:fillRect/>
          </a:stretch>
        </p:blipFill>
        <p:spPr>
          <a:xfrm>
            <a:off x="381000" y="1676400"/>
            <a:ext cx="3979626" cy="2756452"/>
          </a:xfrm>
          <a:prstGeom prst="roundRect">
            <a:avLst/>
          </a:prstGeom>
          <a:ln>
            <a:solidFill>
              <a:srgbClr val="7030A0"/>
            </a:solidFill>
          </a:ln>
        </p:spPr>
      </p:pic>
      <p:pic>
        <p:nvPicPr>
          <p:cNvPr id="5" name="Picture 4" descr="Harvest-mouse-Micromys-minutusHarvest-mouse-in-a-wheat-field0008383.jpg"/>
          <p:cNvPicPr>
            <a:picLocks noChangeAspect="1"/>
          </p:cNvPicPr>
          <p:nvPr/>
        </p:nvPicPr>
        <p:blipFill>
          <a:blip r:embed="rId3"/>
          <a:stretch>
            <a:fillRect/>
          </a:stretch>
        </p:blipFill>
        <p:spPr>
          <a:xfrm>
            <a:off x="4724400" y="1676400"/>
            <a:ext cx="3962400" cy="2756452"/>
          </a:xfrm>
          <a:prstGeom prst="roundRect">
            <a:avLst/>
          </a:prstGeom>
          <a:ln>
            <a:solidFill>
              <a:srgbClr val="7030A0"/>
            </a:solidFill>
          </a:ln>
        </p:spPr>
      </p:pic>
      <p:pic>
        <p:nvPicPr>
          <p:cNvPr id="6" name="Picture 5" descr="b636.jpg"/>
          <p:cNvPicPr>
            <a:picLocks noChangeAspect="1"/>
          </p:cNvPicPr>
          <p:nvPr/>
        </p:nvPicPr>
        <p:blipFill>
          <a:blip r:embed="rId4"/>
          <a:srcRect t="37779" b="37777"/>
          <a:stretch>
            <a:fillRect/>
          </a:stretch>
        </p:blipFill>
        <p:spPr>
          <a:xfrm>
            <a:off x="381000" y="4648200"/>
            <a:ext cx="8305800" cy="1676400"/>
          </a:xfrm>
          <a:prstGeom prst="roundRect">
            <a:avLst/>
          </a:prstGeom>
          <a:ln>
            <a:solidFill>
              <a:srgbClr val="7030A0"/>
            </a:solidFill>
          </a:ln>
        </p:spPr>
      </p:pic>
      <p:sp>
        <p:nvSpPr>
          <p:cNvPr id="7" name="TextBox 6"/>
          <p:cNvSpPr txBox="1"/>
          <p:nvPr/>
        </p:nvSpPr>
        <p:spPr>
          <a:xfrm>
            <a:off x="1447800" y="381000"/>
            <a:ext cx="6248400" cy="102155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ইঁদুর  গমের প্রধান শত্রু </a:t>
            </a:r>
            <a:endParaRPr lang="en-US" sz="5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000"/>
                                        <p:tgtEl>
                                          <p:spTgt spid="4"/>
                                        </p:tgtEl>
                                      </p:cBhvr>
                                    </p:animEffect>
                                  </p:childTnLst>
                                </p:cTn>
                              </p:par>
                              <p:par>
                                <p:cTn id="8" presetID="21"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8)">
                                      <p:cBhvr>
                                        <p:cTn id="10" dur="1000"/>
                                        <p:tgtEl>
                                          <p:spTgt spid="5"/>
                                        </p:tgtEl>
                                      </p:cBhvr>
                                    </p:animEffect>
                                  </p:childTnLst>
                                </p:cTn>
                              </p:par>
                              <p:par>
                                <p:cTn id="11" presetID="21"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8)">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7589" y="609600"/>
            <a:ext cx="3012622" cy="715089"/>
          </a:xfrm>
          <a:prstGeom prst="roundRect">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দলগত কাজ </a:t>
            </a:r>
            <a:endParaRPr lang="en-US" sz="3600" dirty="0">
              <a:latin typeface="NikoshBAN" pitchFamily="2" charset="0"/>
              <a:cs typeface="NikoshBAN" pitchFamily="2" charset="0"/>
            </a:endParaRPr>
          </a:p>
        </p:txBody>
      </p:sp>
      <p:sp>
        <p:nvSpPr>
          <p:cNvPr id="5" name="TextBox 4"/>
          <p:cNvSpPr txBox="1"/>
          <p:nvPr/>
        </p:nvSpPr>
        <p:spPr>
          <a:xfrm>
            <a:off x="381000" y="4876800"/>
            <a:ext cx="8382000" cy="1055608"/>
          </a:xfrm>
          <a:prstGeom prst="round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800" dirty="0">
                <a:latin typeface="NikoshBAN" pitchFamily="2" charset="0"/>
                <a:cs typeface="NikoshBAN" pitchFamily="2" charset="0"/>
              </a:rPr>
              <a:t> </a:t>
            </a:r>
            <a:r>
              <a:rPr lang="bn-BD" sz="2800" dirty="0" smtClean="0">
                <a:latin typeface="NikoshBAN" pitchFamily="2" charset="0"/>
                <a:cs typeface="NikoshBAN" pitchFamily="2" charset="0"/>
              </a:rPr>
              <a:t>শিক্ষার্থীরা দুটি দলে ভাগ হয়ে এক দল বিনা চাষে গম আবাদ এবং অপর দল স্বল্প চাষে গমের আবাদ পদ্ধতি নিয়ে আলোচনা করে শ্রেণিতে উপস্থাপন কর। </a:t>
            </a:r>
            <a:endParaRPr lang="en-US" sz="2800" dirty="0">
              <a:latin typeface="NikoshBAN" pitchFamily="2" charset="0"/>
              <a:cs typeface="NikoshBAN" pitchFamily="2" charset="0"/>
            </a:endParaRPr>
          </a:p>
        </p:txBody>
      </p:sp>
      <p:pic>
        <p:nvPicPr>
          <p:cNvPr id="6" name="Picture 5" descr="DSC07688.jpg"/>
          <p:cNvPicPr>
            <a:picLocks noChangeAspect="1"/>
          </p:cNvPicPr>
          <p:nvPr/>
        </p:nvPicPr>
        <p:blipFill>
          <a:blip r:embed="rId2" cstate="print"/>
          <a:stretch>
            <a:fillRect/>
          </a:stretch>
        </p:blipFill>
        <p:spPr>
          <a:xfrm>
            <a:off x="381000" y="1676400"/>
            <a:ext cx="4114800" cy="2895600"/>
          </a:xfrm>
          <a:prstGeom prst="roundRect">
            <a:avLst/>
          </a:prstGeom>
          <a:ln>
            <a:solidFill>
              <a:srgbClr val="7030A0"/>
            </a:solidFill>
          </a:ln>
        </p:spPr>
      </p:pic>
      <p:pic>
        <p:nvPicPr>
          <p:cNvPr id="7" name="Picture 6" descr="img_9695.jpg"/>
          <p:cNvPicPr>
            <a:picLocks noChangeAspect="1"/>
          </p:cNvPicPr>
          <p:nvPr/>
        </p:nvPicPr>
        <p:blipFill>
          <a:blip r:embed="rId3" cstate="print"/>
          <a:stretch>
            <a:fillRect/>
          </a:stretch>
        </p:blipFill>
        <p:spPr>
          <a:xfrm>
            <a:off x="4648200" y="1676400"/>
            <a:ext cx="4114800" cy="2922724"/>
          </a:xfrm>
          <a:prstGeom prst="roundRect">
            <a:avLst/>
          </a:prstGeom>
          <a:ln>
            <a:solidFill>
              <a:srgbClr val="7030A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3" presetID="55"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tter-rat-trap.jpg"/>
          <p:cNvPicPr>
            <a:picLocks noChangeAspect="1"/>
          </p:cNvPicPr>
          <p:nvPr/>
        </p:nvPicPr>
        <p:blipFill>
          <a:blip r:embed="rId2"/>
          <a:stretch>
            <a:fillRect/>
          </a:stretch>
        </p:blipFill>
        <p:spPr>
          <a:xfrm>
            <a:off x="304800" y="1752600"/>
            <a:ext cx="4038600" cy="3429000"/>
          </a:xfrm>
          <a:prstGeom prst="rect">
            <a:avLst/>
          </a:prstGeom>
        </p:spPr>
      </p:pic>
      <p:pic>
        <p:nvPicPr>
          <p:cNvPr id="5" name="Picture 4" descr="0000552_rat-trap-live-capture-cage-trap.jpeg"/>
          <p:cNvPicPr>
            <a:picLocks noChangeAspect="1"/>
          </p:cNvPicPr>
          <p:nvPr/>
        </p:nvPicPr>
        <p:blipFill>
          <a:blip r:embed="rId3"/>
          <a:stretch>
            <a:fillRect/>
          </a:stretch>
        </p:blipFill>
        <p:spPr>
          <a:xfrm>
            <a:off x="4648200" y="1752600"/>
            <a:ext cx="4064000" cy="3429000"/>
          </a:xfrm>
          <a:prstGeom prst="rect">
            <a:avLst/>
          </a:prstGeom>
        </p:spPr>
      </p:pic>
      <p:sp>
        <p:nvSpPr>
          <p:cNvPr id="6" name="TextBox 5"/>
          <p:cNvSpPr txBox="1"/>
          <p:nvPr/>
        </p:nvSpPr>
        <p:spPr>
          <a:xfrm>
            <a:off x="1219200" y="457200"/>
            <a:ext cx="69342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smtClean="0">
                <a:latin typeface="NikoshBAN" pitchFamily="2" charset="0"/>
                <a:cs typeface="NikoshBAN" pitchFamily="2" charset="0"/>
              </a:rPr>
              <a:t>ইঁদুর মারার জন্য ঔষধ বা বিড়াল ব্যবহার করা যায়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par>
                          <p:cTn id="11" fill="hold">
                            <p:stCondLst>
                              <p:cond delay="2000"/>
                            </p:stCondLst>
                            <p:childTnLst>
                              <p:par>
                                <p:cTn id="12" presetID="1" presetClass="path" presetSubtype="0" accel="50000" decel="50000" fill="hold" nodeType="afterEffect">
                                  <p:stCondLst>
                                    <p:cond delay="0"/>
                                  </p:stCondLst>
                                  <p:childTnLst>
                                    <p:animMotion origin="layout" path="M 0 0  C 0.069 0  0.125 0.07467  0.125 0.16667  C 0.125 0.25867  0.069 0.33333  0 0.33333  C -0.069 0.33333  -0.125 0.25867  -0.125 0.16667  C -0.125 0.07467  -0.069 0  0 0  Z" pathEditMode="relative" ptsTypes="">
                                      <p:cBhvr>
                                        <p:cTn id="13" dur="2000" fill="hold"/>
                                        <p:tgtEl>
                                          <p:spTgt spid="6">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30480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5" name="TextBox 4"/>
          <p:cNvSpPr txBox="1"/>
          <p:nvPr/>
        </p:nvSpPr>
        <p:spPr>
          <a:xfrm>
            <a:off x="990600" y="1371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NikoshBAN" pitchFamily="2" charset="0"/>
                <a:cs typeface="NikoshBAN" pitchFamily="2" charset="0"/>
              </a:rPr>
              <a:t>1. </a:t>
            </a:r>
            <a:r>
              <a:rPr lang="bn-BD" sz="2400" dirty="0" smtClean="0">
                <a:latin typeface="NikoshBAN" pitchFamily="2" charset="0"/>
                <a:cs typeface="NikoshBAN" pitchFamily="2" charset="0"/>
              </a:rPr>
              <a:t>গমবীজ বপণের  কতদিনের মধ্যে আগাছা দমন করা প্রয়োজন ? </a:t>
            </a:r>
            <a:endParaRPr lang="en-US" sz="2400" dirty="0">
              <a:latin typeface="NikoshBAN" pitchFamily="2" charset="0"/>
              <a:cs typeface="NikoshBAN" pitchFamily="2" charset="0"/>
            </a:endParaRPr>
          </a:p>
        </p:txBody>
      </p:sp>
      <p:sp>
        <p:nvSpPr>
          <p:cNvPr id="6" name="Rectangle 5"/>
          <p:cNvSpPr/>
          <p:nvPr/>
        </p:nvSpPr>
        <p:spPr>
          <a:xfrm>
            <a:off x="990599"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১৭-২০ দিন </a:t>
            </a:r>
            <a:endParaRPr lang="en-US" sz="2400" dirty="0">
              <a:latin typeface="NikoshBAN" pitchFamily="2" charset="0"/>
              <a:cs typeface="NikoshBAN" pitchFamily="2" charset="0"/>
            </a:endParaRPr>
          </a:p>
        </p:txBody>
      </p:sp>
      <p:sp>
        <p:nvSpPr>
          <p:cNvPr id="7" name="Rectangle 6"/>
          <p:cNvSpPr/>
          <p:nvPr/>
        </p:nvSpPr>
        <p:spPr>
          <a:xfrm>
            <a:off x="990599"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a:t>
            </a:r>
            <a:r>
              <a:rPr lang="bn-IN" sz="2400" dirty="0" smtClean="0">
                <a:latin typeface="NikoshBAN" pitchFamily="2" charset="0"/>
                <a:cs typeface="NikoshBAN" pitchFamily="2" charset="0"/>
              </a:rPr>
              <a:t>২৫-৩০</a:t>
            </a:r>
            <a:r>
              <a:rPr lang="bn-BD" sz="2400" dirty="0" smtClean="0">
                <a:latin typeface="NikoshBAN" pitchFamily="2" charset="0"/>
                <a:cs typeface="NikoshBAN" pitchFamily="2" charset="0"/>
              </a:rPr>
              <a:t> দিন </a:t>
            </a:r>
            <a:endParaRPr lang="en-US" sz="2400" dirty="0">
              <a:latin typeface="NikoshBAN" pitchFamily="2" charset="0"/>
              <a:cs typeface="NikoshBAN" pitchFamily="2" charset="0"/>
            </a:endParaRPr>
          </a:p>
        </p:txBody>
      </p:sp>
      <p:sp>
        <p:nvSpPr>
          <p:cNvPr id="8" name="Rectangle 7"/>
          <p:cNvSpPr/>
          <p:nvPr/>
        </p:nvSpPr>
        <p:spPr>
          <a:xfrm>
            <a:off x="4733925"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৩০-৩৫ দিন </a:t>
            </a:r>
            <a:endParaRPr lang="en-US" sz="2400" dirty="0">
              <a:latin typeface="NikoshBAN" pitchFamily="2" charset="0"/>
              <a:cs typeface="NikoshBAN" pitchFamily="2" charset="0"/>
            </a:endParaRPr>
          </a:p>
        </p:txBody>
      </p:sp>
      <p:sp>
        <p:nvSpPr>
          <p:cNvPr id="9" name="Rectangle 8"/>
          <p:cNvSpPr/>
          <p:nvPr/>
        </p:nvSpPr>
        <p:spPr>
          <a:xfrm>
            <a:off x="4733925"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a:t>
            </a:r>
            <a:r>
              <a:rPr lang="bn-IN" sz="2400" dirty="0" smtClean="0">
                <a:latin typeface="NikoshBAN" pitchFamily="2" charset="0"/>
                <a:cs typeface="NikoshBAN" pitchFamily="2" charset="0"/>
              </a:rPr>
              <a:t>১৮</a:t>
            </a:r>
            <a:r>
              <a:rPr lang="bn-BD" sz="2400" dirty="0" smtClean="0">
                <a:latin typeface="NikoshBAN" pitchFamily="2" charset="0"/>
                <a:cs typeface="NikoshBAN" pitchFamily="2" charset="0"/>
              </a:rPr>
              <a:t> -</a:t>
            </a:r>
            <a:r>
              <a:rPr lang="bn-IN" sz="2400" dirty="0" smtClean="0">
                <a:latin typeface="NikoshBAN" pitchFamily="2" charset="0"/>
                <a:cs typeface="NikoshBAN" pitchFamily="2" charset="0"/>
              </a:rPr>
              <a:t>২</a:t>
            </a:r>
            <a:r>
              <a:rPr lang="bn-BD" sz="2400" dirty="0" smtClean="0">
                <a:latin typeface="NikoshBAN" pitchFamily="2" charset="0"/>
                <a:cs typeface="NikoshBAN" pitchFamily="2" charset="0"/>
              </a:rPr>
              <a:t>০ দিন </a:t>
            </a:r>
            <a:endParaRPr lang="en-US" sz="2400" dirty="0">
              <a:latin typeface="NikoshBAN" pitchFamily="2" charset="0"/>
              <a:cs typeface="NikoshBAN" pitchFamily="2" charset="0"/>
            </a:endParaRPr>
          </a:p>
        </p:txBody>
      </p:sp>
      <p:sp>
        <p:nvSpPr>
          <p:cNvPr id="10" name="TextBox 9"/>
          <p:cNvSpPr txBox="1"/>
          <p:nvPr/>
        </p:nvSpPr>
        <p:spPr>
          <a:xfrm>
            <a:off x="990600" y="3276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২।</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বীজ বপনের গমের বীজ শোধন করতে হয় কেন?</a:t>
            </a:r>
            <a:endParaRPr lang="en-US" sz="2400" dirty="0">
              <a:latin typeface="NikoshBAN" pitchFamily="2" charset="0"/>
              <a:cs typeface="NikoshBAN" pitchFamily="2" charset="0"/>
            </a:endParaRPr>
          </a:p>
        </p:txBody>
      </p:sp>
      <p:sp>
        <p:nvSpPr>
          <p:cNvPr id="11" name="Rectangle 10"/>
          <p:cNvSpPr/>
          <p:nvPr/>
        </p:nvSpPr>
        <p:spPr>
          <a:xfrm>
            <a:off x="990600" y="3886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বেশি ফলনের জন্য</a:t>
            </a:r>
            <a:endParaRPr lang="en-US" sz="2400" dirty="0">
              <a:latin typeface="NikoshBAN" pitchFamily="2" charset="0"/>
              <a:cs typeface="NikoshBAN" pitchFamily="2" charset="0"/>
            </a:endParaRPr>
          </a:p>
        </p:txBody>
      </p:sp>
      <p:sp>
        <p:nvSpPr>
          <p:cNvPr id="12" name="Rectangle 11"/>
          <p:cNvSpPr/>
          <p:nvPr/>
        </p:nvSpPr>
        <p:spPr>
          <a:xfrm>
            <a:off x="990600" y="4419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উন্নত চারা পাওয়ার জন্য</a:t>
            </a:r>
            <a:endParaRPr lang="en-US" sz="2400" dirty="0">
              <a:latin typeface="NikoshBAN" pitchFamily="2" charset="0"/>
              <a:cs typeface="NikoshBAN" pitchFamily="2" charset="0"/>
            </a:endParaRPr>
          </a:p>
        </p:txBody>
      </p:sp>
      <p:sp>
        <p:nvSpPr>
          <p:cNvPr id="13" name="Rectangle 12"/>
          <p:cNvSpPr/>
          <p:nvPr/>
        </p:nvSpPr>
        <p:spPr>
          <a:xfrm>
            <a:off x="4733926" y="4419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smtClean="0">
                <a:latin typeface="NikoshBAN" pitchFamily="2" charset="0"/>
                <a:cs typeface="NikoshBAN" pitchFamily="2" charset="0"/>
              </a:rPr>
              <a:t>ঘ) বীজের গজানোর হার বাড়ানোর জন্য </a:t>
            </a:r>
            <a:endParaRPr lang="en-US" sz="2000" dirty="0">
              <a:latin typeface="NikoshBAN" pitchFamily="2" charset="0"/>
              <a:cs typeface="NikoshBAN" pitchFamily="2" charset="0"/>
            </a:endParaRPr>
          </a:p>
        </p:txBody>
      </p:sp>
      <p:sp>
        <p:nvSpPr>
          <p:cNvPr id="14" name="Rectangle 13"/>
          <p:cNvSpPr/>
          <p:nvPr/>
        </p:nvSpPr>
        <p:spPr>
          <a:xfrm>
            <a:off x="4733926" y="3886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smtClean="0">
                <a:latin typeface="NikoshBAN" pitchFamily="2" charset="0"/>
                <a:cs typeface="NikoshBAN" pitchFamily="2" charset="0"/>
              </a:rPr>
              <a:t>খ) বীজবাহিত রোগ প্রতিরোধের জন্য</a:t>
            </a:r>
            <a:endParaRPr lang="en-US" sz="2000" dirty="0">
              <a:latin typeface="NikoshBAN" pitchFamily="2" charset="0"/>
              <a:cs typeface="NikoshBAN" pitchFamily="2" charset="0"/>
            </a:endParaRPr>
          </a:p>
        </p:txBody>
      </p:sp>
      <p:pic>
        <p:nvPicPr>
          <p:cNvPr id="15" name="Picture 14" descr="548+4515.png"/>
          <p:cNvPicPr>
            <a:picLocks noChangeAspect="1"/>
          </p:cNvPicPr>
          <p:nvPr/>
        </p:nvPicPr>
        <p:blipFill>
          <a:blip r:embed="rId4"/>
          <a:srcRect t="4401" r="1333" b="6893"/>
          <a:stretch>
            <a:fillRect/>
          </a:stretch>
        </p:blipFill>
        <p:spPr>
          <a:xfrm>
            <a:off x="2362200" y="5181600"/>
            <a:ext cx="4419600" cy="1219200"/>
          </a:xfrm>
          <a:prstGeom prst="roundRect">
            <a:avLst/>
          </a:prstGeom>
        </p:spPr>
      </p:pic>
      <p:pic>
        <p:nvPicPr>
          <p:cNvPr id="16" name="Picture 15" descr="15151511.png"/>
          <p:cNvPicPr>
            <a:picLocks noChangeAspect="1"/>
          </p:cNvPicPr>
          <p:nvPr/>
        </p:nvPicPr>
        <p:blipFill>
          <a:blip r:embed="rId5"/>
          <a:srcRect l="3333" t="5882" r="1667" b="5882"/>
          <a:stretch>
            <a:fillRect/>
          </a:stretch>
        </p:blipFill>
        <p:spPr>
          <a:xfrm>
            <a:off x="2286000" y="5105400"/>
            <a:ext cx="4632960" cy="1295400"/>
          </a:xfrm>
          <a:prstGeom prst="roundRect">
            <a:avLst/>
          </a:prstGeom>
        </p:spPr>
      </p:pic>
      <p:sp>
        <p:nvSpPr>
          <p:cNvPr id="17" name="Slide Number Placeholder 17"/>
          <p:cNvSpPr>
            <a:spLocks noGrp="1"/>
          </p:cNvSpPr>
          <p:nvPr>
            <p:ph type="sldNum" sz="quarter" idx="12"/>
          </p:nvPr>
        </p:nvSpPr>
        <p:spPr>
          <a:xfrm>
            <a:off x="6553200" y="6356350"/>
            <a:ext cx="2133600" cy="365125"/>
          </a:xfrm>
        </p:spPr>
        <p:txBody>
          <a:bodyPr/>
          <a:lstStyle/>
          <a:p>
            <a:fld id="{12CF4F74-C24C-4DBC-A93A-AB35CB314D07}" type="slidenum">
              <a:rPr lang="en-US" smtClean="0"/>
              <a:pPr/>
              <a:t>17</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15"/>
                                        </p:tgtEl>
                                        <p:attrNameLst>
                                          <p:attrName>ppt_w</p:attrName>
                                        </p:attrNameLst>
                                      </p:cBhvr>
                                      <p:tavLst>
                                        <p:tav tm="0">
                                          <p:val>
                                            <p:strVal val="ppt_w"/>
                                          </p:val>
                                        </p:tav>
                                        <p:tav tm="100000">
                                          <p:val>
                                            <p:fltVal val="0"/>
                                          </p:val>
                                        </p:tav>
                                      </p:tavLst>
                                    </p:anim>
                                    <p:anim calcmode="lin" valueType="num">
                                      <p:cBhvr>
                                        <p:cTn id="13" dur="2000"/>
                                        <p:tgtEl>
                                          <p:spTgt spid="15"/>
                                        </p:tgtEl>
                                        <p:attrNameLst>
                                          <p:attrName>ppt_h</p:attrName>
                                        </p:attrNameLst>
                                      </p:cBhvr>
                                      <p:tavLst>
                                        <p:tav tm="0">
                                          <p:val>
                                            <p:strVal val="ppt_h"/>
                                          </p:val>
                                        </p:tav>
                                        <p:tav tm="100000">
                                          <p:val>
                                            <p:fltVal val="0"/>
                                          </p:val>
                                        </p:tav>
                                      </p:tavLst>
                                    </p:anim>
                                    <p:animEffect transition="out" filter="fade">
                                      <p:cBhvr>
                                        <p:cTn id="14" dur="2000"/>
                                        <p:tgtEl>
                                          <p:spTgt spid="15"/>
                                        </p:tgtEl>
                                      </p:cBhvr>
                                    </p:animEffect>
                                    <p:set>
                                      <p:cBhvr>
                                        <p:cTn id="15"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Effect transition="in" filter="fade">
                                      <p:cBhvr>
                                        <p:cTn id="23" dur="1000"/>
                                        <p:tgtEl>
                                          <p:spTgt spid="15"/>
                                        </p:tgtEl>
                                      </p:cBhvr>
                                    </p:animEffect>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15"/>
                                        </p:tgtEl>
                                        <p:attrNameLst>
                                          <p:attrName>ppt_w</p:attrName>
                                        </p:attrNameLst>
                                      </p:cBhvr>
                                      <p:tavLst>
                                        <p:tav tm="0">
                                          <p:val>
                                            <p:strVal val="ppt_w"/>
                                          </p:val>
                                        </p:tav>
                                        <p:tav tm="100000">
                                          <p:val>
                                            <p:fltVal val="0"/>
                                          </p:val>
                                        </p:tav>
                                      </p:tavLst>
                                    </p:anim>
                                    <p:anim calcmode="lin" valueType="num">
                                      <p:cBhvr>
                                        <p:cTn id="27" dur="2000"/>
                                        <p:tgtEl>
                                          <p:spTgt spid="15"/>
                                        </p:tgtEl>
                                        <p:attrNameLst>
                                          <p:attrName>ppt_h</p:attrName>
                                        </p:attrNameLst>
                                      </p:cBhvr>
                                      <p:tavLst>
                                        <p:tav tm="0">
                                          <p:val>
                                            <p:strVal val="ppt_h"/>
                                          </p:val>
                                        </p:tav>
                                        <p:tav tm="100000">
                                          <p:val>
                                            <p:fltVal val="0"/>
                                          </p:val>
                                        </p:tav>
                                      </p:tavLst>
                                    </p:anim>
                                    <p:animEffect transition="out" filter="fade">
                                      <p:cBhvr>
                                        <p:cTn id="28" dur="2000"/>
                                        <p:tgtEl>
                                          <p:spTgt spid="15"/>
                                        </p:tgtEl>
                                      </p:cBhvr>
                                    </p:animEffect>
                                    <p:set>
                                      <p:cBhvr>
                                        <p:cTn id="29"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2000" fill="hold"/>
                                        <p:tgtEl>
                                          <p:spTgt spid="15"/>
                                        </p:tgtEl>
                                        <p:attrNameLst>
                                          <p:attrName>ppt_w</p:attrName>
                                        </p:attrNameLst>
                                      </p:cBhvr>
                                      <p:tavLst>
                                        <p:tav tm="0">
                                          <p:val>
                                            <p:fltVal val="0"/>
                                          </p:val>
                                        </p:tav>
                                        <p:tav tm="100000">
                                          <p:val>
                                            <p:strVal val="#ppt_w"/>
                                          </p:val>
                                        </p:tav>
                                      </p:tavLst>
                                    </p:anim>
                                    <p:anim calcmode="lin" valueType="num">
                                      <p:cBhvr>
                                        <p:cTn id="36" dur="2000" fill="hold"/>
                                        <p:tgtEl>
                                          <p:spTgt spid="15"/>
                                        </p:tgtEl>
                                        <p:attrNameLst>
                                          <p:attrName>ppt_h</p:attrName>
                                        </p:attrNameLst>
                                      </p:cBhvr>
                                      <p:tavLst>
                                        <p:tav tm="0">
                                          <p:val>
                                            <p:fltVal val="0"/>
                                          </p:val>
                                        </p:tav>
                                        <p:tav tm="100000">
                                          <p:val>
                                            <p:strVal val="#ppt_h"/>
                                          </p:val>
                                        </p:tav>
                                      </p:tavLst>
                                    </p:anim>
                                    <p:animEffect transition="in" filter="fade">
                                      <p:cBhvr>
                                        <p:cTn id="37" dur="2000"/>
                                        <p:tgtEl>
                                          <p:spTgt spid="15"/>
                                        </p:tgtEl>
                                      </p:cBhvr>
                                    </p:animEffect>
                                  </p:childTnLst>
                                  <p:subTnLst>
                                    <p:audio>
                                      <p:cMediaNode>
                                        <p:cTn display="0" masterRel="sameClick">
                                          <p:stCondLst>
                                            <p:cond evt="begin" delay="0">
                                              <p:tn val="33"/>
                                            </p:cond>
                                          </p:stCondLst>
                                          <p:endCondLst>
                                            <p:cond evt="onStopAudio" delay="0">
                                              <p:tgtEl>
                                                <p:sldTgt/>
                                              </p:tgtEl>
                                            </p:cond>
                                          </p:endCondLst>
                                        </p:cTn>
                                        <p:tgtEl>
                                          <p:sndTgt r:embed="rId2"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15"/>
                                        </p:tgtEl>
                                        <p:attrNameLst>
                                          <p:attrName>ppt_w</p:attrName>
                                        </p:attrNameLst>
                                      </p:cBhvr>
                                      <p:tavLst>
                                        <p:tav tm="0">
                                          <p:val>
                                            <p:strVal val="ppt_w"/>
                                          </p:val>
                                        </p:tav>
                                        <p:tav tm="100000">
                                          <p:val>
                                            <p:fltVal val="0"/>
                                          </p:val>
                                        </p:tav>
                                      </p:tavLst>
                                    </p:anim>
                                    <p:anim calcmode="lin" valueType="num">
                                      <p:cBhvr>
                                        <p:cTn id="41" dur="2000"/>
                                        <p:tgtEl>
                                          <p:spTgt spid="15"/>
                                        </p:tgtEl>
                                        <p:attrNameLst>
                                          <p:attrName>ppt_h</p:attrName>
                                        </p:attrNameLst>
                                      </p:cBhvr>
                                      <p:tavLst>
                                        <p:tav tm="0">
                                          <p:val>
                                            <p:strVal val="ppt_h"/>
                                          </p:val>
                                        </p:tav>
                                        <p:tav tm="100000">
                                          <p:val>
                                            <p:fltVal val="0"/>
                                          </p:val>
                                        </p:tav>
                                      </p:tavLst>
                                    </p:anim>
                                    <p:animEffect transition="out" filter="fade">
                                      <p:cBhvr>
                                        <p:cTn id="42" dur="2000"/>
                                        <p:tgtEl>
                                          <p:spTgt spid="15"/>
                                        </p:tgtEl>
                                      </p:cBhvr>
                                    </p:animEffect>
                                    <p:set>
                                      <p:cBhvr>
                                        <p:cTn id="43"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Effect transition="in" filter="fade">
                                      <p:cBhvr>
                                        <p:cTn id="51" dur="1000"/>
                                        <p:tgtEl>
                                          <p:spTgt spid="15"/>
                                        </p:tgtEl>
                                      </p:cBhvr>
                                    </p:animEffect>
                                  </p:childTnLst>
                                  <p:subTnLst>
                                    <p:audio>
                                      <p:cMediaNode>
                                        <p:cTn display="0" masterRel="sameClick">
                                          <p:stCondLst>
                                            <p:cond evt="begin" delay="0">
                                              <p:tn val="47"/>
                                            </p:cond>
                                          </p:stCondLst>
                                          <p:endCondLst>
                                            <p:cond evt="onStopAudio" delay="0">
                                              <p:tgtEl>
                                                <p:sldTgt/>
                                              </p:tgtEl>
                                            </p:cond>
                                          </p:endCondLst>
                                        </p:cTn>
                                        <p:tgtEl>
                                          <p:sndTgt r:embed="rId2"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15"/>
                                        </p:tgtEl>
                                        <p:attrNameLst>
                                          <p:attrName>ppt_w</p:attrName>
                                        </p:attrNameLst>
                                      </p:cBhvr>
                                      <p:tavLst>
                                        <p:tav tm="0">
                                          <p:val>
                                            <p:strVal val="ppt_w"/>
                                          </p:val>
                                        </p:tav>
                                        <p:tav tm="100000">
                                          <p:val>
                                            <p:fltVal val="0"/>
                                          </p:val>
                                        </p:tav>
                                      </p:tavLst>
                                    </p:anim>
                                    <p:anim calcmode="lin" valueType="num">
                                      <p:cBhvr>
                                        <p:cTn id="55" dur="2000"/>
                                        <p:tgtEl>
                                          <p:spTgt spid="15"/>
                                        </p:tgtEl>
                                        <p:attrNameLst>
                                          <p:attrName>ppt_h</p:attrName>
                                        </p:attrNameLst>
                                      </p:cBhvr>
                                      <p:tavLst>
                                        <p:tav tm="0">
                                          <p:val>
                                            <p:strVal val="ppt_h"/>
                                          </p:val>
                                        </p:tav>
                                        <p:tav tm="100000">
                                          <p:val>
                                            <p:fltVal val="0"/>
                                          </p:val>
                                        </p:tav>
                                      </p:tavLst>
                                    </p:anim>
                                    <p:animEffect transition="out" filter="fade">
                                      <p:cBhvr>
                                        <p:cTn id="56" dur="2000"/>
                                        <p:tgtEl>
                                          <p:spTgt spid="15"/>
                                        </p:tgtEl>
                                      </p:cBhvr>
                                    </p:animEffect>
                                    <p:set>
                                      <p:cBhvr>
                                        <p:cTn id="57"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8" restart="whenNotActive" fill="hold" evtFilter="cancelBubble" nodeType="interactiveSeq">
                <p:stCondLst>
                  <p:cond evt="onClick" delay="0">
                    <p:tgtEl>
                      <p:spTgt spid="12"/>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fltVal val="0"/>
                                          </p:val>
                                        </p:tav>
                                        <p:tav tm="100000">
                                          <p:val>
                                            <p:strVal val="#ppt_w"/>
                                          </p:val>
                                        </p:tav>
                                      </p:tavLst>
                                    </p:anim>
                                    <p:anim calcmode="lin" valueType="num">
                                      <p:cBhvr>
                                        <p:cTn id="64" dur="1000" fill="hold"/>
                                        <p:tgtEl>
                                          <p:spTgt spid="15"/>
                                        </p:tgtEl>
                                        <p:attrNameLst>
                                          <p:attrName>ppt_h</p:attrName>
                                        </p:attrNameLst>
                                      </p:cBhvr>
                                      <p:tavLst>
                                        <p:tav tm="0">
                                          <p:val>
                                            <p:fltVal val="0"/>
                                          </p:val>
                                        </p:tav>
                                        <p:tav tm="100000">
                                          <p:val>
                                            <p:strVal val="#ppt_h"/>
                                          </p:val>
                                        </p:tav>
                                      </p:tavLst>
                                    </p:anim>
                                    <p:animEffect transition="in" filter="fade">
                                      <p:cBhvr>
                                        <p:cTn id="65" dur="1000"/>
                                        <p:tgtEl>
                                          <p:spTgt spid="15"/>
                                        </p:tgtEl>
                                      </p:cBhvr>
                                    </p:animEffect>
                                  </p:childTnLst>
                                  <p:subTnLst>
                                    <p:audio>
                                      <p:cMediaNode>
                                        <p:cTn display="0" masterRel="sameClick">
                                          <p:stCondLst>
                                            <p:cond evt="begin" delay="0">
                                              <p:tn val="61"/>
                                            </p:cond>
                                          </p:stCondLst>
                                          <p:endCondLst>
                                            <p:cond evt="onStopAudio" delay="0">
                                              <p:tgtEl>
                                                <p:sldTgt/>
                                              </p:tgtEl>
                                            </p:cond>
                                          </p:endCondLst>
                                        </p:cTn>
                                        <p:tgtEl>
                                          <p:sndTgt r:embed="rId2"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15"/>
                                        </p:tgtEl>
                                        <p:attrNameLst>
                                          <p:attrName>ppt_w</p:attrName>
                                        </p:attrNameLst>
                                      </p:cBhvr>
                                      <p:tavLst>
                                        <p:tav tm="0">
                                          <p:val>
                                            <p:strVal val="ppt_w"/>
                                          </p:val>
                                        </p:tav>
                                        <p:tav tm="100000">
                                          <p:val>
                                            <p:fltVal val="0"/>
                                          </p:val>
                                        </p:tav>
                                      </p:tavLst>
                                    </p:anim>
                                    <p:anim calcmode="lin" valueType="num">
                                      <p:cBhvr>
                                        <p:cTn id="69" dur="2000"/>
                                        <p:tgtEl>
                                          <p:spTgt spid="15"/>
                                        </p:tgtEl>
                                        <p:attrNameLst>
                                          <p:attrName>ppt_h</p:attrName>
                                        </p:attrNameLst>
                                      </p:cBhvr>
                                      <p:tavLst>
                                        <p:tav tm="0">
                                          <p:val>
                                            <p:strVal val="ppt_h"/>
                                          </p:val>
                                        </p:tav>
                                        <p:tav tm="100000">
                                          <p:val>
                                            <p:fltVal val="0"/>
                                          </p:val>
                                        </p:tav>
                                      </p:tavLst>
                                    </p:anim>
                                    <p:animEffect transition="out" filter="fade">
                                      <p:cBhvr>
                                        <p:cTn id="70" dur="2000"/>
                                        <p:tgtEl>
                                          <p:spTgt spid="15"/>
                                        </p:tgtEl>
                                      </p:cBhvr>
                                    </p:animEffect>
                                    <p:set>
                                      <p:cBhvr>
                                        <p:cTn id="71"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2" restart="whenNotActive" fill="hold" evtFilter="cancelBubble" nodeType="interactiveSeq">
                <p:stCondLst>
                  <p:cond evt="onClick" delay="0">
                    <p:tgtEl>
                      <p:spTgt spid="13"/>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ppt_w</p:attrName>
                                        </p:attrNameLst>
                                      </p:cBhvr>
                                      <p:tavLst>
                                        <p:tav tm="0">
                                          <p:val>
                                            <p:fltVal val="0"/>
                                          </p:val>
                                        </p:tav>
                                        <p:tav tm="100000">
                                          <p:val>
                                            <p:strVal val="#ppt_w"/>
                                          </p:val>
                                        </p:tav>
                                      </p:tavLst>
                                    </p:anim>
                                    <p:anim calcmode="lin" valueType="num">
                                      <p:cBhvr>
                                        <p:cTn id="78" dur="1000" fill="hold"/>
                                        <p:tgtEl>
                                          <p:spTgt spid="15"/>
                                        </p:tgtEl>
                                        <p:attrNameLst>
                                          <p:attrName>ppt_h</p:attrName>
                                        </p:attrNameLst>
                                      </p:cBhvr>
                                      <p:tavLst>
                                        <p:tav tm="0">
                                          <p:val>
                                            <p:fltVal val="0"/>
                                          </p:val>
                                        </p:tav>
                                        <p:tav tm="100000">
                                          <p:val>
                                            <p:strVal val="#ppt_h"/>
                                          </p:val>
                                        </p:tav>
                                      </p:tavLst>
                                    </p:anim>
                                    <p:animEffect transition="in" filter="fade">
                                      <p:cBhvr>
                                        <p:cTn id="79" dur="1000"/>
                                        <p:tgtEl>
                                          <p:spTgt spid="15"/>
                                        </p:tgtEl>
                                      </p:cBhvr>
                                    </p:animEffect>
                                  </p:childTnLst>
                                  <p:subTnLst>
                                    <p:audio>
                                      <p:cMediaNode>
                                        <p:cTn display="0" masterRel="sameClick">
                                          <p:stCondLst>
                                            <p:cond evt="begin" delay="0">
                                              <p:tn val="75"/>
                                            </p:cond>
                                          </p:stCondLst>
                                          <p:endCondLst>
                                            <p:cond evt="onStopAudio" delay="0">
                                              <p:tgtEl>
                                                <p:sldTgt/>
                                              </p:tgtEl>
                                            </p:cond>
                                          </p:endCondLst>
                                        </p:cTn>
                                        <p:tgtEl>
                                          <p:sndTgt r:embed="rId2"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15"/>
                                        </p:tgtEl>
                                        <p:attrNameLst>
                                          <p:attrName>ppt_w</p:attrName>
                                        </p:attrNameLst>
                                      </p:cBhvr>
                                      <p:tavLst>
                                        <p:tav tm="0">
                                          <p:val>
                                            <p:strVal val="ppt_w"/>
                                          </p:val>
                                        </p:tav>
                                        <p:tav tm="100000">
                                          <p:val>
                                            <p:fltVal val="0"/>
                                          </p:val>
                                        </p:tav>
                                      </p:tavLst>
                                    </p:anim>
                                    <p:anim calcmode="lin" valueType="num">
                                      <p:cBhvr>
                                        <p:cTn id="83" dur="2000"/>
                                        <p:tgtEl>
                                          <p:spTgt spid="15"/>
                                        </p:tgtEl>
                                        <p:attrNameLst>
                                          <p:attrName>ppt_h</p:attrName>
                                        </p:attrNameLst>
                                      </p:cBhvr>
                                      <p:tavLst>
                                        <p:tav tm="0">
                                          <p:val>
                                            <p:strVal val="ppt_h"/>
                                          </p:val>
                                        </p:tav>
                                        <p:tav tm="100000">
                                          <p:val>
                                            <p:fltVal val="0"/>
                                          </p:val>
                                        </p:tav>
                                      </p:tavLst>
                                    </p:anim>
                                    <p:animEffect transition="out" filter="fade">
                                      <p:cBhvr>
                                        <p:cTn id="84" dur="2000"/>
                                        <p:tgtEl>
                                          <p:spTgt spid="15"/>
                                        </p:tgtEl>
                                      </p:cBhvr>
                                    </p:animEffect>
                                    <p:set>
                                      <p:cBhvr>
                                        <p:cTn id="85"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9"/>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fltVal val="0"/>
                                          </p:val>
                                        </p:tav>
                                        <p:tav tm="100000">
                                          <p:val>
                                            <p:strVal val="#ppt_w"/>
                                          </p:val>
                                        </p:tav>
                                      </p:tavLst>
                                    </p:anim>
                                    <p:anim calcmode="lin" valueType="num">
                                      <p:cBhvr>
                                        <p:cTn id="92" dur="1000" fill="hold"/>
                                        <p:tgtEl>
                                          <p:spTgt spid="16"/>
                                        </p:tgtEl>
                                        <p:attrNameLst>
                                          <p:attrName>ppt_h</p:attrName>
                                        </p:attrNameLst>
                                      </p:cBhvr>
                                      <p:tavLst>
                                        <p:tav tm="0">
                                          <p:val>
                                            <p:fltVal val="0"/>
                                          </p:val>
                                        </p:tav>
                                        <p:tav tm="100000">
                                          <p:val>
                                            <p:strVal val="#ppt_h"/>
                                          </p:val>
                                        </p:tav>
                                      </p:tavLst>
                                    </p:anim>
                                    <p:animEffect transition="in" filter="fade">
                                      <p:cBhvr>
                                        <p:cTn id="93" dur="1000"/>
                                        <p:tgtEl>
                                          <p:spTgt spid="16"/>
                                        </p:tgtEl>
                                      </p:cBhvr>
                                    </p:animEffect>
                                  </p:childTnLst>
                                  <p:subTnLst>
                                    <p:audio>
                                      <p:cMediaNode>
                                        <p:cTn display="0" masterRel="sameClick">
                                          <p:stCondLst>
                                            <p:cond evt="begin" delay="0">
                                              <p:tn val="89"/>
                                            </p:cond>
                                          </p:stCondLst>
                                          <p:endCondLst>
                                            <p:cond evt="onStopAudio" delay="0">
                                              <p:tgtEl>
                                                <p:sldTgt/>
                                              </p:tgtEl>
                                            </p:cond>
                                          </p:endCondLst>
                                        </p:cTn>
                                        <p:tgtEl>
                                          <p:sndTgt r:embed="rId3"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16"/>
                                        </p:tgtEl>
                                        <p:attrNameLst>
                                          <p:attrName>ppt_w</p:attrName>
                                        </p:attrNameLst>
                                      </p:cBhvr>
                                      <p:tavLst>
                                        <p:tav tm="0">
                                          <p:val>
                                            <p:strVal val="ppt_w"/>
                                          </p:val>
                                        </p:tav>
                                        <p:tav tm="100000">
                                          <p:val>
                                            <p:fltVal val="0"/>
                                          </p:val>
                                        </p:tav>
                                      </p:tavLst>
                                    </p:anim>
                                    <p:anim calcmode="lin" valueType="num">
                                      <p:cBhvr>
                                        <p:cTn id="97" dur="2000"/>
                                        <p:tgtEl>
                                          <p:spTgt spid="16"/>
                                        </p:tgtEl>
                                        <p:attrNameLst>
                                          <p:attrName>ppt_h</p:attrName>
                                        </p:attrNameLst>
                                      </p:cBhvr>
                                      <p:tavLst>
                                        <p:tav tm="0">
                                          <p:val>
                                            <p:strVal val="ppt_h"/>
                                          </p:val>
                                        </p:tav>
                                        <p:tav tm="100000">
                                          <p:val>
                                            <p:fltVal val="0"/>
                                          </p:val>
                                        </p:tav>
                                      </p:tavLst>
                                    </p:anim>
                                    <p:animEffect transition="out" filter="fade">
                                      <p:cBhvr>
                                        <p:cTn id="98" dur="2000"/>
                                        <p:tgtEl>
                                          <p:spTgt spid="16"/>
                                        </p:tgtEl>
                                      </p:cBhvr>
                                    </p:animEffect>
                                    <p:set>
                                      <p:cBhvr>
                                        <p:cTn id="9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0" restart="whenNotActive" fill="hold" evtFilter="cancelBubble" nodeType="interactiveSeq">
                <p:stCondLst>
                  <p:cond evt="onClick" delay="0">
                    <p:tgtEl>
                      <p:spTgt spid="14"/>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1000" fill="hold"/>
                                        <p:tgtEl>
                                          <p:spTgt spid="16"/>
                                        </p:tgtEl>
                                        <p:attrNameLst>
                                          <p:attrName>ppt_w</p:attrName>
                                        </p:attrNameLst>
                                      </p:cBhvr>
                                      <p:tavLst>
                                        <p:tav tm="0">
                                          <p:val>
                                            <p:fltVal val="0"/>
                                          </p:val>
                                        </p:tav>
                                        <p:tav tm="100000">
                                          <p:val>
                                            <p:strVal val="#ppt_w"/>
                                          </p:val>
                                        </p:tav>
                                      </p:tavLst>
                                    </p:anim>
                                    <p:anim calcmode="lin" valueType="num">
                                      <p:cBhvr>
                                        <p:cTn id="106" dur="1000" fill="hold"/>
                                        <p:tgtEl>
                                          <p:spTgt spid="16"/>
                                        </p:tgtEl>
                                        <p:attrNameLst>
                                          <p:attrName>ppt_h</p:attrName>
                                        </p:attrNameLst>
                                      </p:cBhvr>
                                      <p:tavLst>
                                        <p:tav tm="0">
                                          <p:val>
                                            <p:fltVal val="0"/>
                                          </p:val>
                                        </p:tav>
                                        <p:tav tm="100000">
                                          <p:val>
                                            <p:strVal val="#ppt_h"/>
                                          </p:val>
                                        </p:tav>
                                      </p:tavLst>
                                    </p:anim>
                                    <p:animEffect transition="in" filter="fade">
                                      <p:cBhvr>
                                        <p:cTn id="107" dur="1000"/>
                                        <p:tgtEl>
                                          <p:spTgt spid="16"/>
                                        </p:tgtEl>
                                      </p:cBhvr>
                                    </p:animEffect>
                                  </p:childTnLst>
                                  <p:subTnLst>
                                    <p:audio>
                                      <p:cMediaNode>
                                        <p:cTn display="0" masterRel="sameClick">
                                          <p:stCondLst>
                                            <p:cond evt="begin" delay="0">
                                              <p:tn val="103"/>
                                            </p:cond>
                                          </p:stCondLst>
                                          <p:endCondLst>
                                            <p:cond evt="onStopAudio" delay="0">
                                              <p:tgtEl>
                                                <p:sldTgt/>
                                              </p:tgtEl>
                                            </p:cond>
                                          </p:endCondLst>
                                        </p:cTn>
                                        <p:tgtEl>
                                          <p:sndTgt r:embed="rId3"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16"/>
                                        </p:tgtEl>
                                        <p:attrNameLst>
                                          <p:attrName>ppt_w</p:attrName>
                                        </p:attrNameLst>
                                      </p:cBhvr>
                                      <p:tavLst>
                                        <p:tav tm="0">
                                          <p:val>
                                            <p:strVal val="ppt_w"/>
                                          </p:val>
                                        </p:tav>
                                        <p:tav tm="100000">
                                          <p:val>
                                            <p:fltVal val="0"/>
                                          </p:val>
                                        </p:tav>
                                      </p:tavLst>
                                    </p:anim>
                                    <p:anim calcmode="lin" valueType="num">
                                      <p:cBhvr>
                                        <p:cTn id="111" dur="2000"/>
                                        <p:tgtEl>
                                          <p:spTgt spid="16"/>
                                        </p:tgtEl>
                                        <p:attrNameLst>
                                          <p:attrName>ppt_h</p:attrName>
                                        </p:attrNameLst>
                                      </p:cBhvr>
                                      <p:tavLst>
                                        <p:tav tm="0">
                                          <p:val>
                                            <p:strVal val="ppt_h"/>
                                          </p:val>
                                        </p:tav>
                                        <p:tav tm="100000">
                                          <p:val>
                                            <p:fltVal val="0"/>
                                          </p:val>
                                        </p:tav>
                                      </p:tavLst>
                                    </p:anim>
                                    <p:animEffect transition="out" filter="fade">
                                      <p:cBhvr>
                                        <p:cTn id="112" dur="2000"/>
                                        <p:tgtEl>
                                          <p:spTgt spid="16"/>
                                        </p:tgtEl>
                                      </p:cBhvr>
                                    </p:animEffect>
                                    <p:set>
                                      <p:cBhvr>
                                        <p:cTn id="11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13889" r="11111" b="37037"/>
          <a:stretch>
            <a:fillRect/>
          </a:stretch>
        </p:blipFill>
        <p:spPr>
          <a:xfrm>
            <a:off x="3196823" y="1693817"/>
            <a:ext cx="2743200" cy="2116183"/>
          </a:xfrm>
          <a:prstGeom prst="roundRect">
            <a:avLst>
              <a:gd name="adj" fmla="val 8594"/>
            </a:avLst>
          </a:prstGeom>
          <a:solidFill>
            <a:srgbClr val="FFFFFF">
              <a:shade val="85000"/>
            </a:srgbClr>
          </a:solidFill>
          <a:ln>
            <a:solidFill>
              <a:srgbClr val="7030A0"/>
            </a:solidFill>
          </a:ln>
          <a:effectLst/>
        </p:spPr>
      </p:pic>
      <p:pic>
        <p:nvPicPr>
          <p:cNvPr id="5" name="Picture 4" descr="8098412620_c1b2c9ccff_n.jpg"/>
          <p:cNvPicPr>
            <a:picLocks noChangeAspect="1"/>
          </p:cNvPicPr>
          <p:nvPr/>
        </p:nvPicPr>
        <p:blipFill>
          <a:blip r:embed="rId3" cstate="print"/>
          <a:stretch>
            <a:fillRect/>
          </a:stretch>
        </p:blipFill>
        <p:spPr>
          <a:xfrm>
            <a:off x="457200" y="1676400"/>
            <a:ext cx="2587224" cy="2133600"/>
          </a:xfrm>
          <a:prstGeom prst="roundRect">
            <a:avLst>
              <a:gd name="adj" fmla="val 8594"/>
            </a:avLst>
          </a:prstGeom>
          <a:solidFill>
            <a:srgbClr val="FFFFFF">
              <a:shade val="85000"/>
            </a:srgbClr>
          </a:solidFill>
          <a:ln>
            <a:solidFill>
              <a:srgbClr val="7030A0"/>
            </a:solidFill>
          </a:ln>
          <a:effectLst/>
        </p:spPr>
      </p:pic>
      <p:pic>
        <p:nvPicPr>
          <p:cNvPr id="6" name="Picture 5" descr="Lone_Tree_in_a_Wheat_Field_Gensley_Road_Lodi_Township_Michigan.JPG"/>
          <p:cNvPicPr>
            <a:picLocks noChangeAspect="1"/>
          </p:cNvPicPr>
          <p:nvPr/>
        </p:nvPicPr>
        <p:blipFill>
          <a:blip r:embed="rId4" cstate="print"/>
          <a:stretch>
            <a:fillRect/>
          </a:stretch>
        </p:blipFill>
        <p:spPr>
          <a:xfrm>
            <a:off x="6096000" y="1676400"/>
            <a:ext cx="2590800" cy="2133600"/>
          </a:xfrm>
          <a:prstGeom prst="roundRect">
            <a:avLst>
              <a:gd name="adj" fmla="val 8594"/>
            </a:avLst>
          </a:prstGeom>
          <a:solidFill>
            <a:srgbClr val="FFFFFF">
              <a:shade val="85000"/>
            </a:srgbClr>
          </a:solidFill>
          <a:ln>
            <a:solidFill>
              <a:srgbClr val="7030A0"/>
            </a:solidFill>
          </a:ln>
          <a:effectLst/>
        </p:spPr>
      </p:pic>
      <p:sp>
        <p:nvSpPr>
          <p:cNvPr id="7" name="TextBox 6"/>
          <p:cNvSpPr txBox="1"/>
          <p:nvPr/>
        </p:nvSpPr>
        <p:spPr>
          <a:xfrm>
            <a:off x="3048000" y="572214"/>
            <a:ext cx="3352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বাড়ির কাজ </a:t>
            </a:r>
            <a:endParaRPr lang="en-US" sz="3200" dirty="0">
              <a:latin typeface="NikoshBAN" pitchFamily="2" charset="0"/>
              <a:cs typeface="NikoshBAN" pitchFamily="2" charset="0"/>
            </a:endParaRPr>
          </a:p>
        </p:txBody>
      </p:sp>
      <p:sp>
        <p:nvSpPr>
          <p:cNvPr id="8" name="TextBox 7"/>
          <p:cNvSpPr txBox="1"/>
          <p:nvPr/>
        </p:nvSpPr>
        <p:spPr>
          <a:xfrm>
            <a:off x="228600" y="4587954"/>
            <a:ext cx="8610600" cy="173664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endParaRPr lang="en-US"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তোমার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পাশের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রফিকের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গমের জমিতে পোকামাকড়</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ইঁদুর</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গবাদি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পশুর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হাত থেকে রক্ষা পাওয়ার উপায়গুলো</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লেখ।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endParaRPr lang="en-US" sz="3200" dirty="0" smtClean="0">
              <a:latin typeface="NikoshBAN" pitchFamily="2" charset="0"/>
              <a:cs typeface="NikoshBAN" pitchFamily="2" charset="0"/>
            </a:endParaRPr>
          </a:p>
        </p:txBody>
      </p:sp>
      <p:sp>
        <p:nvSpPr>
          <p:cNvPr id="9" name="Slide Number Placeholder 7"/>
          <p:cNvSpPr>
            <a:spLocks noGrp="1"/>
          </p:cNvSpPr>
          <p:nvPr>
            <p:ph type="sldNum" sz="quarter" idx="12"/>
          </p:nvPr>
        </p:nvSpPr>
        <p:spPr>
          <a:xfrm>
            <a:off x="6553200" y="6356350"/>
            <a:ext cx="2133600" cy="365125"/>
          </a:xfrm>
        </p:spPr>
        <p:txBody>
          <a:bodyPr/>
          <a:lstStyle/>
          <a:p>
            <a:fld id="{12CF4F74-C24C-4DBC-A93A-AB35CB314D07}"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2514600"/>
            <a:ext cx="5029200" cy="1600438"/>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ক্লাসে সহযোগিতা করার জন্য সকলকে  ধন্যবাদ   </a:t>
            </a:r>
            <a:endParaRPr lang="en-US" sz="44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descr="wheat 1.jpg"/>
          <p:cNvPicPr>
            <a:picLocks noChangeAspect="1"/>
          </p:cNvPicPr>
          <p:nvPr/>
        </p:nvPicPr>
        <p:blipFill>
          <a:blip r:embed="rId3"/>
          <a:stretch>
            <a:fillRect/>
          </a:stretch>
        </p:blipFill>
        <p:spPr>
          <a:xfrm>
            <a:off x="0" y="0"/>
            <a:ext cx="9144000" cy="6858000"/>
          </a:xfrm>
          <a:prstGeom prst="rect">
            <a:avLst/>
          </a:prstGeom>
        </p:spPr>
      </p:pic>
      <p:sp>
        <p:nvSpPr>
          <p:cNvPr id="6" name="Slide Number Placeholder 4"/>
          <p:cNvSpPr>
            <a:spLocks noGrp="1"/>
          </p:cNvSpPr>
          <p:nvPr>
            <p:ph type="sldNum" sz="quarter" idx="12"/>
          </p:nvPr>
        </p:nvSpPr>
        <p:spPr>
          <a:xfrm>
            <a:off x="6553200" y="6356350"/>
            <a:ext cx="2133600" cy="365125"/>
          </a:xfrm>
        </p:spPr>
        <p:txBody>
          <a:bodyPr/>
          <a:lstStyle/>
          <a:p>
            <a:fld id="{12CF4F74-C24C-4DBC-A93A-AB35CB314D07}"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5"/>
                                        </p:tgtEl>
                                        <p:attrNameLst>
                                          <p:attrName>ppt_w</p:attrName>
                                        </p:attrNameLst>
                                      </p:cBhvr>
                                      <p:tavLst>
                                        <p:tav tm="0">
                                          <p:val>
                                            <p:strVal val="ppt_w"/>
                                          </p:val>
                                        </p:tav>
                                        <p:tav tm="100000">
                                          <p:val>
                                            <p:fltVal val="0"/>
                                          </p:val>
                                        </p:tav>
                                      </p:tavLst>
                                    </p:anim>
                                    <p:anim calcmode="lin" valueType="num">
                                      <p:cBhvr>
                                        <p:cTn id="7" dur="2000"/>
                                        <p:tgtEl>
                                          <p:spTgt spid="5"/>
                                        </p:tgtEl>
                                        <p:attrNameLst>
                                          <p:attrName>ppt_h</p:attrName>
                                        </p:attrNameLst>
                                      </p:cBhvr>
                                      <p:tavLst>
                                        <p:tav tm="0">
                                          <p:val>
                                            <p:strVal val="ppt_h"/>
                                          </p:val>
                                        </p:tav>
                                        <p:tav tm="100000">
                                          <p:val>
                                            <p:fltVal val="0"/>
                                          </p:val>
                                        </p:tav>
                                      </p:tavLst>
                                    </p:anim>
                                    <p:animEffect transition="out" filter="fade">
                                      <p:cBhvr>
                                        <p:cTn id="8" dur="2000"/>
                                        <p:tgtEl>
                                          <p:spTgt spid="5"/>
                                        </p:tgtEl>
                                      </p:cBhvr>
                                    </p:animEffect>
                                    <p:set>
                                      <p:cBhvr>
                                        <p:cTn id="9" dur="1" fill="hold">
                                          <p:stCondLst>
                                            <p:cond delay="1999"/>
                                          </p:stCondLst>
                                        </p:cTn>
                                        <p:tgtEl>
                                          <p:spTgt spid="5"/>
                                        </p:tgtEl>
                                        <p:attrNameLst>
                                          <p:attrName>style.visibility</p:attrName>
                                        </p:attrNameLst>
                                      </p:cBhvr>
                                      <p:to>
                                        <p:strVal val="hidden"/>
                                      </p:to>
                                    </p:se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Horizontal Scroll 5"/>
          <p:cNvSpPr/>
          <p:nvPr/>
        </p:nvSpPr>
        <p:spPr>
          <a:xfrm>
            <a:off x="304800" y="304800"/>
            <a:ext cx="4495800" cy="1295400"/>
          </a:xfrm>
          <a:prstGeom prst="horizontalScroll">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t>শিক্ষক</a:t>
            </a:r>
            <a:r>
              <a:rPr lang="en-US" sz="6000" dirty="0" smtClean="0"/>
              <a:t>  </a:t>
            </a:r>
            <a:r>
              <a:rPr lang="en-US" sz="6000" dirty="0" err="1" smtClean="0"/>
              <a:t>পরিচিতি</a:t>
            </a:r>
            <a:r>
              <a:rPr lang="en-US" sz="6000" dirty="0" smtClean="0"/>
              <a:t> </a:t>
            </a:r>
          </a:p>
        </p:txBody>
      </p:sp>
      <p:sp>
        <p:nvSpPr>
          <p:cNvPr id="7" name="TextBox 6"/>
          <p:cNvSpPr txBox="1"/>
          <p:nvPr/>
        </p:nvSpPr>
        <p:spPr>
          <a:xfrm>
            <a:off x="152400" y="4038600"/>
            <a:ext cx="4953000" cy="2062103"/>
          </a:xfrm>
          <a:prstGeom prst="rect">
            <a:avLst/>
          </a:prstGeom>
          <a:noFill/>
          <a:ln w="38100">
            <a:solidFill>
              <a:schemeClr val="tx1"/>
            </a:solidFill>
          </a:ln>
        </p:spPr>
        <p:txBody>
          <a:bodyPr wrap="square" rtlCol="0">
            <a:spAutoFit/>
          </a:bodyPr>
          <a:lstStyle/>
          <a:p>
            <a:r>
              <a:rPr lang="en-US" sz="3200" dirty="0" err="1" smtClean="0">
                <a:solidFill>
                  <a:srgbClr val="0070C0"/>
                </a:solidFill>
              </a:rPr>
              <a:t>মোঃ</a:t>
            </a:r>
            <a:r>
              <a:rPr lang="en-US" sz="3200" dirty="0" smtClean="0">
                <a:solidFill>
                  <a:srgbClr val="0070C0"/>
                </a:solidFill>
              </a:rPr>
              <a:t> </a:t>
            </a:r>
            <a:r>
              <a:rPr lang="en-US" sz="3200" dirty="0" err="1" smtClean="0">
                <a:solidFill>
                  <a:srgbClr val="0070C0"/>
                </a:solidFill>
              </a:rPr>
              <a:t>আশরাফুল</a:t>
            </a:r>
            <a:r>
              <a:rPr lang="en-US" sz="3200" dirty="0" smtClean="0">
                <a:solidFill>
                  <a:srgbClr val="0070C0"/>
                </a:solidFill>
              </a:rPr>
              <a:t>  </a:t>
            </a:r>
            <a:r>
              <a:rPr lang="en-US" sz="3200" dirty="0" err="1" smtClean="0">
                <a:solidFill>
                  <a:srgbClr val="0070C0"/>
                </a:solidFill>
              </a:rPr>
              <a:t>ইসলাম</a:t>
            </a:r>
            <a:endParaRPr lang="en-US" sz="3200" dirty="0" smtClean="0">
              <a:solidFill>
                <a:srgbClr val="0070C0"/>
              </a:solidFill>
            </a:endParaRPr>
          </a:p>
          <a:p>
            <a:r>
              <a:rPr lang="en-US" sz="3200" dirty="0" err="1" smtClean="0">
                <a:solidFill>
                  <a:srgbClr val="0070C0"/>
                </a:solidFill>
              </a:rPr>
              <a:t>সহকারী</a:t>
            </a:r>
            <a:r>
              <a:rPr lang="en-US" sz="3200" dirty="0" smtClean="0">
                <a:solidFill>
                  <a:srgbClr val="0070C0"/>
                </a:solidFill>
              </a:rPr>
              <a:t> </a:t>
            </a:r>
            <a:r>
              <a:rPr lang="en-US" sz="3200" dirty="0" err="1" smtClean="0">
                <a:solidFill>
                  <a:srgbClr val="0070C0"/>
                </a:solidFill>
              </a:rPr>
              <a:t>শিক্ষক</a:t>
            </a:r>
            <a:r>
              <a:rPr lang="en-US" sz="3200" dirty="0" smtClean="0">
                <a:solidFill>
                  <a:srgbClr val="0070C0"/>
                </a:solidFill>
              </a:rPr>
              <a:t>  </a:t>
            </a:r>
          </a:p>
          <a:p>
            <a:r>
              <a:rPr lang="en-US" sz="3200" dirty="0" err="1" smtClean="0">
                <a:solidFill>
                  <a:srgbClr val="0070C0"/>
                </a:solidFill>
              </a:rPr>
              <a:t>পাবনা</a:t>
            </a:r>
            <a:r>
              <a:rPr lang="en-US" sz="3200" dirty="0" smtClean="0">
                <a:solidFill>
                  <a:srgbClr val="0070C0"/>
                </a:solidFill>
              </a:rPr>
              <a:t> </a:t>
            </a:r>
            <a:r>
              <a:rPr lang="en-US" sz="3200" dirty="0" err="1" smtClean="0">
                <a:solidFill>
                  <a:srgbClr val="0070C0"/>
                </a:solidFill>
              </a:rPr>
              <a:t>কালেক্টরেট</a:t>
            </a:r>
            <a:r>
              <a:rPr lang="en-US" sz="3200" dirty="0" smtClean="0">
                <a:solidFill>
                  <a:srgbClr val="0070C0"/>
                </a:solidFill>
              </a:rPr>
              <a:t> </a:t>
            </a:r>
            <a:r>
              <a:rPr lang="en-US" sz="3200" dirty="0" err="1" smtClean="0">
                <a:solidFill>
                  <a:srgbClr val="0070C0"/>
                </a:solidFill>
              </a:rPr>
              <a:t>মডেল</a:t>
            </a:r>
            <a:r>
              <a:rPr lang="en-US" sz="3200" dirty="0" smtClean="0">
                <a:solidFill>
                  <a:srgbClr val="0070C0"/>
                </a:solidFill>
              </a:rPr>
              <a:t> </a:t>
            </a:r>
            <a:r>
              <a:rPr lang="en-US" sz="3200" dirty="0" err="1" smtClean="0">
                <a:solidFill>
                  <a:srgbClr val="0070C0"/>
                </a:solidFill>
              </a:rPr>
              <a:t>স্কুল</a:t>
            </a:r>
            <a:r>
              <a:rPr lang="en-US" sz="3200" dirty="0" smtClean="0">
                <a:solidFill>
                  <a:srgbClr val="0070C0"/>
                </a:solidFill>
              </a:rPr>
              <a:t> </a:t>
            </a:r>
            <a:r>
              <a:rPr lang="en-US" sz="3200" dirty="0" err="1" smtClean="0">
                <a:solidFill>
                  <a:srgbClr val="0070C0"/>
                </a:solidFill>
              </a:rPr>
              <a:t>এন্ড</a:t>
            </a:r>
            <a:r>
              <a:rPr lang="en-US" sz="3200" dirty="0" smtClean="0">
                <a:solidFill>
                  <a:srgbClr val="0070C0"/>
                </a:solidFill>
              </a:rPr>
              <a:t> </a:t>
            </a:r>
            <a:r>
              <a:rPr lang="en-US" sz="3200" dirty="0" err="1" smtClean="0">
                <a:solidFill>
                  <a:srgbClr val="0070C0"/>
                </a:solidFill>
              </a:rPr>
              <a:t>কলেজ</a:t>
            </a:r>
            <a:r>
              <a:rPr lang="en-US" sz="3200" dirty="0" smtClean="0">
                <a:solidFill>
                  <a:srgbClr val="0070C0"/>
                </a:solidFill>
              </a:rPr>
              <a:t> </a:t>
            </a:r>
            <a:r>
              <a:rPr lang="en-US" sz="3200" dirty="0" smtClean="0">
                <a:solidFill>
                  <a:srgbClr val="0070C0"/>
                </a:solidFill>
              </a:rPr>
              <a:t> </a:t>
            </a:r>
          </a:p>
          <a:p>
            <a:r>
              <a:rPr lang="en-US" sz="3200" dirty="0" err="1" smtClean="0">
                <a:solidFill>
                  <a:srgbClr val="0070C0"/>
                </a:solidFill>
              </a:rPr>
              <a:t>মোবাইলঃ</a:t>
            </a:r>
            <a:r>
              <a:rPr lang="en-US" sz="3200" dirty="0" smtClean="0">
                <a:solidFill>
                  <a:srgbClr val="0070C0"/>
                </a:solidFill>
              </a:rPr>
              <a:t> ০১৩০৯- ১৩৮৬৯১</a:t>
            </a:r>
            <a:endParaRPr lang="en-US" sz="1600" dirty="0">
              <a:solidFill>
                <a:srgbClr val="0070C0"/>
              </a:solidFill>
            </a:endParaRPr>
          </a:p>
        </p:txBody>
      </p:sp>
      <p:pic>
        <p:nvPicPr>
          <p:cNvPr id="8" name="Picture 2" descr="G:\2020\february\ASHRAFUL ISLAM PICTURE.jpg"/>
          <p:cNvPicPr>
            <a:picLocks noChangeAspect="1" noChangeArrowheads="1"/>
          </p:cNvPicPr>
          <p:nvPr/>
        </p:nvPicPr>
        <p:blipFill>
          <a:blip r:embed="rId3"/>
          <a:srcRect/>
          <a:stretch>
            <a:fillRect/>
          </a:stretch>
        </p:blipFill>
        <p:spPr bwMode="auto">
          <a:xfrm>
            <a:off x="1066800" y="1524000"/>
            <a:ext cx="2438400" cy="2286000"/>
          </a:xfrm>
          <a:prstGeom prst="rect">
            <a:avLst/>
          </a:prstGeom>
          <a:noFill/>
          <a:ln w="76200">
            <a:solidFill>
              <a:schemeClr val="tx1"/>
            </a:solidFill>
          </a:ln>
        </p:spPr>
      </p:pic>
      <p:sp>
        <p:nvSpPr>
          <p:cNvPr id="10" name="TextBox 9"/>
          <p:cNvSpPr txBox="1"/>
          <p:nvPr/>
        </p:nvSpPr>
        <p:spPr>
          <a:xfrm>
            <a:off x="5867400" y="685800"/>
            <a:ext cx="2514600" cy="769441"/>
          </a:xfrm>
          <a:prstGeom prst="rect">
            <a:avLst/>
          </a:prstGeom>
          <a:noFill/>
        </p:spPr>
        <p:txBody>
          <a:bodyPr wrap="square" rtlCol="0">
            <a:spAutoFit/>
          </a:bodyPr>
          <a:lstStyle/>
          <a:p>
            <a:r>
              <a:rPr lang="en-US" sz="4400" dirty="0" err="1" smtClean="0"/>
              <a:t>পাঠ</a:t>
            </a:r>
            <a:r>
              <a:rPr lang="en-US" sz="4400" dirty="0" smtClean="0"/>
              <a:t> </a:t>
            </a:r>
            <a:r>
              <a:rPr lang="en-US" sz="4400" dirty="0" err="1" smtClean="0"/>
              <a:t>পরিচিতি</a:t>
            </a:r>
            <a:r>
              <a:rPr lang="en-US" sz="4400" dirty="0" smtClean="0"/>
              <a:t> </a:t>
            </a:r>
            <a:endParaRPr lang="en-US" sz="2400" dirty="0"/>
          </a:p>
        </p:txBody>
      </p:sp>
      <p:pic>
        <p:nvPicPr>
          <p:cNvPr id="2053" name="Picture 5" descr="C:\Users\DIGICOM\Desktop\download.jpg"/>
          <p:cNvPicPr>
            <a:picLocks noChangeAspect="1" noChangeArrowheads="1"/>
          </p:cNvPicPr>
          <p:nvPr/>
        </p:nvPicPr>
        <p:blipFill>
          <a:blip r:embed="rId4"/>
          <a:srcRect/>
          <a:stretch>
            <a:fillRect/>
          </a:stretch>
        </p:blipFill>
        <p:spPr bwMode="auto">
          <a:xfrm>
            <a:off x="6019800" y="1371600"/>
            <a:ext cx="1809750" cy="2524125"/>
          </a:xfrm>
          <a:prstGeom prst="rect">
            <a:avLst/>
          </a:prstGeom>
          <a:noFill/>
        </p:spPr>
      </p:pic>
      <p:sp>
        <p:nvSpPr>
          <p:cNvPr id="13" name="TextBox 12"/>
          <p:cNvSpPr txBox="1"/>
          <p:nvPr/>
        </p:nvSpPr>
        <p:spPr>
          <a:xfrm>
            <a:off x="5943600" y="4038600"/>
            <a:ext cx="2057400" cy="2277547"/>
          </a:xfrm>
          <a:prstGeom prst="rect">
            <a:avLst/>
          </a:prstGeom>
          <a:noFill/>
          <a:ln w="38100">
            <a:solidFill>
              <a:schemeClr val="tx1"/>
            </a:solidFill>
          </a:ln>
        </p:spPr>
        <p:txBody>
          <a:bodyPr wrap="square" rtlCol="0">
            <a:spAutoFit/>
          </a:bodyPr>
          <a:lstStyle/>
          <a:p>
            <a:pPr algn="ctr"/>
            <a:r>
              <a:rPr lang="bn-BD" sz="2800" b="1" dirty="0" smtClean="0">
                <a:latin typeface="NikoshBAN" pitchFamily="2" charset="0"/>
                <a:cs typeface="NikoshBAN" pitchFamily="2" charset="0"/>
              </a:rPr>
              <a:t>কৃষি শিক্ষা</a:t>
            </a:r>
          </a:p>
          <a:p>
            <a:pPr algn="ctr"/>
            <a:r>
              <a:rPr lang="bn-BD" sz="2400" b="1" dirty="0" smtClean="0">
                <a:latin typeface="NikoshBAN" pitchFamily="2" charset="0"/>
                <a:cs typeface="NikoshBAN" pitchFamily="2" charset="0"/>
              </a:rPr>
              <a:t> শ্রেণি অষ্টম </a:t>
            </a:r>
          </a:p>
          <a:p>
            <a:pPr algn="ctr"/>
            <a:r>
              <a:rPr lang="bn-BD" sz="2400" b="1" dirty="0" smtClean="0">
                <a:latin typeface="NikoshBAN" pitchFamily="2" charset="0"/>
                <a:cs typeface="NikoshBAN" pitchFamily="2" charset="0"/>
              </a:rPr>
              <a:t>পঞ্চম অধ্যায় </a:t>
            </a:r>
          </a:p>
          <a:p>
            <a:pPr algn="ctr"/>
            <a:r>
              <a:rPr lang="bn-BD" sz="2400" b="1" dirty="0" smtClean="0">
                <a:latin typeface="NikoshBAN" pitchFamily="2" charset="0"/>
                <a:cs typeface="NikoshBAN" pitchFamily="2" charset="0"/>
              </a:rPr>
              <a:t>কৃষিজ উৎপাদন</a:t>
            </a:r>
          </a:p>
          <a:p>
            <a:pPr algn="ctr"/>
            <a:r>
              <a:rPr lang="en-US" sz="2400" b="1" dirty="0" err="1" smtClean="0">
                <a:latin typeface="NikoshBAN" pitchFamily="2" charset="0"/>
                <a:cs typeface="NikoshBAN" pitchFamily="2" charset="0"/>
              </a:rPr>
              <a:t>পাঠ</a:t>
            </a:r>
            <a:r>
              <a:rPr lang="en-US" sz="2400" b="1" dirty="0" smtClean="0">
                <a:latin typeface="NikoshBAN" pitchFamily="2" charset="0"/>
                <a:cs typeface="NikoshBAN" pitchFamily="2" charset="0"/>
              </a:rPr>
              <a:t> -২</a:t>
            </a:r>
          </a:p>
          <a:p>
            <a:endParaRPr lang="en-US" dirty="0"/>
          </a:p>
        </p:txBody>
      </p:sp>
      <p:sp>
        <p:nvSpPr>
          <p:cNvPr id="14" name="Rectangle 13"/>
          <p:cNvSpPr/>
          <p:nvPr/>
        </p:nvSpPr>
        <p:spPr>
          <a:xfrm>
            <a:off x="0" y="0"/>
            <a:ext cx="9144000" cy="6858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8"/>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10"/>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2053"/>
                                        </p:tgtEl>
                                        <p:attrNameLst>
                                          <p:attrName>r</p:attrName>
                                        </p:attrNameLst>
                                      </p:cBhvr>
                                    </p:animRot>
                                  </p:childTnLst>
                                </p:cTn>
                              </p:par>
                              <p:par>
                                <p:cTn id="17" presetID="8" presetClass="emph" presetSubtype="0" fill="hold" grpId="0" nodeType="withEffect">
                                  <p:stCondLst>
                                    <p:cond delay="0"/>
                                  </p:stCondLst>
                                  <p:childTnLst>
                                    <p:animRot by="21600000">
                                      <p:cBhvr>
                                        <p:cTn id="18"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alpha val="46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71600"/>
            <a:ext cx="34290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3" descr="sec.jpeg"/>
          <p:cNvPicPr>
            <a:picLocks noChangeAspect="1"/>
          </p:cNvPicPr>
          <p:nvPr/>
        </p:nvPicPr>
        <p:blipFill>
          <a:blip r:embed="rId3"/>
          <a:stretch>
            <a:fillRect/>
          </a:stretch>
        </p:blipFill>
        <p:spPr>
          <a:xfrm>
            <a:off x="4648200" y="3810000"/>
            <a:ext cx="3428999" cy="2057560"/>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48200" y="1371600"/>
            <a:ext cx="3448681" cy="2085249"/>
          </a:xfrm>
          <a:prstGeom prst="rect">
            <a:avLst/>
          </a:prstGeom>
          <a:ln w="38100">
            <a:solidFill>
              <a:schemeClr val="tx1"/>
            </a:solidFill>
          </a:ln>
        </p:spPr>
      </p:pic>
      <p:pic>
        <p:nvPicPr>
          <p:cNvPr id="7" name="Picture 6"/>
          <p:cNvPicPr>
            <a:picLocks noChangeAspect="1"/>
          </p:cNvPicPr>
          <p:nvPr/>
        </p:nvPicPr>
        <p:blipFill>
          <a:blip r:embed="rId5"/>
          <a:stretch>
            <a:fillRect/>
          </a:stretch>
        </p:blipFill>
        <p:spPr>
          <a:xfrm>
            <a:off x="838200" y="3810000"/>
            <a:ext cx="3429000" cy="2104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981200" y="7391400"/>
            <a:ext cx="48006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solidFill>
                  <a:srgbClr val="002060"/>
                </a:solidFill>
                <a:latin typeface="NikoshBAN" pitchFamily="2" charset="0"/>
                <a:cs typeface="NikoshBAN" pitchFamily="2" charset="0"/>
              </a:rPr>
              <a:t>ছবিগুলো দেখে একটু চিন্তা কর </a:t>
            </a:r>
            <a:endParaRPr lang="en-US" sz="36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00416 -0.68542 L 0.00416 -1.01875 " pathEditMode="relative" rAng="0" ptsTypes="AA">
                                      <p:cBhvr>
                                        <p:cTn id="6" dur="2000" fill="hold"/>
                                        <p:tgtEl>
                                          <p:spTgt spid="8"/>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636.jpg"/>
          <p:cNvPicPr>
            <a:picLocks noChangeAspect="1"/>
          </p:cNvPicPr>
          <p:nvPr/>
        </p:nvPicPr>
        <p:blipFill>
          <a:blip r:embed="rId2"/>
          <a:stretch>
            <a:fillRect/>
          </a:stretch>
        </p:blipFill>
        <p:spPr>
          <a:xfrm>
            <a:off x="381001" y="1699147"/>
            <a:ext cx="4114800" cy="2799183"/>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5" name="Picture 4" descr="images88.jpg"/>
          <p:cNvPicPr>
            <a:picLocks noChangeAspect="1"/>
          </p:cNvPicPr>
          <p:nvPr/>
        </p:nvPicPr>
        <p:blipFill>
          <a:blip r:embed="rId3"/>
          <a:stretch>
            <a:fillRect/>
          </a:stretch>
        </p:blipFill>
        <p:spPr>
          <a:xfrm>
            <a:off x="4648201" y="1676400"/>
            <a:ext cx="4191000" cy="2823394"/>
          </a:xfrm>
          <a:prstGeom prst="roundRect">
            <a:avLst>
              <a:gd name="adj" fmla="val 5732"/>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1524000" y="564118"/>
            <a:ext cx="6019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প্রশ্নঃ ছবিগুলো দেখে আমরা কী বুঝতে পারছি? </a:t>
            </a:r>
            <a:endParaRPr lang="en-US" sz="3200" dirty="0">
              <a:latin typeface="NikoshBAN" pitchFamily="2" charset="0"/>
              <a:cs typeface="NikoshBAN" pitchFamily="2" charset="0"/>
            </a:endParaRPr>
          </a:p>
        </p:txBody>
      </p:sp>
      <p:sp>
        <p:nvSpPr>
          <p:cNvPr id="7" name="TextBox 6"/>
          <p:cNvSpPr txBox="1"/>
          <p:nvPr/>
        </p:nvSpPr>
        <p:spPr>
          <a:xfrm>
            <a:off x="1828800" y="5105400"/>
            <a:ext cx="5562600" cy="102155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উত্তরঃ গম চাষে প্রযুক্তি।</a:t>
            </a:r>
            <a:endParaRPr lang="en-US" sz="5400" dirty="0">
              <a:latin typeface="NikoshBAN" pitchFamily="2" charset="0"/>
              <a:cs typeface="NikoshBAN" pitchFamily="2" charset="0"/>
            </a:endParaRPr>
          </a:p>
        </p:txBody>
      </p:sp>
      <p:sp>
        <p:nvSpPr>
          <p:cNvPr id="8" name="Slide Number Placeholder 5"/>
          <p:cNvSpPr>
            <a:spLocks noGrp="1"/>
          </p:cNvSpPr>
          <p:nvPr>
            <p:ph type="sldNum" sz="quarter" idx="12"/>
          </p:nvPr>
        </p:nvSpPr>
        <p:spPr>
          <a:xfrm>
            <a:off x="6553200" y="6356350"/>
            <a:ext cx="2133600" cy="365125"/>
          </a:xfrm>
        </p:spPr>
        <p:txBody>
          <a:bodyPr/>
          <a:lstStyle/>
          <a:p>
            <a:fld id="{12CF4F74-C24C-4DBC-A93A-AB35CB314D07}"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3352800"/>
            <a:ext cx="8382000" cy="2986266"/>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dirty="0" smtClean="0">
                <a:solidFill>
                  <a:schemeClr val="tx1"/>
                </a:solidFill>
                <a:latin typeface="NikoshBAN" pitchFamily="2" charset="0"/>
                <a:cs typeface="NikoshBAN" pitchFamily="2" charset="0"/>
              </a:rPr>
              <a:t>গম চাষে </a:t>
            </a:r>
            <a:r>
              <a:rPr lang="en-US" sz="6600" dirty="0" err="1" smtClean="0">
                <a:solidFill>
                  <a:schemeClr val="tx1"/>
                </a:solidFill>
                <a:latin typeface="NikoshBAN" pitchFamily="2" charset="0"/>
                <a:cs typeface="NikoshBAN" pitchFamily="2" charset="0"/>
              </a:rPr>
              <a:t>অন্যান্য</a:t>
            </a:r>
            <a:r>
              <a:rPr lang="en-US" sz="6600" dirty="0" smtClean="0">
                <a:solidFill>
                  <a:schemeClr val="tx1"/>
                </a:solidFill>
                <a:latin typeface="NikoshBAN" pitchFamily="2" charset="0"/>
                <a:cs typeface="NikoshBAN" pitchFamily="2" charset="0"/>
              </a:rPr>
              <a:t> </a:t>
            </a:r>
            <a:r>
              <a:rPr lang="bn-BD" sz="6600" dirty="0" smtClean="0">
                <a:solidFill>
                  <a:schemeClr val="tx1"/>
                </a:solidFill>
                <a:latin typeface="NikoshBAN" pitchFamily="2" charset="0"/>
                <a:cs typeface="NikoshBAN" pitchFamily="2" charset="0"/>
              </a:rPr>
              <a:t>প্রযুক্তি ও পরিচর্যা   </a:t>
            </a:r>
            <a:endParaRPr lang="en-US" sz="6600" dirty="0">
              <a:solidFill>
                <a:schemeClr val="tx1"/>
              </a:solidFill>
              <a:latin typeface="NikoshBAN" pitchFamily="2" charset="0"/>
              <a:cs typeface="NikoshBAN" pitchFamily="2" charset="0"/>
            </a:endParaRPr>
          </a:p>
        </p:txBody>
      </p:sp>
      <p:sp>
        <p:nvSpPr>
          <p:cNvPr id="10" name="TextBox 9"/>
          <p:cNvSpPr txBox="1"/>
          <p:nvPr/>
        </p:nvSpPr>
        <p:spPr>
          <a:xfrm>
            <a:off x="914400" y="954226"/>
            <a:ext cx="7467600" cy="2017574"/>
          </a:xfrm>
          <a:prstGeom prst="wave">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000" dirty="0" smtClean="0">
                <a:ln w="18415" cmpd="sng">
                  <a:solidFill>
                    <a:srgbClr val="7030A0"/>
                  </a:solidFill>
                  <a:prstDash val="solid"/>
                </a:ln>
                <a:solidFill>
                  <a:srgbClr val="7030A0"/>
                </a:solidFill>
                <a:latin typeface="NikoshBAN" pitchFamily="2" charset="0"/>
                <a:cs typeface="NikoshBAN" pitchFamily="2" charset="0"/>
              </a:rPr>
              <a:t>আজকের পাঠ </a:t>
            </a:r>
            <a:endParaRPr lang="en-US" sz="6000" dirty="0">
              <a:ln w="18415" cmpd="sng">
                <a:solidFill>
                  <a:srgbClr val="7030A0"/>
                </a:solidFill>
                <a:prstDash val="solid"/>
              </a:ln>
              <a:solidFill>
                <a:srgbClr val="7030A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0" y="2057400"/>
            <a:ext cx="8915400" cy="4038600"/>
          </a:xfrm>
          <a:prstGeom prst="roundRect">
            <a:avLst/>
          </a:prstGeom>
          <a:noFill/>
          <a:ln w="57150" cap="flat" cmpd="sng" algn="ctr">
            <a:solidFill>
              <a:schemeClr val="accent3"/>
            </a:solidFill>
            <a:prstDash val="solid"/>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এ </a:t>
            </a:r>
            <a:r>
              <a:rPr kumimoji="0" lang="en-US" sz="3200" b="0" i="0" u="none" strike="noStrike" kern="1200" cap="none" spc="0" normalizeH="0" baseline="0" noProof="0" dirty="0" err="1" smtClean="0">
                <a:ln>
                  <a:noFill/>
                </a:ln>
                <a:solidFill>
                  <a:srgbClr val="002060"/>
                </a:solidFill>
                <a:effectLst/>
                <a:uLnTx/>
                <a:uFillTx/>
                <a:latin typeface="NikoshBAN" pitchFamily="2" charset="0"/>
                <a:ea typeface="+mn-ea"/>
                <a:cs typeface="NikoshBAN" pitchFamily="2" charset="0"/>
              </a:rPr>
              <a:t>পাঠ</a:t>
            </a:r>
            <a:r>
              <a:rPr kumimoji="0" lang="en-US" sz="3200" b="0"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smtClean="0">
                <a:ln>
                  <a:noFill/>
                </a:ln>
                <a:solidFill>
                  <a:srgbClr val="002060"/>
                </a:solidFill>
                <a:effectLst/>
                <a:uLnTx/>
                <a:uFillTx/>
                <a:latin typeface="NikoshBAN" pitchFamily="2" charset="0"/>
                <a:ea typeface="+mn-ea"/>
                <a:cs typeface="NikoshBAN" pitchFamily="2" charset="0"/>
              </a:rPr>
              <a:t>শেষে</a:t>
            </a:r>
            <a:r>
              <a:rPr kumimoji="0" lang="en-US" sz="3200" b="0"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smtClean="0">
                <a:ln>
                  <a:noFill/>
                </a:ln>
                <a:solidFill>
                  <a:srgbClr val="002060"/>
                </a:solidFill>
                <a:effectLst/>
                <a:uLnTx/>
                <a:uFillTx/>
                <a:latin typeface="NikoshBAN" pitchFamily="2" charset="0"/>
                <a:ea typeface="+mn-ea"/>
                <a:cs typeface="NikoshBAN" pitchFamily="2" charset="0"/>
              </a:rPr>
              <a:t>শিক্ষার্থীরা</a:t>
            </a:r>
            <a:r>
              <a:rPr kumimoji="0" lang="en-US" sz="3200" b="0"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১।</a:t>
            </a:r>
            <a:r>
              <a:rPr kumimoji="0" lang="bn-BD" sz="32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 বিনা চাষে গম আবাদ </a:t>
            </a:r>
            <a:r>
              <a:rPr kumimoji="0" lang="bn-IN" sz="32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সম্পর্কীত ধারণা ব্যাখ্যা করতে </a:t>
            </a:r>
            <a:r>
              <a:rPr kumimoji="0" lang="bn-BD" sz="32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 পারবে।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BD" sz="32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২। স্বল্প চাষে গমের আবাদ পদ্ধতি বর্ণনা  করতে পারবে।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BD" sz="32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৩। গম চাষে রোগ ও পোকা দমন সম্পর্কে ব্যাখ্যা করতে</a:t>
            </a:r>
            <a:r>
              <a:rPr lang="en-US" sz="3200" dirty="0" smtClean="0">
                <a:solidFill>
                  <a:srgbClr val="7030A0"/>
                </a:solidFill>
                <a:latin typeface="NikoshBAN" pitchFamily="2" charset="0"/>
                <a:cs typeface="NikoshBAN" pitchFamily="2" charset="0"/>
              </a:rPr>
              <a:t> </a:t>
            </a:r>
            <a:r>
              <a:rPr kumimoji="0" lang="bn-BD" sz="32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পারবে।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BD" sz="32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৪। গমের প্রধান শত্রু ইঁদুর এর উপদ্রব থেকে রক্ষা পাওয়ার উপায় বর্ণনা  করতে পারবে।    </a:t>
            </a:r>
            <a:endParaRPr kumimoji="0" lang="en-US" sz="32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endParaRPr>
          </a:p>
        </p:txBody>
      </p:sp>
      <p:sp>
        <p:nvSpPr>
          <p:cNvPr id="5" name="Title 1"/>
          <p:cNvSpPr txBox="1">
            <a:spLocks/>
          </p:cNvSpPr>
          <p:nvPr/>
        </p:nvSpPr>
        <p:spPr>
          <a:xfrm>
            <a:off x="914400" y="685800"/>
            <a:ext cx="7315201" cy="838199"/>
          </a:xfrm>
          <a:prstGeom prst="ribbon">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800" dirty="0" smtClean="0">
                <a:latin typeface="NikoshBAN" pitchFamily="2" charset="0"/>
                <a:cs typeface="NikoshBAN" pitchFamily="2" charset="0"/>
              </a:rPr>
              <a:t>শিখনফল </a:t>
            </a:r>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p:cTn id="12" dur="500" fill="hold"/>
                                        <p:tgtEl>
                                          <p:spTgt spid="4">
                                            <p:bg/>
                                          </p:spTgt>
                                        </p:tgtEl>
                                        <p:attrNameLst>
                                          <p:attrName>ppt_w</p:attrName>
                                        </p:attrNameLst>
                                      </p:cBhvr>
                                      <p:tavLst>
                                        <p:tav tm="0">
                                          <p:val>
                                            <p:fltVal val="0"/>
                                          </p:val>
                                        </p:tav>
                                        <p:tav tm="100000">
                                          <p:val>
                                            <p:strVal val="#ppt_w"/>
                                          </p:val>
                                        </p:tav>
                                      </p:tavLst>
                                    </p:anim>
                                    <p:anim calcmode="lin" valueType="num">
                                      <p:cBhvr>
                                        <p:cTn id="13" dur="500" fill="hold"/>
                                        <p:tgtEl>
                                          <p:spTgt spid="4">
                                            <p:bg/>
                                          </p:spTgt>
                                        </p:tgtEl>
                                        <p:attrNameLst>
                                          <p:attrName>ppt_h</p:attrName>
                                        </p:attrNameLst>
                                      </p:cBhvr>
                                      <p:tavLst>
                                        <p:tav tm="0">
                                          <p:val>
                                            <p:fltVal val="0"/>
                                          </p:val>
                                        </p:tav>
                                        <p:tav tm="100000">
                                          <p:val>
                                            <p:strVal val="#ppt_h"/>
                                          </p:val>
                                        </p:tav>
                                      </p:tavLst>
                                    </p:anim>
                                    <p:animEffect transition="in" filter="fade">
                                      <p:cBhvr>
                                        <p:cTn id="14" dur="500"/>
                                        <p:tgtEl>
                                          <p:spTgt spid="4">
                                            <p:bg/>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4">
                                            <p:txEl>
                                              <p:pRg st="0" end="0"/>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4">
                                            <p:txEl>
                                              <p:pRg st="1" end="1"/>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4">
                                            <p:txEl>
                                              <p:pRg st="2" end="2"/>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p:cTn id="3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4">
                                            <p:txEl>
                                              <p:pRg st="3" end="3"/>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p:cTn id="3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SC07688.jpg"/>
          <p:cNvPicPr>
            <a:picLocks noChangeAspect="1"/>
          </p:cNvPicPr>
          <p:nvPr/>
        </p:nvPicPr>
        <p:blipFill>
          <a:blip r:embed="rId2" cstate="print"/>
          <a:stretch>
            <a:fillRect/>
          </a:stretch>
        </p:blipFill>
        <p:spPr>
          <a:xfrm>
            <a:off x="4572000" y="1600200"/>
            <a:ext cx="4267200" cy="3124200"/>
          </a:xfrm>
          <a:prstGeom prst="roundRect">
            <a:avLst/>
          </a:prstGeom>
          <a:ln>
            <a:solidFill>
              <a:srgbClr val="7030A0"/>
            </a:solidFill>
          </a:ln>
        </p:spPr>
      </p:pic>
      <p:pic>
        <p:nvPicPr>
          <p:cNvPr id="10" name="Picture 9" descr="img_9695.jpg"/>
          <p:cNvPicPr>
            <a:picLocks noChangeAspect="1"/>
          </p:cNvPicPr>
          <p:nvPr/>
        </p:nvPicPr>
        <p:blipFill>
          <a:blip r:embed="rId3"/>
          <a:stretch>
            <a:fillRect/>
          </a:stretch>
        </p:blipFill>
        <p:spPr>
          <a:xfrm>
            <a:off x="304800" y="1600200"/>
            <a:ext cx="4267200" cy="3124200"/>
          </a:xfrm>
          <a:prstGeom prst="roundRect">
            <a:avLst/>
          </a:prstGeom>
          <a:ln>
            <a:solidFill>
              <a:srgbClr val="7030A0"/>
            </a:solidFill>
          </a:ln>
        </p:spPr>
      </p:pic>
      <p:sp>
        <p:nvSpPr>
          <p:cNvPr id="11" name="TextBox 10"/>
          <p:cNvSpPr txBox="1"/>
          <p:nvPr/>
        </p:nvSpPr>
        <p:spPr>
          <a:xfrm>
            <a:off x="1676400" y="304800"/>
            <a:ext cx="5715000" cy="102155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বিনা চাষে গমের আবাদ </a:t>
            </a:r>
            <a:endParaRPr lang="en-US" sz="5400" dirty="0">
              <a:latin typeface="NikoshBAN" pitchFamily="2" charset="0"/>
              <a:cs typeface="NikoshBAN" pitchFamily="2" charset="0"/>
            </a:endParaRPr>
          </a:p>
        </p:txBody>
      </p:sp>
      <p:sp>
        <p:nvSpPr>
          <p:cNvPr id="12" name="TextBox 11"/>
          <p:cNvSpPr txBox="1"/>
          <p:nvPr/>
        </p:nvSpPr>
        <p:spPr>
          <a:xfrm>
            <a:off x="609600" y="4876800"/>
            <a:ext cx="7924800" cy="1532334"/>
          </a:xfrm>
          <a:prstGeom prst="roundRect">
            <a:avLst>
              <a:gd name="adj" fmla="val 30591"/>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ধান কাটার পর যদি জমিতে পর্যাপ্ত রস থাকে অর্থাৎ হাঁটলে পায়ের দাগ পড়ে তবে সরাসরি বীজ বুনতে হয়। আবার জমিতে ‘জো’ না থাকলে হালকা সেচ দিয়ে ‘জো’ এলে বীজ বুনতে হয়।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par>
                                <p:cTn id="8" presetID="21"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900" decel="100000" fill="hold"/>
                                        <p:tgtEl>
                                          <p:spTgt spid="1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0" y="457200"/>
            <a:ext cx="3048000" cy="715089"/>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গমে পানি সেচ </a:t>
            </a:r>
            <a:endParaRPr lang="en-US" sz="3600" dirty="0">
              <a:latin typeface="NikoshBAN" pitchFamily="2" charset="0"/>
              <a:cs typeface="NikoshBAN" pitchFamily="2" charset="0"/>
            </a:endParaRPr>
          </a:p>
        </p:txBody>
      </p:sp>
      <p:sp>
        <p:nvSpPr>
          <p:cNvPr id="9" name="TextBox 8"/>
          <p:cNvSpPr txBox="1"/>
          <p:nvPr/>
        </p:nvSpPr>
        <p:spPr>
          <a:xfrm>
            <a:off x="685800" y="5029200"/>
            <a:ext cx="80010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বিনা চাষে ও স্বল্প চাষে গমের আবাদ করতে হলে বীজ বপনের ১৭ থেকে ২১ দিনের মধ্যে প্রথম হালকা সেচ দিতে হয়। </a:t>
            </a:r>
            <a:endParaRPr lang="en-US" sz="3200" dirty="0">
              <a:latin typeface="NikoshBAN" pitchFamily="2" charset="0"/>
              <a:cs typeface="NikoshBAN" pitchFamily="2" charset="0"/>
            </a:endParaRPr>
          </a:p>
        </p:txBody>
      </p:sp>
      <p:pic>
        <p:nvPicPr>
          <p:cNvPr id="10" name="Picture 9" descr="irrigation-bangladesh.jpg"/>
          <p:cNvPicPr>
            <a:picLocks noChangeAspect="1"/>
          </p:cNvPicPr>
          <p:nvPr/>
        </p:nvPicPr>
        <p:blipFill>
          <a:blip r:embed="rId2"/>
          <a:stretch>
            <a:fillRect/>
          </a:stretch>
        </p:blipFill>
        <p:spPr>
          <a:xfrm>
            <a:off x="381000" y="1752600"/>
            <a:ext cx="4038599" cy="2880624"/>
          </a:xfrm>
          <a:prstGeom prst="roundRect">
            <a:avLst/>
          </a:prstGeom>
          <a:ln>
            <a:solidFill>
              <a:srgbClr val="7030A0"/>
            </a:solidFill>
          </a:ln>
        </p:spPr>
      </p:pic>
      <p:pic>
        <p:nvPicPr>
          <p:cNvPr id="11" name="Picture 10"/>
          <p:cNvPicPr>
            <a:picLocks noChangeAspect="1"/>
          </p:cNvPicPr>
          <p:nvPr/>
        </p:nvPicPr>
        <p:blipFill>
          <a:blip r:embed="rId3"/>
          <a:stretch>
            <a:fillRect/>
          </a:stretch>
        </p:blipFill>
        <p:spPr>
          <a:xfrm>
            <a:off x="4800601" y="1752600"/>
            <a:ext cx="3962400" cy="2895600"/>
          </a:xfrm>
          <a:prstGeom prst="roundRect">
            <a:avLst/>
          </a:prstGeom>
          <a:ln>
            <a:solidFill>
              <a:srgbClr val="7030A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457200"/>
            <a:ext cx="3733800"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আগাছা দমন </a:t>
            </a:r>
            <a:endParaRPr lang="en-US" sz="3600" dirty="0">
              <a:latin typeface="NikoshBAN" pitchFamily="2" charset="0"/>
              <a:cs typeface="NikoshBAN" pitchFamily="2" charset="0"/>
            </a:endParaRPr>
          </a:p>
        </p:txBody>
      </p:sp>
      <p:pic>
        <p:nvPicPr>
          <p:cNvPr id="5" name="Picture 4" descr="IMG00121.jpg"/>
          <p:cNvPicPr>
            <a:picLocks noChangeAspect="1"/>
          </p:cNvPicPr>
          <p:nvPr/>
        </p:nvPicPr>
        <p:blipFill>
          <a:blip r:embed="rId2"/>
          <a:stretch>
            <a:fillRect/>
          </a:stretch>
        </p:blipFill>
        <p:spPr>
          <a:xfrm>
            <a:off x="457200" y="1577884"/>
            <a:ext cx="4037852" cy="3146516"/>
          </a:xfrm>
          <a:prstGeom prst="roundRect">
            <a:avLst/>
          </a:prstGeom>
          <a:ln>
            <a:solidFill>
              <a:srgbClr val="7030A0"/>
            </a:solidFill>
          </a:ln>
        </p:spPr>
      </p:pic>
      <p:pic>
        <p:nvPicPr>
          <p:cNvPr id="6" name="Picture 5" descr="images.jpg"/>
          <p:cNvPicPr>
            <a:picLocks noChangeAspect="1"/>
          </p:cNvPicPr>
          <p:nvPr/>
        </p:nvPicPr>
        <p:blipFill>
          <a:blip r:embed="rId3"/>
          <a:stretch>
            <a:fillRect/>
          </a:stretch>
        </p:blipFill>
        <p:spPr>
          <a:xfrm>
            <a:off x="4642334" y="1600200"/>
            <a:ext cx="4044466" cy="3124200"/>
          </a:xfrm>
          <a:prstGeom prst="roundRect">
            <a:avLst/>
          </a:prstGeom>
          <a:ln>
            <a:solidFill>
              <a:srgbClr val="7030A0"/>
            </a:solidFill>
          </a:ln>
        </p:spPr>
      </p:pic>
      <p:sp>
        <p:nvSpPr>
          <p:cNvPr id="7" name="TextBox 6"/>
          <p:cNvSpPr txBox="1"/>
          <p:nvPr/>
        </p:nvSpPr>
        <p:spPr>
          <a:xfrm>
            <a:off x="685800" y="5029200"/>
            <a:ext cx="80010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বিনা চাষে ও স্বল্প চাষে গমের আবাদ করতে হলে বীজ বপনের ২০ থেকে ২৫ দিনের মধ্যে আগাছা দমন করা প্রয়োজন হয়।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366</Words>
  <Application>Microsoft Office PowerPoint</Application>
  <PresentationFormat>On-screen Show (4:3)</PresentationFormat>
  <Paragraphs>58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DIGICOM</dc:creator>
  <cp:lastModifiedBy>DIGICOM</cp:lastModifiedBy>
  <cp:revision>12</cp:revision>
  <dcterms:created xsi:type="dcterms:W3CDTF">2006-08-16T00:00:00Z</dcterms:created>
  <dcterms:modified xsi:type="dcterms:W3CDTF">2020-03-17T08:13:25Z</dcterms:modified>
</cp:coreProperties>
</file>