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9"/>
  </p:notesMasterIdLst>
  <p:sldIdLst>
    <p:sldId id="277" r:id="rId2"/>
    <p:sldId id="258" r:id="rId3"/>
    <p:sldId id="259" r:id="rId4"/>
    <p:sldId id="261" r:id="rId5"/>
    <p:sldId id="262" r:id="rId6"/>
    <p:sldId id="280" r:id="rId7"/>
    <p:sldId id="278" r:id="rId8"/>
    <p:sldId id="263" r:id="rId9"/>
    <p:sldId id="283" r:id="rId10"/>
    <p:sldId id="281" r:id="rId11"/>
    <p:sldId id="279" r:id="rId12"/>
    <p:sldId id="275" r:id="rId13"/>
    <p:sldId id="270" r:id="rId14"/>
    <p:sldId id="272" r:id="rId15"/>
    <p:sldId id="276" r:id="rId16"/>
    <p:sldId id="264" r:id="rId17"/>
    <p:sldId id="25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20E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24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034127-8619-49AD-B492-18ED9ED6FC6E}" type="doc">
      <dgm:prSet loTypeId="urn:microsoft.com/office/officeart/2005/8/layout/radial3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51577A-60CA-4308-AB15-3236795D0FF7}">
      <dgm:prSet phldrT="[Text]" custT="1"/>
      <dgm:spPr/>
      <dgm:t>
        <a:bodyPr/>
        <a:lstStyle/>
        <a:p>
          <a:r>
            <a:rPr lang="bn-IN" sz="3200" dirty="0" smtClean="0">
              <a:latin typeface="NikoshBAN" pitchFamily="2" charset="0"/>
              <a:cs typeface="NikoshBAN" pitchFamily="2" charset="0"/>
            </a:rPr>
            <a:t>মুসাফির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35A51C92-C00C-4AD5-8044-460B5B3687A5}">
      <dgm:prSet phldrT="[Text]" custT="1"/>
      <dgm:spPr/>
      <dgm:t>
        <a:bodyPr/>
        <a:lstStyle/>
        <a:p>
          <a:r>
            <a:rPr lang="bn-IN" sz="3200" dirty="0" smtClean="0">
              <a:latin typeface="NikoshBAN" pitchFamily="2" charset="0"/>
              <a:cs typeface="NikoshBAN" pitchFamily="2" charset="0"/>
            </a:rPr>
            <a:t>আল্লাহর পথে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386AFBF0-516A-4257-8C3C-3A9BEA201F3F}">
      <dgm:prSet custT="1"/>
      <dgm:spPr/>
      <dgm:t>
        <a:bodyPr/>
        <a:lstStyle/>
        <a:p>
          <a:r>
            <a:rPr lang="bn-IN" sz="3200" dirty="0" smtClean="0">
              <a:latin typeface="NikoshBAN" pitchFamily="2" charset="0"/>
              <a:cs typeface="NikoshBAN" pitchFamily="2" charset="0"/>
            </a:rPr>
            <a:t>ঋণ গ্রস্থ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2F8E914F-440E-4005-ACCF-1F7281ECE41D}">
      <dgm:prSet custT="1"/>
      <dgm:spPr/>
      <dgm:t>
        <a:bodyPr/>
        <a:lstStyle/>
        <a:p>
          <a:r>
            <a:rPr lang="bn-IN" sz="3200" dirty="0" smtClean="0">
              <a:latin typeface="NikoshBAN" pitchFamily="2" charset="0"/>
              <a:cs typeface="NikoshBAN" pitchFamily="2" charset="0"/>
            </a:rPr>
            <a:t>মুক্তিকামি দাস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9C93E310-9C17-4A32-941A-6D2C72400E42}">
      <dgm:prSet custT="1"/>
      <dgm:spPr/>
      <dgm:t>
        <a:bodyPr/>
        <a:lstStyle/>
        <a:p>
          <a:r>
            <a:rPr lang="bn-IN" sz="3200" dirty="0" smtClean="0">
              <a:latin typeface="NikoshBAN" pitchFamily="2" charset="0"/>
              <a:cs typeface="NikoshBAN" pitchFamily="2" charset="0"/>
            </a:rPr>
            <a:t>মন জয়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1462C83C-52B9-47F6-8C0B-33E472D528E9}">
      <dgm:prSet custT="1"/>
      <dgm:spPr/>
      <dgm:t>
        <a:bodyPr/>
        <a:lstStyle/>
        <a:p>
          <a:r>
            <a:rPr lang="bn-IN" sz="3200" dirty="0" smtClean="0">
              <a:latin typeface="NikoshBAN" pitchFamily="2" charset="0"/>
              <a:cs typeface="NikoshBAN" pitchFamily="2" charset="0"/>
            </a:rPr>
            <a:t>কর্মচারী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6E8140E0-E758-4CDE-8EF1-4621B65B30EE}">
      <dgm:prSet phldrT="[Text]" custT="1"/>
      <dgm:spPr/>
      <dgm:t>
        <a:bodyPr/>
        <a:lstStyle/>
        <a:p>
          <a:r>
            <a:rPr lang="bn-IN" sz="3200" dirty="0" smtClean="0">
              <a:latin typeface="NikoshBAN" pitchFamily="2" charset="0"/>
              <a:cs typeface="NikoshBAN" pitchFamily="2" charset="0"/>
            </a:rPr>
            <a:t>মিসকিন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B2C3FBD1-8475-4CAA-8954-F854F15C2901}">
      <dgm:prSet phldrT="[Text]" custT="1"/>
      <dgm:spPr/>
      <dgm:t>
        <a:bodyPr/>
        <a:lstStyle/>
        <a:p>
          <a:r>
            <a:rPr lang="bn-IN" sz="3200" dirty="0" smtClean="0">
              <a:latin typeface="NikoshBAN" pitchFamily="2" charset="0"/>
              <a:cs typeface="NikoshBAN" pitchFamily="2" charset="0"/>
            </a:rPr>
            <a:t>ফকির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2EA5CC48-B90D-421C-9912-9C494D1050BD}">
      <dgm:prSet phldrT="[Text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bn-IN" sz="4000" dirty="0" smtClean="0">
              <a:latin typeface="NikoshBAN" pitchFamily="2" charset="0"/>
              <a:cs typeface="NikoshBAN" pitchFamily="2" charset="0"/>
            </a:rPr>
            <a:t>যাকাতের মাসারিফ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B994EBC3-9B2C-4DC0-AEF8-F19C77E54DE6}" type="sibTrans" cxnId="{174951A3-136E-4E2A-AF2B-ED46C9A95B1B}">
      <dgm:prSet/>
      <dgm:spPr/>
      <dgm:t>
        <a:bodyPr/>
        <a:lstStyle/>
        <a:p>
          <a:endParaRPr lang="en-US"/>
        </a:p>
      </dgm:t>
    </dgm:pt>
    <dgm:pt modelId="{E82DDDAD-FC19-4C05-A964-0AFE2E722B97}" type="parTrans" cxnId="{174951A3-136E-4E2A-AF2B-ED46C9A95B1B}">
      <dgm:prSet/>
      <dgm:spPr/>
      <dgm:t>
        <a:bodyPr/>
        <a:lstStyle/>
        <a:p>
          <a:endParaRPr lang="en-US"/>
        </a:p>
      </dgm:t>
    </dgm:pt>
    <dgm:pt modelId="{6982F956-D6A4-46EB-9E3C-6447EDE11A73}" type="sibTrans" cxnId="{50B65CC3-CEC0-4518-A45B-61FB78BB26F2}">
      <dgm:prSet/>
      <dgm:spPr/>
      <dgm:t>
        <a:bodyPr/>
        <a:lstStyle/>
        <a:p>
          <a:endParaRPr lang="en-US"/>
        </a:p>
      </dgm:t>
    </dgm:pt>
    <dgm:pt modelId="{50449371-9EC5-4C08-93E6-BDF73ACBE484}" type="parTrans" cxnId="{50B65CC3-CEC0-4518-A45B-61FB78BB26F2}">
      <dgm:prSet/>
      <dgm:spPr/>
      <dgm:t>
        <a:bodyPr/>
        <a:lstStyle/>
        <a:p>
          <a:endParaRPr lang="en-US"/>
        </a:p>
      </dgm:t>
    </dgm:pt>
    <dgm:pt modelId="{463BE21A-C2E7-45DC-B045-649DCC3E8F20}" type="sibTrans" cxnId="{20E7CB4B-9AB9-44E2-B530-CAFB8F111AED}">
      <dgm:prSet/>
      <dgm:spPr/>
      <dgm:t>
        <a:bodyPr/>
        <a:lstStyle/>
        <a:p>
          <a:endParaRPr lang="en-US"/>
        </a:p>
      </dgm:t>
    </dgm:pt>
    <dgm:pt modelId="{83486262-2CD8-4815-8CC6-1C0502838E33}" type="parTrans" cxnId="{20E7CB4B-9AB9-44E2-B530-CAFB8F111AED}">
      <dgm:prSet/>
      <dgm:spPr/>
      <dgm:t>
        <a:bodyPr/>
        <a:lstStyle/>
        <a:p>
          <a:endParaRPr lang="en-US"/>
        </a:p>
      </dgm:t>
    </dgm:pt>
    <dgm:pt modelId="{B121922C-5BB1-4209-8F9D-C44C2C52D49E}" type="sibTrans" cxnId="{F71B6928-E25D-4684-BD02-4AAE9087C6CC}">
      <dgm:prSet/>
      <dgm:spPr/>
      <dgm:t>
        <a:bodyPr/>
        <a:lstStyle/>
        <a:p>
          <a:endParaRPr lang="en-US"/>
        </a:p>
      </dgm:t>
    </dgm:pt>
    <dgm:pt modelId="{93B4AC6D-4F3E-4797-B86B-15BA07B65F5E}" type="parTrans" cxnId="{F71B6928-E25D-4684-BD02-4AAE9087C6CC}">
      <dgm:prSet/>
      <dgm:spPr/>
      <dgm:t>
        <a:bodyPr/>
        <a:lstStyle/>
        <a:p>
          <a:endParaRPr lang="en-US"/>
        </a:p>
      </dgm:t>
    </dgm:pt>
    <dgm:pt modelId="{89BC31B2-112F-44FA-B312-4D253590C2C9}" type="sibTrans" cxnId="{4D6E3778-F223-4C14-9874-B6B21FB9F131}">
      <dgm:prSet/>
      <dgm:spPr/>
      <dgm:t>
        <a:bodyPr/>
        <a:lstStyle/>
        <a:p>
          <a:endParaRPr lang="en-US"/>
        </a:p>
      </dgm:t>
    </dgm:pt>
    <dgm:pt modelId="{2B0F23E3-6218-4000-8E94-0CFCBD4A7D09}" type="parTrans" cxnId="{4D6E3778-F223-4C14-9874-B6B21FB9F131}">
      <dgm:prSet/>
      <dgm:spPr/>
      <dgm:t>
        <a:bodyPr/>
        <a:lstStyle/>
        <a:p>
          <a:endParaRPr lang="en-US"/>
        </a:p>
      </dgm:t>
    </dgm:pt>
    <dgm:pt modelId="{C48FC149-954D-4754-8D22-1A4C8B24345B}" type="sibTrans" cxnId="{D08E17E3-F123-46F6-BF4D-C40493F63E19}">
      <dgm:prSet/>
      <dgm:spPr/>
      <dgm:t>
        <a:bodyPr/>
        <a:lstStyle/>
        <a:p>
          <a:endParaRPr lang="en-US"/>
        </a:p>
      </dgm:t>
    </dgm:pt>
    <dgm:pt modelId="{8572FDCD-4B92-4960-9B7C-B54422B2D196}" type="parTrans" cxnId="{D08E17E3-F123-46F6-BF4D-C40493F63E19}">
      <dgm:prSet/>
      <dgm:spPr/>
      <dgm:t>
        <a:bodyPr/>
        <a:lstStyle/>
        <a:p>
          <a:endParaRPr lang="en-US"/>
        </a:p>
      </dgm:t>
    </dgm:pt>
    <dgm:pt modelId="{B3281C15-702D-407C-8957-DB3BF08756E9}" type="sibTrans" cxnId="{4537ED32-AE0C-40D8-9F8B-627BAC93879E}">
      <dgm:prSet/>
      <dgm:spPr/>
      <dgm:t>
        <a:bodyPr/>
        <a:lstStyle/>
        <a:p>
          <a:endParaRPr lang="en-US"/>
        </a:p>
      </dgm:t>
    </dgm:pt>
    <dgm:pt modelId="{AC4C86DB-3F89-43D2-AF4B-4820AA485E17}" type="parTrans" cxnId="{4537ED32-AE0C-40D8-9F8B-627BAC93879E}">
      <dgm:prSet/>
      <dgm:spPr/>
      <dgm:t>
        <a:bodyPr/>
        <a:lstStyle/>
        <a:p>
          <a:endParaRPr lang="en-US"/>
        </a:p>
      </dgm:t>
    </dgm:pt>
    <dgm:pt modelId="{733640FF-9DB3-41EB-8A1F-9574530BAB8A}" type="sibTrans" cxnId="{D0BE319B-3C11-4166-9BE6-9EE75A599EB6}">
      <dgm:prSet/>
      <dgm:spPr/>
      <dgm:t>
        <a:bodyPr/>
        <a:lstStyle/>
        <a:p>
          <a:endParaRPr lang="en-US"/>
        </a:p>
      </dgm:t>
    </dgm:pt>
    <dgm:pt modelId="{56C46296-9CF1-4A57-939E-5E517892C81C}" type="parTrans" cxnId="{D0BE319B-3C11-4166-9BE6-9EE75A599EB6}">
      <dgm:prSet/>
      <dgm:spPr/>
      <dgm:t>
        <a:bodyPr/>
        <a:lstStyle/>
        <a:p>
          <a:endParaRPr lang="en-US"/>
        </a:p>
      </dgm:t>
    </dgm:pt>
    <dgm:pt modelId="{037B1C66-A297-402E-AB45-DC373081B0A3}" type="sibTrans" cxnId="{A6E9ED0A-B47B-475D-9ED2-EA84B24D5047}">
      <dgm:prSet/>
      <dgm:spPr/>
      <dgm:t>
        <a:bodyPr/>
        <a:lstStyle/>
        <a:p>
          <a:endParaRPr lang="en-US"/>
        </a:p>
      </dgm:t>
    </dgm:pt>
    <dgm:pt modelId="{E75904DB-AD01-4F88-8C38-279D5476B108}" type="parTrans" cxnId="{A6E9ED0A-B47B-475D-9ED2-EA84B24D5047}">
      <dgm:prSet/>
      <dgm:spPr/>
      <dgm:t>
        <a:bodyPr/>
        <a:lstStyle/>
        <a:p>
          <a:endParaRPr lang="en-US"/>
        </a:p>
      </dgm:t>
    </dgm:pt>
    <dgm:pt modelId="{0E147216-CFBC-4A30-BFAD-BE71CFCB3631}" type="pres">
      <dgm:prSet presAssocID="{DC034127-8619-49AD-B492-18ED9ED6FC6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EC92B14-5ECC-41D3-BF6C-5C24943E1761}" type="pres">
      <dgm:prSet presAssocID="{DC034127-8619-49AD-B492-18ED9ED6FC6E}" presName="radial" presStyleCnt="0">
        <dgm:presLayoutVars>
          <dgm:animLvl val="ctr"/>
        </dgm:presLayoutVars>
      </dgm:prSet>
      <dgm:spPr/>
    </dgm:pt>
    <dgm:pt modelId="{CD82F16D-FDA6-400C-9D27-F25D443C3914}" type="pres">
      <dgm:prSet presAssocID="{2EA5CC48-B90D-421C-9912-9C494D1050BD}" presName="centerShape" presStyleLbl="vennNode1" presStyleIdx="0" presStyleCnt="9" custScaleX="83084" custScaleY="84131"/>
      <dgm:spPr/>
      <dgm:t>
        <a:bodyPr/>
        <a:lstStyle/>
        <a:p>
          <a:endParaRPr lang="en-US"/>
        </a:p>
      </dgm:t>
    </dgm:pt>
    <dgm:pt modelId="{AE3D36B2-43C6-449D-9378-A21700D87077}" type="pres">
      <dgm:prSet presAssocID="{B2C3FBD1-8475-4CAA-8954-F854F15C2901}" presName="node" presStyleLbl="venn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49780F-B8E1-492B-9D69-2051FF2903B2}" type="pres">
      <dgm:prSet presAssocID="{6E8140E0-E758-4CDE-8EF1-4621B65B30EE}" presName="node" presStyleLbl="venn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71AF40-9E0A-43E8-9228-D18A89DB0EA6}" type="pres">
      <dgm:prSet presAssocID="{1462C83C-52B9-47F6-8C0B-33E472D528E9}" presName="node" presStyleLbl="vennNode1" presStyleIdx="3" presStyleCnt="9" custRadScaleRad="103874" custRadScaleInc="21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7C5623-DA93-40F5-AE1F-B63AA2B72179}" type="pres">
      <dgm:prSet presAssocID="{9C93E310-9C17-4A32-941A-6D2C72400E42}" presName="node" presStyleLbl="venn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C19A88-D4BA-4413-8AAE-097325E08D34}" type="pres">
      <dgm:prSet presAssocID="{2F8E914F-440E-4005-ACCF-1F7281ECE41D}" presName="node" presStyleLbl="vennNode1" presStyleIdx="5" presStyleCnt="9" custRadScaleRad="100002" custRadScaleInc="-7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DCD2D5-A544-4F61-928B-1463716FB960}" type="pres">
      <dgm:prSet presAssocID="{386AFBF0-516A-4257-8C3C-3A9BEA201F3F}" presName="node" presStyleLbl="venn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838FF3-2504-4779-9424-3EAC7BA41448}" type="pres">
      <dgm:prSet presAssocID="{35A51C92-C00C-4AD5-8044-460B5B3687A5}" presName="node" presStyleLbl="venn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6E2112-51DE-411C-ACCB-F7679CD6E0D5}" type="pres">
      <dgm:prSet presAssocID="{F051577A-60CA-4308-AB15-3236795D0FF7}" presName="node" presStyleLbl="venn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F37ABB-A283-4394-BF83-8788F577FA37}" type="presOf" srcId="{386AFBF0-516A-4257-8C3C-3A9BEA201F3F}" destId="{7CDCD2D5-A544-4F61-928B-1463716FB960}" srcOrd="0" destOrd="0" presId="urn:microsoft.com/office/officeart/2005/8/layout/radial3"/>
    <dgm:cxn modelId="{80B2B856-B6FC-4946-AA65-D57211FE0282}" type="presOf" srcId="{1462C83C-52B9-47F6-8C0B-33E472D528E9}" destId="{C871AF40-9E0A-43E8-9228-D18A89DB0EA6}" srcOrd="0" destOrd="0" presId="urn:microsoft.com/office/officeart/2005/8/layout/radial3"/>
    <dgm:cxn modelId="{4537ED32-AE0C-40D8-9F8B-627BAC93879E}" srcId="{2EA5CC48-B90D-421C-9912-9C494D1050BD}" destId="{1462C83C-52B9-47F6-8C0B-33E472D528E9}" srcOrd="2" destOrd="0" parTransId="{AC4C86DB-3F89-43D2-AF4B-4820AA485E17}" sibTransId="{B3281C15-702D-407C-8957-DB3BF08756E9}"/>
    <dgm:cxn modelId="{94EC0968-4922-4218-A1B2-7484AAC9227A}" type="presOf" srcId="{2EA5CC48-B90D-421C-9912-9C494D1050BD}" destId="{CD82F16D-FDA6-400C-9D27-F25D443C3914}" srcOrd="0" destOrd="0" presId="urn:microsoft.com/office/officeart/2005/8/layout/radial3"/>
    <dgm:cxn modelId="{A6E9ED0A-B47B-475D-9ED2-EA84B24D5047}" srcId="{2EA5CC48-B90D-421C-9912-9C494D1050BD}" destId="{B2C3FBD1-8475-4CAA-8954-F854F15C2901}" srcOrd="0" destOrd="0" parTransId="{E75904DB-AD01-4F88-8C38-279D5476B108}" sibTransId="{037B1C66-A297-402E-AB45-DC373081B0A3}"/>
    <dgm:cxn modelId="{9E426D4F-26CA-4DA4-8D34-7D815BDE3637}" type="presOf" srcId="{9C93E310-9C17-4A32-941A-6D2C72400E42}" destId="{2E7C5623-DA93-40F5-AE1F-B63AA2B72179}" srcOrd="0" destOrd="0" presId="urn:microsoft.com/office/officeart/2005/8/layout/radial3"/>
    <dgm:cxn modelId="{20E7CB4B-9AB9-44E2-B530-CAFB8F111AED}" srcId="{2EA5CC48-B90D-421C-9912-9C494D1050BD}" destId="{35A51C92-C00C-4AD5-8044-460B5B3687A5}" srcOrd="6" destOrd="0" parTransId="{83486262-2CD8-4815-8CC6-1C0502838E33}" sibTransId="{463BE21A-C2E7-45DC-B045-649DCC3E8F20}"/>
    <dgm:cxn modelId="{49CD7399-C614-4431-829B-A2EA775E8B83}" type="presOf" srcId="{6E8140E0-E758-4CDE-8EF1-4621B65B30EE}" destId="{CE49780F-B8E1-492B-9D69-2051FF2903B2}" srcOrd="0" destOrd="0" presId="urn:microsoft.com/office/officeart/2005/8/layout/radial3"/>
    <dgm:cxn modelId="{50B65CC3-CEC0-4518-A45B-61FB78BB26F2}" srcId="{2EA5CC48-B90D-421C-9912-9C494D1050BD}" destId="{F051577A-60CA-4308-AB15-3236795D0FF7}" srcOrd="7" destOrd="0" parTransId="{50449371-9EC5-4C08-93E6-BDF73ACBE484}" sibTransId="{6982F956-D6A4-46EB-9E3C-6447EDE11A73}"/>
    <dgm:cxn modelId="{D0BE319B-3C11-4166-9BE6-9EE75A599EB6}" srcId="{2EA5CC48-B90D-421C-9912-9C494D1050BD}" destId="{6E8140E0-E758-4CDE-8EF1-4621B65B30EE}" srcOrd="1" destOrd="0" parTransId="{56C46296-9CF1-4A57-939E-5E517892C81C}" sibTransId="{733640FF-9DB3-41EB-8A1F-9574530BAB8A}"/>
    <dgm:cxn modelId="{00A15222-C6BD-4024-95DF-12CAE794BDE8}" type="presOf" srcId="{35A51C92-C00C-4AD5-8044-460B5B3687A5}" destId="{D7838FF3-2504-4779-9424-3EAC7BA41448}" srcOrd="0" destOrd="0" presId="urn:microsoft.com/office/officeart/2005/8/layout/radial3"/>
    <dgm:cxn modelId="{4EF5ED1D-96BC-4621-BF3F-6F063C1ED9AA}" type="presOf" srcId="{F051577A-60CA-4308-AB15-3236795D0FF7}" destId="{FD6E2112-51DE-411C-ACCB-F7679CD6E0D5}" srcOrd="0" destOrd="0" presId="urn:microsoft.com/office/officeart/2005/8/layout/radial3"/>
    <dgm:cxn modelId="{539379AC-A6CD-4750-888C-B06130B9B799}" type="presOf" srcId="{2F8E914F-440E-4005-ACCF-1F7281ECE41D}" destId="{A3C19A88-D4BA-4413-8AAE-097325E08D34}" srcOrd="0" destOrd="0" presId="urn:microsoft.com/office/officeart/2005/8/layout/radial3"/>
    <dgm:cxn modelId="{D08E17E3-F123-46F6-BF4D-C40493F63E19}" srcId="{2EA5CC48-B90D-421C-9912-9C494D1050BD}" destId="{9C93E310-9C17-4A32-941A-6D2C72400E42}" srcOrd="3" destOrd="0" parTransId="{8572FDCD-4B92-4960-9B7C-B54422B2D196}" sibTransId="{C48FC149-954D-4754-8D22-1A4C8B24345B}"/>
    <dgm:cxn modelId="{4D6E3778-F223-4C14-9874-B6B21FB9F131}" srcId="{2EA5CC48-B90D-421C-9912-9C494D1050BD}" destId="{2F8E914F-440E-4005-ACCF-1F7281ECE41D}" srcOrd="4" destOrd="0" parTransId="{2B0F23E3-6218-4000-8E94-0CFCBD4A7D09}" sibTransId="{89BC31B2-112F-44FA-B312-4D253590C2C9}"/>
    <dgm:cxn modelId="{174951A3-136E-4E2A-AF2B-ED46C9A95B1B}" srcId="{DC034127-8619-49AD-B492-18ED9ED6FC6E}" destId="{2EA5CC48-B90D-421C-9912-9C494D1050BD}" srcOrd="0" destOrd="0" parTransId="{E82DDDAD-FC19-4C05-A964-0AFE2E722B97}" sibTransId="{B994EBC3-9B2C-4DC0-AEF8-F19C77E54DE6}"/>
    <dgm:cxn modelId="{F71B6928-E25D-4684-BD02-4AAE9087C6CC}" srcId="{2EA5CC48-B90D-421C-9912-9C494D1050BD}" destId="{386AFBF0-516A-4257-8C3C-3A9BEA201F3F}" srcOrd="5" destOrd="0" parTransId="{93B4AC6D-4F3E-4797-B86B-15BA07B65F5E}" sibTransId="{B121922C-5BB1-4209-8F9D-C44C2C52D49E}"/>
    <dgm:cxn modelId="{9DCA266E-D564-4F89-B126-119B63ABAB0A}" type="presOf" srcId="{DC034127-8619-49AD-B492-18ED9ED6FC6E}" destId="{0E147216-CFBC-4A30-BFAD-BE71CFCB3631}" srcOrd="0" destOrd="0" presId="urn:microsoft.com/office/officeart/2005/8/layout/radial3"/>
    <dgm:cxn modelId="{70F75DFC-5E5C-4690-BAC2-66377C637DFC}" type="presOf" srcId="{B2C3FBD1-8475-4CAA-8954-F854F15C2901}" destId="{AE3D36B2-43C6-449D-9378-A21700D87077}" srcOrd="0" destOrd="0" presId="urn:microsoft.com/office/officeart/2005/8/layout/radial3"/>
    <dgm:cxn modelId="{867A8499-5BB1-4E5E-9C53-6AB80287BB8F}" type="presParOf" srcId="{0E147216-CFBC-4A30-BFAD-BE71CFCB3631}" destId="{AEC92B14-5ECC-41D3-BF6C-5C24943E1761}" srcOrd="0" destOrd="0" presId="urn:microsoft.com/office/officeart/2005/8/layout/radial3"/>
    <dgm:cxn modelId="{60A99637-E9AB-40EB-B3CD-89179F8F54F1}" type="presParOf" srcId="{AEC92B14-5ECC-41D3-BF6C-5C24943E1761}" destId="{CD82F16D-FDA6-400C-9D27-F25D443C3914}" srcOrd="0" destOrd="0" presId="urn:microsoft.com/office/officeart/2005/8/layout/radial3"/>
    <dgm:cxn modelId="{509768D3-7ABE-4CE7-B15B-AD7C9790F80D}" type="presParOf" srcId="{AEC92B14-5ECC-41D3-BF6C-5C24943E1761}" destId="{AE3D36B2-43C6-449D-9378-A21700D87077}" srcOrd="1" destOrd="0" presId="urn:microsoft.com/office/officeart/2005/8/layout/radial3"/>
    <dgm:cxn modelId="{6A2D760C-0B6F-4CD3-8011-9C6CAB779FD0}" type="presParOf" srcId="{AEC92B14-5ECC-41D3-BF6C-5C24943E1761}" destId="{CE49780F-B8E1-492B-9D69-2051FF2903B2}" srcOrd="2" destOrd="0" presId="urn:microsoft.com/office/officeart/2005/8/layout/radial3"/>
    <dgm:cxn modelId="{64D2D436-4F57-45DE-898B-6D86C784CE3D}" type="presParOf" srcId="{AEC92B14-5ECC-41D3-BF6C-5C24943E1761}" destId="{C871AF40-9E0A-43E8-9228-D18A89DB0EA6}" srcOrd="3" destOrd="0" presId="urn:microsoft.com/office/officeart/2005/8/layout/radial3"/>
    <dgm:cxn modelId="{2B0C0DF1-2965-4C90-B172-0BD87EA3ED55}" type="presParOf" srcId="{AEC92B14-5ECC-41D3-BF6C-5C24943E1761}" destId="{2E7C5623-DA93-40F5-AE1F-B63AA2B72179}" srcOrd="4" destOrd="0" presId="urn:microsoft.com/office/officeart/2005/8/layout/radial3"/>
    <dgm:cxn modelId="{F3CECAAB-31C5-4E3F-A15E-67240CAFE5CF}" type="presParOf" srcId="{AEC92B14-5ECC-41D3-BF6C-5C24943E1761}" destId="{A3C19A88-D4BA-4413-8AAE-097325E08D34}" srcOrd="5" destOrd="0" presId="urn:microsoft.com/office/officeart/2005/8/layout/radial3"/>
    <dgm:cxn modelId="{CF548CBF-59DE-474F-9891-CDBB4B2F79CF}" type="presParOf" srcId="{AEC92B14-5ECC-41D3-BF6C-5C24943E1761}" destId="{7CDCD2D5-A544-4F61-928B-1463716FB960}" srcOrd="6" destOrd="0" presId="urn:microsoft.com/office/officeart/2005/8/layout/radial3"/>
    <dgm:cxn modelId="{7A775944-9414-4F66-9DAF-01254DA3D185}" type="presParOf" srcId="{AEC92B14-5ECC-41D3-BF6C-5C24943E1761}" destId="{D7838FF3-2504-4779-9424-3EAC7BA41448}" srcOrd="7" destOrd="0" presId="urn:microsoft.com/office/officeart/2005/8/layout/radial3"/>
    <dgm:cxn modelId="{D0515920-8D0E-4C0F-A0D3-199E25C7B930}" type="presParOf" srcId="{AEC92B14-5ECC-41D3-BF6C-5C24943E1761}" destId="{FD6E2112-51DE-411C-ACCB-F7679CD6E0D5}" srcOrd="8" destOrd="0" presId="urn:microsoft.com/office/officeart/2005/8/layout/radial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C0ECB-3E1E-4F17-B116-B7B17F4759A1}" type="datetimeFigureOut">
              <a:rPr lang="en-US" smtClean="0"/>
              <a:pPr/>
              <a:t>14-Mar-20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F39CB-E4D8-42E0-B1C5-6BD377574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F39CB-E4D8-42E0-B1C5-6BD377574D7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278F-16A4-4E21-9DA1-8BBE88B77722}" type="datetime2">
              <a:rPr lang="bn-IN" smtClean="0"/>
              <a:pPr/>
              <a:t>শনিবার, 14 মার্চ 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1ADD4-9914-4750-815B-348B97113DD5}" type="datetime2">
              <a:rPr lang="bn-IN" smtClean="0"/>
              <a:pPr/>
              <a:t>শনিবার, 14 মার্চ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69F2E-7E4E-40BD-87F2-0DC4586E30F6}" type="datetime2">
              <a:rPr lang="bn-IN" smtClean="0"/>
              <a:pPr/>
              <a:t>শনিবার, 14 মার্চ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7BA83-7C99-4272-91ED-A803BD827604}" type="datetime2">
              <a:rPr lang="bn-IN" smtClean="0"/>
              <a:pPr/>
              <a:t>শনিবার, 14 মার্চ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1E38-8A5E-4309-A75D-60F0B2B11AF4}" type="datetime2">
              <a:rPr lang="bn-IN" smtClean="0"/>
              <a:pPr/>
              <a:t>শনিবার, 14 মার্চ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FAA6-AF3B-4FD6-BCAD-C401A35E4777}" type="datetime2">
              <a:rPr lang="bn-IN" smtClean="0"/>
              <a:pPr/>
              <a:t>শনিবার, 14 মার্চ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788DC-79CA-4DBC-BC1E-FD0A7C5ABD04}" type="datetime2">
              <a:rPr lang="bn-IN" smtClean="0"/>
              <a:pPr/>
              <a:t>শনিবার, 14 মার্চ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DAAC-6EAD-4621-B686-068C917637DD}" type="datetime2">
              <a:rPr lang="bn-IN" smtClean="0"/>
              <a:pPr/>
              <a:t>শনিবার, 14 মার্চ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B3DAB-4F0E-4F19-8229-CA7950763DD7}" type="datetime2">
              <a:rPr lang="bn-IN" smtClean="0"/>
              <a:pPr/>
              <a:t>শনিবার, 14 মার্চ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2195-C253-46A5-B3DC-C67BFDCDDB2F}" type="datetime2">
              <a:rPr lang="bn-IN" smtClean="0"/>
              <a:pPr/>
              <a:t>শনিবার, 14 মার্চ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15850-D84C-485A-B1B7-346DECCFAA23}" type="datetime2">
              <a:rPr lang="bn-IN" smtClean="0"/>
              <a:pPr/>
              <a:t>শনিবার, 14 মার্চ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CF731AD-E959-42CA-9E81-5533BC8AA597}" type="datetime2">
              <a:rPr lang="bn-IN" smtClean="0"/>
              <a:pPr/>
              <a:t>শনিবার, 14 মার্চ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EB25C55-C48C-4CBD-9C4A-6B8BFD1F9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3404381" y="0"/>
            <a:ext cx="4923693" cy="3545059"/>
          </a:xfrm>
          <a:prstGeom prst="horizontalScroll">
            <a:avLst>
              <a:gd name="adj" fmla="val 11706"/>
            </a:avLst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fgdf.png"/>
          <p:cNvPicPr>
            <a:picLocks noChangeAspect="1"/>
          </p:cNvPicPr>
          <p:nvPr/>
        </p:nvPicPr>
        <p:blipFill>
          <a:blip r:embed="rId2"/>
          <a:srcRect l="5028" t="8765" r="8939" b="7769"/>
          <a:stretch>
            <a:fillRect/>
          </a:stretch>
        </p:blipFill>
        <p:spPr>
          <a:xfrm>
            <a:off x="3038621" y="3559126"/>
            <a:ext cx="6499274" cy="294718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F9C74-E821-43EE-83D9-761DB8351093}" type="datetime2">
              <a:rPr lang="bn-IN" smtClean="0"/>
              <a:pPr/>
              <a:t>শনিবার, 14 মার্চ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5C55-C48C-4CBD-9C4A-6B8BFD1F9B9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B056-6CBD-43DB-9634-F6A969EE46BC}" type="datetime2">
              <a:rPr lang="bn-IN" smtClean="0"/>
              <a:pPr/>
              <a:t>শনিবার, 14 মার্চ 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5C55-C48C-4CBD-9C4A-6B8BFD1F9B96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3" name="Diagram 2"/>
          <p:cNvGraphicFramePr/>
          <p:nvPr/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D82F16D-FDA6-400C-9D27-F25D443C39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dgm id="{CD82F16D-FDA6-400C-9D27-F25D443C39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dgm id="{CD82F16D-FDA6-400C-9D27-F25D443C39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graphicEl>
                                              <a:dgm id="{CD82F16D-FDA6-400C-9D27-F25D443C39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E3D36B2-43C6-449D-9378-A21700D870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graphicEl>
                                              <a:dgm id="{AE3D36B2-43C6-449D-9378-A21700D870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graphicEl>
                                              <a:dgm id="{AE3D36B2-43C6-449D-9378-A21700D870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graphicEl>
                                              <a:dgm id="{AE3D36B2-43C6-449D-9378-A21700D870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E49780F-B8E1-492B-9D69-2051FF2903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graphicEl>
                                              <a:dgm id="{CE49780F-B8E1-492B-9D69-2051FF2903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graphicEl>
                                              <a:dgm id="{CE49780F-B8E1-492B-9D69-2051FF2903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CE49780F-B8E1-492B-9D69-2051FF2903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871AF40-9E0A-43E8-9228-D18A89DB0E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graphicEl>
                                              <a:dgm id="{C871AF40-9E0A-43E8-9228-D18A89DB0E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graphicEl>
                                              <a:dgm id="{C871AF40-9E0A-43E8-9228-D18A89DB0E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graphicEl>
                                              <a:dgm id="{C871AF40-9E0A-43E8-9228-D18A89DB0E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7C5623-DA93-40F5-AE1F-B63AA2B721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graphicEl>
                                              <a:dgm id="{2E7C5623-DA93-40F5-AE1F-B63AA2B721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graphicEl>
                                              <a:dgm id="{2E7C5623-DA93-40F5-AE1F-B63AA2B721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dgm id="{2E7C5623-DA93-40F5-AE1F-B63AA2B721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3C19A88-D4BA-4413-8AAE-097325E08D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graphicEl>
                                              <a:dgm id="{A3C19A88-D4BA-4413-8AAE-097325E08D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graphicEl>
                                              <a:dgm id="{A3C19A88-D4BA-4413-8AAE-097325E08D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graphicEl>
                                              <a:dgm id="{A3C19A88-D4BA-4413-8AAE-097325E08D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DCD2D5-A544-4F61-928B-1463716FB9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graphicEl>
                                              <a:dgm id="{7CDCD2D5-A544-4F61-928B-1463716FB9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graphicEl>
                                              <a:dgm id="{7CDCD2D5-A544-4F61-928B-1463716FB9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graphicEl>
                                              <a:dgm id="{7CDCD2D5-A544-4F61-928B-1463716FB9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838FF3-2504-4779-9424-3EAC7BA414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graphicEl>
                                              <a:dgm id="{D7838FF3-2504-4779-9424-3EAC7BA414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graphicEl>
                                              <a:dgm id="{D7838FF3-2504-4779-9424-3EAC7BA414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graphicEl>
                                              <a:dgm id="{D7838FF3-2504-4779-9424-3EAC7BA414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6E2112-51DE-411C-ACCB-F7679CD6E0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graphicEl>
                                              <a:dgm id="{FD6E2112-51DE-411C-ACCB-F7679CD6E0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graphicEl>
                                              <a:dgm id="{FD6E2112-51DE-411C-ACCB-F7679CD6E0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graphicEl>
                                              <a:dgm id="{FD6E2112-51DE-411C-ACCB-F7679CD6E0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w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8702" y="1460182"/>
            <a:ext cx="4218523" cy="28072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85735" y="773723"/>
            <a:ext cx="5627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71003" y="4515729"/>
            <a:ext cx="79201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যাকাত ব্যয়ের খাতে ‘মন জয় করার উদ্দেশ্যে যাকাত দেওয়া’ বলতে কি বুঝ।সংক্ষেপে আলোচনা করে লিখ।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7-Point Star 5"/>
          <p:cNvSpPr/>
          <p:nvPr/>
        </p:nvSpPr>
        <p:spPr>
          <a:xfrm>
            <a:off x="9842696" y="293077"/>
            <a:ext cx="2349304" cy="2067951"/>
          </a:xfrm>
          <a:prstGeom prst="star7">
            <a:avLst>
              <a:gd name="adj" fmla="val 25620"/>
              <a:gd name="hf" fmla="val 102572"/>
              <a:gd name="vf" fmla="val 10521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সময়-৫ মিঃ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C9FE7-B244-41CE-8230-A4C99045F5F9}" type="datetime2">
              <a:rPr lang="bn-IN" smtClean="0"/>
              <a:pPr/>
              <a:t>শনিবার, 14 মার্চ 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5C55-C48C-4CBD-9C4A-6B8BFD1F9B9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bbon: Tilted Up 2">
            <a:extLst>
              <a:ext uri="{FF2B5EF4-FFF2-40B4-BE49-F238E27FC236}">
                <a16:creationId xmlns:a16="http://schemas.microsoft.com/office/drawing/2014/main" xmlns="" id="{0F7117BB-9554-455F-AA82-5020C4D6A394}"/>
              </a:ext>
            </a:extLst>
          </p:cNvPr>
          <p:cNvSpPr/>
          <p:nvPr/>
        </p:nvSpPr>
        <p:spPr>
          <a:xfrm>
            <a:off x="929148" y="0"/>
            <a:ext cx="9896168" cy="2241754"/>
          </a:xfrm>
          <a:prstGeom prst="ribbon2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যাকাতের গুরুত্ব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AC845B3-0F58-4FA1-A090-3ED6A6F96984}"/>
              </a:ext>
            </a:extLst>
          </p:cNvPr>
          <p:cNvSpPr txBox="1"/>
          <p:nvPr/>
        </p:nvSpPr>
        <p:spPr>
          <a:xfrm>
            <a:off x="752168" y="2684206"/>
            <a:ext cx="10073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যাকাতের অর্থনৈতিক ও সামাজিক গুরুত্ব বিষয়ে সংক্ষিপ্ত আলোচনা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E356-A247-453A-8EDD-287DE898F18D}" type="datetime2">
              <a:rPr lang="bn-IN" smtClean="0"/>
              <a:pPr/>
              <a:t>শনিবার, 14 মার্চ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5C55-C48C-4CBD-9C4A-6B8BFD1F9B9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781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xmlns="" id="{14F76BE5-45D3-49CF-931D-A192817F5849}"/>
              </a:ext>
            </a:extLst>
          </p:cNvPr>
          <p:cNvSpPr/>
          <p:nvPr/>
        </p:nvSpPr>
        <p:spPr>
          <a:xfrm>
            <a:off x="2845758" y="300187"/>
            <a:ext cx="5324168" cy="202052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C00A740-4170-444B-A1FD-602C4DE7E189}"/>
              </a:ext>
            </a:extLst>
          </p:cNvPr>
          <p:cNvSpPr/>
          <p:nvPr/>
        </p:nvSpPr>
        <p:spPr>
          <a:xfrm>
            <a:off x="1069145" y="5037824"/>
            <a:ext cx="10283483" cy="131260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 দারিদ্র বিমোচনে যাকাত কি কোন ভূমিকা রাখতে পারে বলে তোমার মনে হয়? মতের পক্ষে যুক্তি দাও।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doliyo kaj.jpg"/>
          <p:cNvPicPr>
            <a:picLocks noChangeAspect="1"/>
          </p:cNvPicPr>
          <p:nvPr/>
        </p:nvPicPr>
        <p:blipFill>
          <a:blip r:embed="rId2"/>
          <a:srcRect l="22229" t="26510" r="3573"/>
          <a:stretch>
            <a:fillRect/>
          </a:stretch>
        </p:blipFill>
        <p:spPr>
          <a:xfrm>
            <a:off x="3065319" y="2377440"/>
            <a:ext cx="4700047" cy="2606907"/>
          </a:xfrm>
          <a:prstGeom prst="rect">
            <a:avLst/>
          </a:prstGeom>
        </p:spPr>
      </p:pic>
      <p:sp>
        <p:nvSpPr>
          <p:cNvPr id="6" name="7-Point Star 5"/>
          <p:cNvSpPr/>
          <p:nvPr/>
        </p:nvSpPr>
        <p:spPr>
          <a:xfrm>
            <a:off x="9453489" y="267286"/>
            <a:ext cx="2504050" cy="2053883"/>
          </a:xfrm>
          <a:prstGeom prst="star7">
            <a:avLst>
              <a:gd name="adj" fmla="val 25620"/>
              <a:gd name="hf" fmla="val 102572"/>
              <a:gd name="vf" fmla="val 10521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সময়-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10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মিঃ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229600" y="6345998"/>
            <a:ext cx="3302000" cy="476250"/>
          </a:xfrm>
        </p:spPr>
        <p:txBody>
          <a:bodyPr/>
          <a:lstStyle/>
          <a:p>
            <a:fld id="{FEE6B029-2285-4C5D-BF08-E5AF409578F2}" type="datetime2">
              <a:rPr lang="bn-IN" smtClean="0"/>
              <a:pPr/>
              <a:t>শনিবার, 14 মার্চ 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5C55-C48C-4CBD-9C4A-6B8BFD1F9B9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195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mond 2">
            <a:extLst>
              <a:ext uri="{FF2B5EF4-FFF2-40B4-BE49-F238E27FC236}">
                <a16:creationId xmlns:a16="http://schemas.microsoft.com/office/drawing/2014/main" xmlns="" id="{B092E226-6CB7-4511-BAFE-6FA6E830915E}"/>
              </a:ext>
            </a:extLst>
          </p:cNvPr>
          <p:cNvSpPr/>
          <p:nvPr/>
        </p:nvSpPr>
        <p:spPr>
          <a:xfrm>
            <a:off x="2890683" y="383459"/>
            <a:ext cx="5619136" cy="2846439"/>
          </a:xfrm>
          <a:prstGeom prst="diamond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মুল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0C8A061-29F9-444D-A72C-506005FD9120}"/>
              </a:ext>
            </a:extLst>
          </p:cNvPr>
          <p:cNvSpPr txBox="1"/>
          <p:nvPr/>
        </p:nvSpPr>
        <p:spPr>
          <a:xfrm>
            <a:off x="1012875" y="3429000"/>
            <a:ext cx="106351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যাকাতের শরয়ী বিধান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হল_____।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ধনী গরিবের পার্থক্য দূর করতে পারে______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3.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যাকাত অস্বীকারকারীর বিরুদ্ধে যে যুদ্ধ হয় তার নাম_____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E2FEFF2-F255-45DB-BBEB-3B40E6E3D9C3}"/>
              </a:ext>
            </a:extLst>
          </p:cNvPr>
          <p:cNvSpPr txBox="1"/>
          <p:nvPr/>
        </p:nvSpPr>
        <p:spPr>
          <a:xfrm>
            <a:off x="1482212" y="5714614"/>
            <a:ext cx="963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ফরজ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যাকাত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রিদ্দার যুদ্ধ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7BB-82E2-40D6-BDF3-02677DC01E9C}" type="datetime2">
              <a:rPr lang="bn-IN" smtClean="0"/>
              <a:pPr/>
              <a:t>শনিবার, 14 মার্চ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5C55-C48C-4CBD-9C4A-6B8BFD1F9B9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329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roll: Horizontal 1">
            <a:extLst>
              <a:ext uri="{FF2B5EF4-FFF2-40B4-BE49-F238E27FC236}">
                <a16:creationId xmlns:a16="http://schemas.microsoft.com/office/drawing/2014/main" xmlns="" id="{551E26B7-4786-41D8-B666-8B99603BBEFF}"/>
              </a:ext>
            </a:extLst>
          </p:cNvPr>
          <p:cNvSpPr/>
          <p:nvPr/>
        </p:nvSpPr>
        <p:spPr>
          <a:xfrm>
            <a:off x="3510116" y="1430594"/>
            <a:ext cx="5648632" cy="1998406"/>
          </a:xfrm>
          <a:prstGeom prst="horizont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োত্তর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পর্ব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ECB4-D869-406B-A988-2464159C6217}" type="datetime2">
              <a:rPr lang="bn-IN" smtClean="0"/>
              <a:pPr/>
              <a:t>শনিবার, 14 মার্চ 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5C55-C48C-4CBD-9C4A-6B8BFD1F9B9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88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83E8E16-B8B0-401B-93B0-D51BDF4EDA24}"/>
              </a:ext>
            </a:extLst>
          </p:cNvPr>
          <p:cNvSpPr/>
          <p:nvPr/>
        </p:nvSpPr>
        <p:spPr>
          <a:xfrm>
            <a:off x="3896751" y="206479"/>
            <a:ext cx="4492623" cy="79232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A5D07B6-DB9F-4B2C-A404-7D011EE3E4D5}"/>
              </a:ext>
            </a:extLst>
          </p:cNvPr>
          <p:cNvSpPr txBox="1"/>
          <p:nvPr/>
        </p:nvSpPr>
        <p:spPr>
          <a:xfrm>
            <a:off x="1378635" y="5032717"/>
            <a:ext cx="95660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যাকাতের অর্থ দিয়ে আমরা কিভাবে দারিদ্রতাকে দূর করতে পারি তার একটি রুপরেখা তৈরি কর।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smdnslk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6924" y="1066067"/>
            <a:ext cx="5148774" cy="3533845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A1975-8CE1-4772-B1E4-1986D98C7E19}" type="datetime2">
              <a:rPr lang="bn-IN" smtClean="0"/>
              <a:pPr/>
              <a:t>শনিবার, 14 মার্চ 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5C55-C48C-4CBD-9C4A-6B8BFD1F9B9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500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xmlns="" id="{05165EFF-F12A-4E78-A8B4-B7B5C35CC1B5}"/>
              </a:ext>
            </a:extLst>
          </p:cNvPr>
          <p:cNvSpPr/>
          <p:nvPr/>
        </p:nvSpPr>
        <p:spPr>
          <a:xfrm>
            <a:off x="3628103" y="1976284"/>
            <a:ext cx="6017342" cy="3421626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আল্লাহ হাফেজ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B01C-486A-4A97-9955-6CCA3D2F14D8}" type="datetime2">
              <a:rPr lang="bn-IN" smtClean="0"/>
              <a:pPr/>
              <a:t>শনিবার, 14 মার্চ 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5C55-C48C-4CBD-9C4A-6B8BFD1F9B9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641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D6DFE38F-61C6-4456-936B-B4C8BB5EF5B6}"/>
              </a:ext>
            </a:extLst>
          </p:cNvPr>
          <p:cNvSpPr/>
          <p:nvPr/>
        </p:nvSpPr>
        <p:spPr>
          <a:xfrm>
            <a:off x="-1" y="0"/>
            <a:ext cx="5697415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মিজানুর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সহঃশিক্ষক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সলাম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নৈতিক শিক্ষা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খাস সোনামুখী এস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সি উচ্চ বিদ্যালয়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বেলকুচি,সিরাজগঞ্জ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mizan.btt@gmail.com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mmmmm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5923" y="633047"/>
            <a:ext cx="2392871" cy="2532184"/>
          </a:xfrm>
          <a:prstGeom prst="ellipse">
            <a:avLst/>
          </a:prstGeom>
          <a:ln w="63500" cap="rnd">
            <a:solidFill>
              <a:srgbClr val="0070C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D73B6EF7-69A3-48D2-915A-45713C835336}"/>
              </a:ext>
            </a:extLst>
          </p:cNvPr>
          <p:cNvGrpSpPr/>
          <p:nvPr/>
        </p:nvGrpSpPr>
        <p:grpSpPr>
          <a:xfrm>
            <a:off x="7061982" y="1055082"/>
            <a:ext cx="4931822" cy="4853355"/>
            <a:chOff x="3078076" y="2245818"/>
            <a:chExt cx="5250868" cy="5479365"/>
          </a:xfrm>
          <a:solidFill>
            <a:srgbClr val="0070C0"/>
          </a:solidFill>
        </p:grpSpPr>
        <p:sp>
          <p:nvSpPr>
            <p:cNvPr id="8" name="Block Arc 7">
              <a:extLst>
                <a:ext uri="{FF2B5EF4-FFF2-40B4-BE49-F238E27FC236}">
                  <a16:creationId xmlns:a16="http://schemas.microsoft.com/office/drawing/2014/main" xmlns="" id="{3D2CCDE3-E328-4B61-B848-DD6475209A63}"/>
                </a:ext>
              </a:extLst>
            </p:cNvPr>
            <p:cNvSpPr/>
            <p:nvPr/>
          </p:nvSpPr>
          <p:spPr>
            <a:xfrm>
              <a:off x="3948863" y="3141933"/>
              <a:ext cx="3373320" cy="3373320"/>
            </a:xfrm>
            <a:prstGeom prst="blockArc">
              <a:avLst>
                <a:gd name="adj1" fmla="val 10800000"/>
                <a:gd name="adj2" fmla="val 16200000"/>
                <a:gd name="adj3" fmla="val 4637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Block Arc 8">
              <a:extLst>
                <a:ext uri="{FF2B5EF4-FFF2-40B4-BE49-F238E27FC236}">
                  <a16:creationId xmlns:a16="http://schemas.microsoft.com/office/drawing/2014/main" xmlns="" id="{FAFACD3F-4D95-4237-B967-732B808872DB}"/>
                </a:ext>
              </a:extLst>
            </p:cNvPr>
            <p:cNvSpPr/>
            <p:nvPr/>
          </p:nvSpPr>
          <p:spPr>
            <a:xfrm>
              <a:off x="3948863" y="3141933"/>
              <a:ext cx="3373320" cy="3373320"/>
            </a:xfrm>
            <a:prstGeom prst="blockArc">
              <a:avLst>
                <a:gd name="adj1" fmla="val 5400000"/>
                <a:gd name="adj2" fmla="val 10800000"/>
                <a:gd name="adj3" fmla="val 4637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Block Arc 9">
              <a:extLst>
                <a:ext uri="{FF2B5EF4-FFF2-40B4-BE49-F238E27FC236}">
                  <a16:creationId xmlns:a16="http://schemas.microsoft.com/office/drawing/2014/main" xmlns="" id="{EFB71CDA-A987-4BF8-9E35-6B9CAC9A594B}"/>
                </a:ext>
              </a:extLst>
            </p:cNvPr>
            <p:cNvSpPr/>
            <p:nvPr/>
          </p:nvSpPr>
          <p:spPr>
            <a:xfrm>
              <a:off x="3948863" y="3141933"/>
              <a:ext cx="3373320" cy="3373320"/>
            </a:xfrm>
            <a:prstGeom prst="blockArc">
              <a:avLst>
                <a:gd name="adj1" fmla="val 0"/>
                <a:gd name="adj2" fmla="val 5400000"/>
                <a:gd name="adj3" fmla="val 4637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Block Arc 10">
              <a:extLst>
                <a:ext uri="{FF2B5EF4-FFF2-40B4-BE49-F238E27FC236}">
                  <a16:creationId xmlns:a16="http://schemas.microsoft.com/office/drawing/2014/main" xmlns="" id="{821C7B24-7EA3-4516-B9F2-3654A2C69FDB}"/>
                </a:ext>
              </a:extLst>
            </p:cNvPr>
            <p:cNvSpPr/>
            <p:nvPr/>
          </p:nvSpPr>
          <p:spPr>
            <a:xfrm>
              <a:off x="3948863" y="3141933"/>
              <a:ext cx="3373320" cy="3373320"/>
            </a:xfrm>
            <a:prstGeom prst="blockArc">
              <a:avLst>
                <a:gd name="adj1" fmla="val 16200000"/>
                <a:gd name="adj2" fmla="val 0"/>
                <a:gd name="adj3" fmla="val 4637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reeform: Shape 10">
              <a:extLst>
                <a:ext uri="{FF2B5EF4-FFF2-40B4-BE49-F238E27FC236}">
                  <a16:creationId xmlns:a16="http://schemas.microsoft.com/office/drawing/2014/main" xmlns="" id="{C959BDC9-21FA-4287-AE4A-9053430D4563}"/>
                </a:ext>
              </a:extLst>
            </p:cNvPr>
            <p:cNvSpPr/>
            <p:nvPr/>
          </p:nvSpPr>
          <p:spPr>
            <a:xfrm>
              <a:off x="4859597" y="4052668"/>
              <a:ext cx="1551851" cy="1551851"/>
            </a:xfrm>
            <a:custGeom>
              <a:avLst/>
              <a:gdLst>
                <a:gd name="connsiteX0" fmla="*/ 0 w 1551851"/>
                <a:gd name="connsiteY0" fmla="*/ 775926 h 1551851"/>
                <a:gd name="connsiteX1" fmla="*/ 775926 w 1551851"/>
                <a:gd name="connsiteY1" fmla="*/ 0 h 1551851"/>
                <a:gd name="connsiteX2" fmla="*/ 1551852 w 1551851"/>
                <a:gd name="connsiteY2" fmla="*/ 775926 h 1551851"/>
                <a:gd name="connsiteX3" fmla="*/ 775926 w 1551851"/>
                <a:gd name="connsiteY3" fmla="*/ 1551852 h 1551851"/>
                <a:gd name="connsiteX4" fmla="*/ 0 w 1551851"/>
                <a:gd name="connsiteY4" fmla="*/ 775926 h 1551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1851" h="1551851">
                  <a:moveTo>
                    <a:pt x="0" y="775926"/>
                  </a:moveTo>
                  <a:cubicBezTo>
                    <a:pt x="0" y="347394"/>
                    <a:pt x="347394" y="0"/>
                    <a:pt x="775926" y="0"/>
                  </a:cubicBezTo>
                  <a:cubicBezTo>
                    <a:pt x="1204458" y="0"/>
                    <a:pt x="1551852" y="347394"/>
                    <a:pt x="1551852" y="775926"/>
                  </a:cubicBezTo>
                  <a:cubicBezTo>
                    <a:pt x="1551852" y="1204458"/>
                    <a:pt x="1204458" y="1551852"/>
                    <a:pt x="775926" y="1551852"/>
                  </a:cubicBezTo>
                  <a:cubicBezTo>
                    <a:pt x="347394" y="1551852"/>
                    <a:pt x="0" y="1204458"/>
                    <a:pt x="0" y="775926"/>
                  </a:cubicBezTo>
                  <a:close/>
                </a:path>
              </a:pathLst>
            </a:custGeom>
            <a:grp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spcFirstLastPara="0" vert="horz" wrap="square" lIns="274253" tIns="274253" rIns="274253" bIns="274253" numCol="1" spcCol="1270" anchor="ctr" anchorCtr="0">
              <a:noAutofit/>
            </a:bodyPr>
            <a:lstStyle/>
            <a:p>
              <a:pPr marL="0" lvl="0" indent="0" algn="ctr" defTabSz="1644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4400" dirty="0">
                  <a:latin typeface="NikoshBAN" panose="02000000000000000000" pitchFamily="2" charset="0"/>
                  <a:cs typeface="NikoshBAN" panose="02000000000000000000" pitchFamily="2" charset="0"/>
                </a:rPr>
                <a:t>8</a:t>
              </a:r>
              <a:r>
                <a:rPr lang="en-US" sz="44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ম </a:t>
              </a:r>
              <a:r>
                <a:rPr lang="en-US" sz="4400" kern="12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শ্রেণী</a:t>
              </a:r>
              <a:endParaRPr lang="en-US" sz="44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3" name="Freeform: Shape 11">
              <a:extLst>
                <a:ext uri="{FF2B5EF4-FFF2-40B4-BE49-F238E27FC236}">
                  <a16:creationId xmlns:a16="http://schemas.microsoft.com/office/drawing/2014/main" xmlns="" id="{1FF2CB54-4826-452B-B38B-5F0D79C4E158}"/>
                </a:ext>
              </a:extLst>
            </p:cNvPr>
            <p:cNvSpPr/>
            <p:nvPr/>
          </p:nvSpPr>
          <p:spPr>
            <a:xfrm>
              <a:off x="5022909" y="2245818"/>
              <a:ext cx="1319074" cy="1276685"/>
            </a:xfrm>
            <a:custGeom>
              <a:avLst/>
              <a:gdLst>
                <a:gd name="connsiteX0" fmla="*/ 0 w 1086296"/>
                <a:gd name="connsiteY0" fmla="*/ 543148 h 1086296"/>
                <a:gd name="connsiteX1" fmla="*/ 543148 w 1086296"/>
                <a:gd name="connsiteY1" fmla="*/ 0 h 1086296"/>
                <a:gd name="connsiteX2" fmla="*/ 1086296 w 1086296"/>
                <a:gd name="connsiteY2" fmla="*/ 543148 h 1086296"/>
                <a:gd name="connsiteX3" fmla="*/ 543148 w 1086296"/>
                <a:gd name="connsiteY3" fmla="*/ 1086296 h 1086296"/>
                <a:gd name="connsiteX4" fmla="*/ 0 w 1086296"/>
                <a:gd name="connsiteY4" fmla="*/ 543148 h 1086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6296" h="1086296">
                  <a:moveTo>
                    <a:pt x="0" y="543148"/>
                  </a:moveTo>
                  <a:cubicBezTo>
                    <a:pt x="0" y="243176"/>
                    <a:pt x="243176" y="0"/>
                    <a:pt x="543148" y="0"/>
                  </a:cubicBezTo>
                  <a:cubicBezTo>
                    <a:pt x="843120" y="0"/>
                    <a:pt x="1086296" y="243176"/>
                    <a:pt x="1086296" y="543148"/>
                  </a:cubicBezTo>
                  <a:cubicBezTo>
                    <a:pt x="1086296" y="843120"/>
                    <a:pt x="843120" y="1086296"/>
                    <a:pt x="543148" y="1086296"/>
                  </a:cubicBezTo>
                  <a:cubicBezTo>
                    <a:pt x="243176" y="1086296"/>
                    <a:pt x="0" y="843120"/>
                    <a:pt x="0" y="543148"/>
                  </a:cubicBezTo>
                  <a:close/>
                </a:path>
              </a:pathLst>
            </a:custGeom>
            <a:grp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185754" tIns="185754" rIns="185754" bIns="18575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bn-BD" sz="28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অধ্যায়-০</a:t>
              </a:r>
              <a:r>
                <a:rPr lang="en-US" sz="28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2</a:t>
              </a:r>
              <a:endParaRPr lang="en-US" sz="28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4" name="Freeform: Shape 12">
              <a:extLst>
                <a:ext uri="{FF2B5EF4-FFF2-40B4-BE49-F238E27FC236}">
                  <a16:creationId xmlns:a16="http://schemas.microsoft.com/office/drawing/2014/main" xmlns="" id="{5DE49F80-8A70-4002-AF56-A6E1B33FFC5A}"/>
                </a:ext>
              </a:extLst>
            </p:cNvPr>
            <p:cNvSpPr/>
            <p:nvPr/>
          </p:nvSpPr>
          <p:spPr>
            <a:xfrm>
              <a:off x="7017788" y="4134310"/>
              <a:ext cx="1311156" cy="1430119"/>
            </a:xfrm>
            <a:custGeom>
              <a:avLst/>
              <a:gdLst>
                <a:gd name="connsiteX0" fmla="*/ 0 w 1086296"/>
                <a:gd name="connsiteY0" fmla="*/ 543148 h 1086296"/>
                <a:gd name="connsiteX1" fmla="*/ 543148 w 1086296"/>
                <a:gd name="connsiteY1" fmla="*/ 0 h 1086296"/>
                <a:gd name="connsiteX2" fmla="*/ 1086296 w 1086296"/>
                <a:gd name="connsiteY2" fmla="*/ 543148 h 1086296"/>
                <a:gd name="connsiteX3" fmla="*/ 543148 w 1086296"/>
                <a:gd name="connsiteY3" fmla="*/ 1086296 h 1086296"/>
                <a:gd name="connsiteX4" fmla="*/ 0 w 1086296"/>
                <a:gd name="connsiteY4" fmla="*/ 543148 h 1086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6296" h="1086296">
                  <a:moveTo>
                    <a:pt x="0" y="543148"/>
                  </a:moveTo>
                  <a:cubicBezTo>
                    <a:pt x="0" y="243176"/>
                    <a:pt x="243176" y="0"/>
                    <a:pt x="543148" y="0"/>
                  </a:cubicBezTo>
                  <a:cubicBezTo>
                    <a:pt x="843120" y="0"/>
                    <a:pt x="1086296" y="243176"/>
                    <a:pt x="1086296" y="543148"/>
                  </a:cubicBezTo>
                  <a:cubicBezTo>
                    <a:pt x="1086296" y="843120"/>
                    <a:pt x="843120" y="1086296"/>
                    <a:pt x="543148" y="1086296"/>
                  </a:cubicBezTo>
                  <a:cubicBezTo>
                    <a:pt x="243176" y="1086296"/>
                    <a:pt x="0" y="843120"/>
                    <a:pt x="0" y="543148"/>
                  </a:cubicBezTo>
                  <a:close/>
                </a:path>
              </a:pathLst>
            </a:custGeom>
            <a:grp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185754" tIns="185754" rIns="185754" bIns="18575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bn-IN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ইবাদত</a:t>
              </a:r>
              <a:endParaRPr lang="en-US" sz="28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5" name="Freeform: Shape 13">
              <a:extLst>
                <a:ext uri="{FF2B5EF4-FFF2-40B4-BE49-F238E27FC236}">
                  <a16:creationId xmlns:a16="http://schemas.microsoft.com/office/drawing/2014/main" xmlns="" id="{EFF32602-F2DC-4FE8-8DCC-8DF404F05362}"/>
                </a:ext>
              </a:extLst>
            </p:cNvPr>
            <p:cNvSpPr/>
            <p:nvPr/>
          </p:nvSpPr>
          <p:spPr>
            <a:xfrm>
              <a:off x="3078076" y="4259555"/>
              <a:ext cx="1319074" cy="1507541"/>
            </a:xfrm>
            <a:custGeom>
              <a:avLst/>
              <a:gdLst>
                <a:gd name="connsiteX0" fmla="*/ 0 w 1086296"/>
                <a:gd name="connsiteY0" fmla="*/ 543148 h 1086296"/>
                <a:gd name="connsiteX1" fmla="*/ 543148 w 1086296"/>
                <a:gd name="connsiteY1" fmla="*/ 0 h 1086296"/>
                <a:gd name="connsiteX2" fmla="*/ 1086296 w 1086296"/>
                <a:gd name="connsiteY2" fmla="*/ 543148 h 1086296"/>
                <a:gd name="connsiteX3" fmla="*/ 543148 w 1086296"/>
                <a:gd name="connsiteY3" fmla="*/ 1086296 h 1086296"/>
                <a:gd name="connsiteX4" fmla="*/ 0 w 1086296"/>
                <a:gd name="connsiteY4" fmla="*/ 543148 h 1086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6296" h="1086296">
                  <a:moveTo>
                    <a:pt x="0" y="543148"/>
                  </a:moveTo>
                  <a:cubicBezTo>
                    <a:pt x="0" y="243176"/>
                    <a:pt x="243176" y="0"/>
                    <a:pt x="543148" y="0"/>
                  </a:cubicBezTo>
                  <a:cubicBezTo>
                    <a:pt x="843120" y="0"/>
                    <a:pt x="1086296" y="243176"/>
                    <a:pt x="1086296" y="543148"/>
                  </a:cubicBezTo>
                  <a:cubicBezTo>
                    <a:pt x="1086296" y="843120"/>
                    <a:pt x="843120" y="1086296"/>
                    <a:pt x="543148" y="1086296"/>
                  </a:cubicBezTo>
                  <a:cubicBezTo>
                    <a:pt x="243176" y="1086296"/>
                    <a:pt x="0" y="843120"/>
                    <a:pt x="0" y="543148"/>
                  </a:cubicBezTo>
                  <a:close/>
                </a:path>
              </a:pathLst>
            </a:custGeom>
            <a:grp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185754" tIns="185754" rIns="185754" bIns="18575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bn-IN" sz="28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?</a:t>
              </a:r>
              <a:endParaRPr lang="en-US" sz="28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6" name="Freeform: Shape 14">
              <a:extLst>
                <a:ext uri="{FF2B5EF4-FFF2-40B4-BE49-F238E27FC236}">
                  <a16:creationId xmlns:a16="http://schemas.microsoft.com/office/drawing/2014/main" xmlns="" id="{9D6973FC-5BA2-4A0B-9215-0BFAC6982967}"/>
                </a:ext>
              </a:extLst>
            </p:cNvPr>
            <p:cNvSpPr/>
            <p:nvPr/>
          </p:nvSpPr>
          <p:spPr>
            <a:xfrm>
              <a:off x="5167618" y="6244515"/>
              <a:ext cx="1261903" cy="1480668"/>
            </a:xfrm>
            <a:custGeom>
              <a:avLst/>
              <a:gdLst>
                <a:gd name="connsiteX0" fmla="*/ 0 w 1086296"/>
                <a:gd name="connsiteY0" fmla="*/ 543148 h 1086296"/>
                <a:gd name="connsiteX1" fmla="*/ 543148 w 1086296"/>
                <a:gd name="connsiteY1" fmla="*/ 0 h 1086296"/>
                <a:gd name="connsiteX2" fmla="*/ 1086296 w 1086296"/>
                <a:gd name="connsiteY2" fmla="*/ 543148 h 1086296"/>
                <a:gd name="connsiteX3" fmla="*/ 543148 w 1086296"/>
                <a:gd name="connsiteY3" fmla="*/ 1086296 h 1086296"/>
                <a:gd name="connsiteX4" fmla="*/ 0 w 1086296"/>
                <a:gd name="connsiteY4" fmla="*/ 543148 h 1086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6296" h="1086296">
                  <a:moveTo>
                    <a:pt x="0" y="543148"/>
                  </a:moveTo>
                  <a:cubicBezTo>
                    <a:pt x="0" y="243176"/>
                    <a:pt x="243176" y="0"/>
                    <a:pt x="543148" y="0"/>
                  </a:cubicBezTo>
                  <a:cubicBezTo>
                    <a:pt x="843120" y="0"/>
                    <a:pt x="1086296" y="243176"/>
                    <a:pt x="1086296" y="543148"/>
                  </a:cubicBezTo>
                  <a:cubicBezTo>
                    <a:pt x="1086296" y="843120"/>
                    <a:pt x="843120" y="1086296"/>
                    <a:pt x="543148" y="1086296"/>
                  </a:cubicBezTo>
                  <a:cubicBezTo>
                    <a:pt x="243176" y="1086296"/>
                    <a:pt x="0" y="843120"/>
                    <a:pt x="0" y="543148"/>
                  </a:cubicBezTo>
                  <a:close/>
                </a:path>
              </a:pathLst>
            </a:custGeom>
            <a:grp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spcFirstLastPara="0" vert="horz" wrap="square" lIns="185754" tIns="185754" rIns="185754" bIns="18575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bn-BD" sz="28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পাঠ-</a:t>
              </a:r>
              <a:r>
                <a:rPr lang="bn-IN" sz="28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০৩,</a:t>
              </a:r>
              <a:r>
                <a:rPr lang="bn-BD" sz="2800" kern="1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০৪</a:t>
              </a:r>
              <a:endParaRPr lang="en-US" sz="2800" kern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8336781" y="218440"/>
            <a:ext cx="24039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115383" y="348991"/>
            <a:ext cx="623052" cy="5973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xfrm>
            <a:off x="8199901" y="6308189"/>
            <a:ext cx="3352800" cy="288925"/>
          </a:xfrm>
        </p:spPr>
        <p:txBody>
          <a:bodyPr/>
          <a:lstStyle/>
          <a:p>
            <a:pPr algn="ctr"/>
            <a:fld id="{DF3BD1DA-52E3-42CC-BD35-503EA0A61C5C}" type="datetime2">
              <a:rPr lang="bn-IN" sz="1400" smtClean="0">
                <a:solidFill>
                  <a:srgbClr val="FF0000"/>
                </a:solidFill>
              </a:rPr>
              <a:pPr algn="ctr"/>
              <a:t>শনিবার, 14 মার্চ 2020</a:t>
            </a:fld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>
          <a:xfrm>
            <a:off x="11322617" y="6168102"/>
            <a:ext cx="609600" cy="457200"/>
          </a:xfrm>
        </p:spPr>
        <p:txBody>
          <a:bodyPr/>
          <a:lstStyle/>
          <a:p>
            <a:fld id="{CEB25C55-C48C-4CBD-9C4A-6B8BFD1F9B9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822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7" grpId="0"/>
      <p:bldP spid="2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index tt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606" y="2589961"/>
            <a:ext cx="3041169" cy="2023759"/>
          </a:xfrm>
          <a:prstGeom prst="rect">
            <a:avLst/>
          </a:prstGeom>
        </p:spPr>
      </p:pic>
      <p:pic>
        <p:nvPicPr>
          <p:cNvPr id="18" name="Picture 17" descr="81KlbtKDKkL._SX425_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563" y="2594695"/>
            <a:ext cx="2907940" cy="1935101"/>
          </a:xfrm>
          <a:prstGeom prst="rect">
            <a:avLst/>
          </a:prstGeom>
        </p:spPr>
      </p:pic>
      <p:pic>
        <p:nvPicPr>
          <p:cNvPr id="19" name="Picture 18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6048" y="2666100"/>
            <a:ext cx="3216788" cy="1807425"/>
          </a:xfrm>
          <a:prstGeom prst="rect">
            <a:avLst/>
          </a:prstGeom>
        </p:spPr>
      </p:pic>
      <p:sp>
        <p:nvSpPr>
          <p:cNvPr id="20" name="Down Arrow Callout 19"/>
          <p:cNvSpPr/>
          <p:nvPr/>
        </p:nvSpPr>
        <p:spPr>
          <a:xfrm>
            <a:off x="2391508" y="661183"/>
            <a:ext cx="7343335" cy="829993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নিচের ছবিগুলো কিসের পরিচায়ক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CFBDA-F6E7-4BEA-A051-AD74BD1378EE}" type="datetime2">
              <a:rPr lang="bn-IN" smtClean="0"/>
              <a:pPr/>
              <a:t>শনিবার, 14 মার্চ 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5C55-C48C-4CBD-9C4A-6B8BFD1F9B96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44489" y="2684071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299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xmlns="" id="{5E60D1B2-39F1-4987-A996-15FFD216F6BF}"/>
              </a:ext>
            </a:extLst>
          </p:cNvPr>
          <p:cNvSpPr/>
          <p:nvPr/>
        </p:nvSpPr>
        <p:spPr>
          <a:xfrm>
            <a:off x="3569110" y="664585"/>
            <a:ext cx="4188542" cy="2182761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 জ্ঞান যাচাই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34698-4F98-425A-A81F-DEB5FDA9BA88}" type="datetime2">
              <a:rPr lang="bn-IN" smtClean="0"/>
              <a:pPr/>
              <a:t>শনিবার, 14 মার্চ 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5C55-C48C-4CBD-9C4A-6B8BFD1F9B9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rame 5"/>
          <p:cNvSpPr/>
          <p:nvPr/>
        </p:nvSpPr>
        <p:spPr>
          <a:xfrm>
            <a:off x="1814732" y="2968283"/>
            <a:ext cx="8201465" cy="2433711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নং-৩,৪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যাকাতের মাসারিফ এবং গুরুত্ব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771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59CBD56-62AD-48ED-8322-41C440B407F3}"/>
              </a:ext>
            </a:extLst>
          </p:cNvPr>
          <p:cNvSpPr txBox="1"/>
          <p:nvPr/>
        </p:nvSpPr>
        <p:spPr>
          <a:xfrm>
            <a:off x="752167" y="427701"/>
            <a:ext cx="994041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/>
            <a:r>
              <a:rPr lang="bn-BD" sz="48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 এই পাঠ শেষে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.....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যাকাতের মাসারিফ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কী বলতে পারবে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যাকাতের মাসারিফগুলি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বর্ণনা করতে পারবে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যাকাতের গুরুত্ব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43074-8651-42CF-9BCC-36AEA7B4C587}" type="datetime2">
              <a:rPr lang="bn-IN" smtClean="0"/>
              <a:pPr/>
              <a:t>শনিবার, 14 মার্চ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5C55-C48C-4CBD-9C4A-6B8BFD1F9B9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042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2B7D7-D0F1-4F76-BDFF-F41EEC5A8661}" type="datetime2">
              <a:rPr lang="bn-IN" smtClean="0"/>
              <a:pPr/>
              <a:t>শনিবার, 14 মার্চ 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5C55-C48C-4CBD-9C4A-6B8BFD1F9B9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038636" y="281353"/>
            <a:ext cx="5022166" cy="27572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যাকাতের মাসারিফের পরিচয়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234" y="3657600"/>
            <a:ext cx="10705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মাসারিফ অর্থ ব্যয় করার খাত। পরিভাষায়- ইসলামি বিধান অনুযায়ী যাদেরকে যাকাত দেওয়া যায়,তাদেরকে যাকাতের মাসারিফ বলা হয়।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6763" y="2278967"/>
            <a:ext cx="7554351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মাসারিফ অর্থ কি?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iamond 3">
            <a:extLst>
              <a:ext uri="{FF2B5EF4-FFF2-40B4-BE49-F238E27FC236}">
                <a16:creationId xmlns:a16="http://schemas.microsoft.com/office/drawing/2014/main" xmlns="" id="{EA8E5933-AA58-41FE-966D-BAC23CC109E8}"/>
              </a:ext>
            </a:extLst>
          </p:cNvPr>
          <p:cNvSpPr/>
          <p:nvPr/>
        </p:nvSpPr>
        <p:spPr>
          <a:xfrm>
            <a:off x="1341876" y="0"/>
            <a:ext cx="3642852" cy="1917290"/>
          </a:xfrm>
          <a:prstGeom prst="diamond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7-Point Star 4"/>
          <p:cNvSpPr/>
          <p:nvPr/>
        </p:nvSpPr>
        <p:spPr>
          <a:xfrm>
            <a:off x="9842696" y="194603"/>
            <a:ext cx="2349304" cy="2067951"/>
          </a:xfrm>
          <a:prstGeom prst="star7">
            <a:avLst>
              <a:gd name="adj" fmla="val 25620"/>
              <a:gd name="hf" fmla="val 102572"/>
              <a:gd name="vf" fmla="val 10521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সময়-১ মিনিট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513FA-0A23-4C2E-B240-CBDC11EB3837}" type="datetime2">
              <a:rPr lang="bn-IN" smtClean="0"/>
              <a:pPr/>
              <a:t>শনিবার, 14 মার্চ 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5C55-C48C-4CBD-9C4A-6B8BFD1F9B96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 descr="mullayon.jpg"/>
          <p:cNvPicPr>
            <a:picLocks noChangeAspect="1"/>
          </p:cNvPicPr>
          <p:nvPr/>
        </p:nvPicPr>
        <p:blipFill>
          <a:blip r:embed="rId2"/>
          <a:srcRect l="27265" r="15299"/>
          <a:stretch>
            <a:fillRect/>
          </a:stretch>
        </p:blipFill>
        <p:spPr>
          <a:xfrm>
            <a:off x="5725551" y="175920"/>
            <a:ext cx="2518117" cy="1962965"/>
          </a:xfrm>
          <a:prstGeom prst="rect">
            <a:avLst/>
          </a:prstGeom>
        </p:spPr>
      </p:pic>
      <p:sp>
        <p:nvSpPr>
          <p:cNvPr id="8" name="Bevel 7"/>
          <p:cNvSpPr/>
          <p:nvPr/>
        </p:nvSpPr>
        <p:spPr>
          <a:xfrm>
            <a:off x="3601329" y="3770142"/>
            <a:ext cx="5359791" cy="139270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ব্যয় করার খাত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8E653C1-72A9-41B6-8DCD-EC9BC0EB4540}"/>
              </a:ext>
            </a:extLst>
          </p:cNvPr>
          <p:cNvSpPr txBox="1"/>
          <p:nvPr/>
        </p:nvSpPr>
        <p:spPr>
          <a:xfrm>
            <a:off x="633049" y="2093486"/>
            <a:ext cx="97348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 কোন খাতে যাকাত দিতে হবে তা কে নির্ধারণ করেছেন?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7-Point Star 5"/>
          <p:cNvSpPr/>
          <p:nvPr/>
        </p:nvSpPr>
        <p:spPr>
          <a:xfrm>
            <a:off x="9842696" y="264939"/>
            <a:ext cx="2349304" cy="2067951"/>
          </a:xfrm>
          <a:prstGeom prst="star7">
            <a:avLst>
              <a:gd name="adj" fmla="val 25620"/>
              <a:gd name="hf" fmla="val 102572"/>
              <a:gd name="vf" fmla="val 10521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সময়-১ মিনিট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5883-E5B5-4745-A156-D9D7E72786CF}" type="datetime2">
              <a:rPr lang="bn-IN" smtClean="0"/>
              <a:pPr/>
              <a:t>শনিবার, 14 মার্চ 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5C55-C48C-4CBD-9C4A-6B8BFD1F9B96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8" name="Picture 7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6057" y="2920157"/>
            <a:ext cx="3241505" cy="3241505"/>
          </a:xfrm>
          <a:prstGeom prst="rect">
            <a:avLst/>
          </a:prstGeom>
        </p:spPr>
      </p:pic>
      <p:sp>
        <p:nvSpPr>
          <p:cNvPr id="9" name="Diamond 8">
            <a:extLst>
              <a:ext uri="{FF2B5EF4-FFF2-40B4-BE49-F238E27FC236}">
                <a16:creationId xmlns:a16="http://schemas.microsoft.com/office/drawing/2014/main" xmlns="" id="{EA8E5933-AA58-41FE-966D-BAC23CC109E8}"/>
              </a:ext>
            </a:extLst>
          </p:cNvPr>
          <p:cNvSpPr/>
          <p:nvPr/>
        </p:nvSpPr>
        <p:spPr>
          <a:xfrm>
            <a:off x="779168" y="0"/>
            <a:ext cx="3642852" cy="1917290"/>
          </a:xfrm>
          <a:prstGeom prst="diamond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 descr="mullayon.jpg"/>
          <p:cNvPicPr>
            <a:picLocks noChangeAspect="1"/>
          </p:cNvPicPr>
          <p:nvPr/>
        </p:nvPicPr>
        <p:blipFill>
          <a:blip r:embed="rId3"/>
          <a:srcRect l="27265" r="15299"/>
          <a:stretch>
            <a:fillRect/>
          </a:stretch>
        </p:blipFill>
        <p:spPr>
          <a:xfrm>
            <a:off x="5725551" y="175920"/>
            <a:ext cx="2518117" cy="1962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0507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8E653C1-72A9-41B6-8DCD-EC9BC0EB4540}"/>
              </a:ext>
            </a:extLst>
          </p:cNvPr>
          <p:cNvSpPr txBox="1"/>
          <p:nvPr/>
        </p:nvSpPr>
        <p:spPr>
          <a:xfrm>
            <a:off x="3784210" y="2318571"/>
            <a:ext cx="52613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যাকাতের মাসারিফ কয়টি?</a:t>
            </a:r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7-Point Star 5"/>
          <p:cNvSpPr/>
          <p:nvPr/>
        </p:nvSpPr>
        <p:spPr>
          <a:xfrm>
            <a:off x="9842696" y="264939"/>
            <a:ext cx="2349304" cy="2067951"/>
          </a:xfrm>
          <a:prstGeom prst="star7">
            <a:avLst>
              <a:gd name="adj" fmla="val 25620"/>
              <a:gd name="hf" fmla="val 102572"/>
              <a:gd name="vf" fmla="val 105210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সময়-১ মিনিট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90230-A486-4332-A7B8-DC2A380377B2}" type="datetime2">
              <a:rPr lang="bn-IN" smtClean="0"/>
              <a:pPr/>
              <a:t>শনিবার, 14 মার্চ 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5C55-C48C-4CBD-9C4A-6B8BFD1F9B9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Diamond 8">
            <a:extLst>
              <a:ext uri="{FF2B5EF4-FFF2-40B4-BE49-F238E27FC236}">
                <a16:creationId xmlns:a16="http://schemas.microsoft.com/office/drawing/2014/main" xmlns="" id="{EA8E5933-AA58-41FE-966D-BAC23CC109E8}"/>
              </a:ext>
            </a:extLst>
          </p:cNvPr>
          <p:cNvSpPr/>
          <p:nvPr/>
        </p:nvSpPr>
        <p:spPr>
          <a:xfrm>
            <a:off x="779168" y="0"/>
            <a:ext cx="3642852" cy="1917290"/>
          </a:xfrm>
          <a:prstGeom prst="diamond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615397" y="3319975"/>
            <a:ext cx="5725551" cy="23633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৮টি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mullayon.jpg"/>
          <p:cNvPicPr>
            <a:picLocks noChangeAspect="1"/>
          </p:cNvPicPr>
          <p:nvPr/>
        </p:nvPicPr>
        <p:blipFill>
          <a:blip r:embed="rId3"/>
          <a:srcRect l="27265" r="15299"/>
          <a:stretch>
            <a:fillRect/>
          </a:stretch>
        </p:blipFill>
        <p:spPr>
          <a:xfrm>
            <a:off x="5725551" y="161852"/>
            <a:ext cx="2518117" cy="1962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0507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1633</TotalTime>
  <Words>309</Words>
  <Application>Microsoft Office PowerPoint</Application>
  <PresentationFormat>Custom</PresentationFormat>
  <Paragraphs>101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Equity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Shahjahan(Masud)</dc:creator>
  <cp:lastModifiedBy>User</cp:lastModifiedBy>
  <cp:revision>134</cp:revision>
  <dcterms:created xsi:type="dcterms:W3CDTF">2019-03-25T06:58:55Z</dcterms:created>
  <dcterms:modified xsi:type="dcterms:W3CDTF">2020-03-14T14:59:51Z</dcterms:modified>
</cp:coreProperties>
</file>