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73" r:id="rId3"/>
    <p:sldId id="258" r:id="rId4"/>
    <p:sldId id="260" r:id="rId5"/>
    <p:sldId id="261" r:id="rId6"/>
    <p:sldId id="262" r:id="rId7"/>
    <p:sldId id="264" r:id="rId8"/>
    <p:sldId id="271" r:id="rId9"/>
    <p:sldId id="272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FBA5"/>
    <a:srgbClr val="03C77C"/>
    <a:srgbClr val="EAEA04"/>
    <a:srgbClr val="F3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FA75C-71B4-47F9-BAF9-2A90C53A918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92562-0581-4580-B87A-1240213AE1FD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৭ )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কাযপত্র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9A7912A-F2B2-4B2E-9D1F-9A8B1B3594BD}" type="parTrans" cxnId="{36651FF8-0B7F-40E7-8ABE-9287995A26A7}">
      <dgm:prSet/>
      <dgm:spPr/>
      <dgm:t>
        <a:bodyPr/>
        <a:lstStyle/>
        <a:p>
          <a:endParaRPr lang="en-US"/>
        </a:p>
      </dgm:t>
    </dgm:pt>
    <dgm:pt modelId="{71D1C6A6-0E32-4267-B343-225F277481C1}" type="sibTrans" cxnId="{36651FF8-0B7F-40E7-8ABE-9287995A26A7}">
      <dgm:prSet/>
      <dgm:spPr/>
      <dgm:t>
        <a:bodyPr/>
        <a:lstStyle/>
        <a:p>
          <a:endParaRPr lang="en-US"/>
        </a:p>
      </dgm:t>
    </dgm:pt>
    <dgm:pt modelId="{B9D0F632-E4C6-4405-906D-2F53CB80EF78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৮)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আর্থিক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বিবরনী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F688D64-8C04-4EF2-A1B2-D7BC08663C9D}" type="parTrans" cxnId="{28591233-A4A7-4CB6-AADC-19090F605E00}">
      <dgm:prSet/>
      <dgm:spPr/>
      <dgm:t>
        <a:bodyPr/>
        <a:lstStyle/>
        <a:p>
          <a:endParaRPr lang="en-US"/>
        </a:p>
      </dgm:t>
    </dgm:pt>
    <dgm:pt modelId="{A1253FE8-F71C-441E-AAF3-14C9CDF6E91D}" type="sibTrans" cxnId="{28591233-A4A7-4CB6-AADC-19090F605E00}">
      <dgm:prSet/>
      <dgm:spPr/>
      <dgm:t>
        <a:bodyPr/>
        <a:lstStyle/>
        <a:p>
          <a:endParaRPr lang="en-US"/>
        </a:p>
      </dgm:t>
    </dgm:pt>
    <dgm:pt modelId="{40F380EB-D501-4373-B1D7-30709F415F09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৯)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সমাপনী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দাখিলা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B2021163-5046-4DF9-BB80-87302D827D0B}" type="parTrans" cxnId="{E8090948-BECC-45EC-BC29-008FB4347637}">
      <dgm:prSet/>
      <dgm:spPr/>
      <dgm:t>
        <a:bodyPr/>
        <a:lstStyle/>
        <a:p>
          <a:endParaRPr lang="en-US"/>
        </a:p>
      </dgm:t>
    </dgm:pt>
    <dgm:pt modelId="{B42F6BB1-1F60-4B77-9E85-AEBEA952062F}" type="sibTrans" cxnId="{E8090948-BECC-45EC-BC29-008FB4347637}">
      <dgm:prSet/>
      <dgm:spPr/>
      <dgm:t>
        <a:bodyPr/>
        <a:lstStyle/>
        <a:p>
          <a:endParaRPr lang="en-US"/>
        </a:p>
      </dgm:t>
    </dgm:pt>
    <dgm:pt modelId="{FDA0BAF5-2737-43F4-B2EC-2B78BD4BD4C0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১০)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হিসাব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পরবর্তী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রেওয়ামিল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C3B48E0-04EE-4A86-9555-3A0DC78DCFD7}" type="parTrans" cxnId="{AD7344DE-800B-4326-AE09-8CC6700451D1}">
      <dgm:prSet/>
      <dgm:spPr/>
      <dgm:t>
        <a:bodyPr/>
        <a:lstStyle/>
        <a:p>
          <a:endParaRPr lang="en-US"/>
        </a:p>
      </dgm:t>
    </dgm:pt>
    <dgm:pt modelId="{D04D053C-CF68-4CBA-89A0-780BAD9A5047}" type="sibTrans" cxnId="{AD7344DE-800B-4326-AE09-8CC6700451D1}">
      <dgm:prSet/>
      <dgm:spPr/>
      <dgm:t>
        <a:bodyPr/>
        <a:lstStyle/>
        <a:p>
          <a:endParaRPr lang="en-US"/>
        </a:p>
      </dgm:t>
    </dgm:pt>
    <dgm:pt modelId="{27FFA82E-915B-485F-BD7E-AF3850B5CDCC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৫)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রেওয়ামিল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F9759DA-BF52-42BB-BE8A-69F35A3656D6}" type="parTrans" cxnId="{DB8D3DC8-CE76-497C-99C0-AEAD45010906}">
      <dgm:prSet/>
      <dgm:spPr/>
      <dgm:t>
        <a:bodyPr/>
        <a:lstStyle/>
        <a:p>
          <a:endParaRPr lang="en-US"/>
        </a:p>
      </dgm:t>
    </dgm:pt>
    <dgm:pt modelId="{2CA067F7-E253-434B-B9F4-449777A93600}" type="sibTrans" cxnId="{DB8D3DC8-CE76-497C-99C0-AEAD45010906}">
      <dgm:prSet/>
      <dgm:spPr/>
      <dgm:t>
        <a:bodyPr/>
        <a:lstStyle/>
        <a:p>
          <a:endParaRPr lang="en-US"/>
        </a:p>
      </dgm:t>
    </dgm:pt>
    <dgm:pt modelId="{8929D201-CB54-452C-B1F6-52D7D5B821B5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৬)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সম্বনয়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দাখিলা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EB3BA8B8-6AAD-4163-A2F1-5E59FAD37D13}" type="parTrans" cxnId="{308A1705-24DB-460A-BAAC-802843F48ACB}">
      <dgm:prSet/>
      <dgm:spPr/>
      <dgm:t>
        <a:bodyPr/>
        <a:lstStyle/>
        <a:p>
          <a:endParaRPr lang="en-US"/>
        </a:p>
      </dgm:t>
    </dgm:pt>
    <dgm:pt modelId="{DD120A3B-2931-4486-8C06-810B11D55F07}" type="sibTrans" cxnId="{308A1705-24DB-460A-BAAC-802843F48ACB}">
      <dgm:prSet/>
      <dgm:spPr/>
      <dgm:t>
        <a:bodyPr/>
        <a:lstStyle/>
        <a:p>
          <a:endParaRPr lang="en-US"/>
        </a:p>
      </dgm:t>
    </dgm:pt>
    <dgm:pt modelId="{4D400EA0-D518-40EF-A2A5-47E511EC8F52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৪)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খতিয়ান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0C1DCA06-D87F-4443-841A-47A4BD5BB0E0}" type="parTrans" cxnId="{8427D67D-9244-473D-BAC4-06D33E0B7AB7}">
      <dgm:prSet/>
      <dgm:spPr/>
      <dgm:t>
        <a:bodyPr/>
        <a:lstStyle/>
        <a:p>
          <a:endParaRPr lang="en-US"/>
        </a:p>
      </dgm:t>
    </dgm:pt>
    <dgm:pt modelId="{BAA32795-F14C-4669-9A01-0B61E55998E5}" type="sibTrans" cxnId="{8427D67D-9244-473D-BAC4-06D33E0B7AB7}">
      <dgm:prSet/>
      <dgm:spPr/>
      <dgm:t>
        <a:bodyPr/>
        <a:lstStyle/>
        <a:p>
          <a:endParaRPr lang="en-US"/>
        </a:p>
      </dgm:t>
    </dgm:pt>
    <dgm:pt modelId="{DD0CED4D-4E07-4F16-863F-11CB27834608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২)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লেনদেন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বিশ্লেষন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AE72919-718B-41B9-819F-076D54880D4A}" type="parTrans" cxnId="{C14C4AC6-E701-4525-A7F7-7B56A33EC3C5}">
      <dgm:prSet/>
      <dgm:spPr/>
      <dgm:t>
        <a:bodyPr/>
        <a:lstStyle/>
        <a:p>
          <a:endParaRPr lang="en-US"/>
        </a:p>
      </dgm:t>
    </dgm:pt>
    <dgm:pt modelId="{76B32B2D-2743-491F-940B-126BBD70E132}" type="sibTrans" cxnId="{C14C4AC6-E701-4525-A7F7-7B56A33EC3C5}">
      <dgm:prSet/>
      <dgm:spPr/>
      <dgm:t>
        <a:bodyPr/>
        <a:lstStyle/>
        <a:p>
          <a:endParaRPr lang="en-US"/>
        </a:p>
      </dgm:t>
    </dgm:pt>
    <dgm:pt modelId="{38F493E8-BD31-429A-963B-16FF77FED057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৩) </a:t>
          </a:r>
          <a:r>
            <a:rPr lang="en-US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জাবেদা</a:t>
          </a:r>
          <a:endParaRPr lang="bn-BD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888DEC4-1C06-46B1-9C2A-FC8C064D3DE6}" type="parTrans" cxnId="{FC799424-75C3-4EA8-9166-DB4F7FCD3E4C}">
      <dgm:prSet/>
      <dgm:spPr/>
      <dgm:t>
        <a:bodyPr/>
        <a:lstStyle/>
        <a:p>
          <a:endParaRPr lang="en-US"/>
        </a:p>
      </dgm:t>
    </dgm:pt>
    <dgm:pt modelId="{C44AC3CB-8BC9-4D3B-878E-B0114DCE646F}" type="sibTrans" cxnId="{FC799424-75C3-4EA8-9166-DB4F7FCD3E4C}">
      <dgm:prSet/>
      <dgm:spPr/>
      <dgm:t>
        <a:bodyPr/>
        <a:lstStyle/>
        <a:p>
          <a:endParaRPr lang="en-US"/>
        </a:p>
      </dgm:t>
    </dgm:pt>
    <dgm:pt modelId="{6374F787-8CD8-4601-9FD3-79D9677E8800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১)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লেনদেন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শনাক্তকরন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2E4CE4F-5063-4D3D-9829-ADD4FC834D29}" type="sibTrans" cxnId="{5A46B392-3EF0-4B5F-981A-63BA223E7202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C4862FD3-8530-461C-A5AA-952D6628B998}" type="parTrans" cxnId="{5A46B392-3EF0-4B5F-981A-63BA223E7202}">
      <dgm:prSet/>
      <dgm:spPr/>
      <dgm:t>
        <a:bodyPr/>
        <a:lstStyle/>
        <a:p>
          <a:endParaRPr lang="en-US"/>
        </a:p>
      </dgm:t>
    </dgm:pt>
    <dgm:pt modelId="{A0C5DAA3-5631-4FF2-94DB-051B0F0C5F73}" type="pres">
      <dgm:prSet presAssocID="{658FA75C-71B4-47F9-BAF9-2A90C53A91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B8708D-83D7-4B7B-B467-6EF1AD09EE39}" type="pres">
      <dgm:prSet presAssocID="{658FA75C-71B4-47F9-BAF9-2A90C53A918D}" presName="cycle" presStyleCnt="0"/>
      <dgm:spPr/>
    </dgm:pt>
    <dgm:pt modelId="{84C8C249-15E6-4BB2-A036-F7EB1A42E55D}" type="pres">
      <dgm:prSet presAssocID="{6374F787-8CD8-4601-9FD3-79D9677E8800}" presName="nodeFirstNode" presStyleLbl="node1" presStyleIdx="0" presStyleCnt="10" custRadScaleRad="110256" custRadScaleInc="-31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E6D08-E969-467D-BFB5-C914ABB4AE2D}" type="pres">
      <dgm:prSet presAssocID="{72E4CE4F-5063-4D3D-9829-ADD4FC834D29}" presName="sibTransFirstNode" presStyleLbl="bgShp" presStyleIdx="0" presStyleCnt="1" custLinFactNeighborX="2602" custLinFactNeighborY="-1408"/>
      <dgm:spPr/>
      <dgm:t>
        <a:bodyPr/>
        <a:lstStyle/>
        <a:p>
          <a:endParaRPr lang="en-US"/>
        </a:p>
      </dgm:t>
    </dgm:pt>
    <dgm:pt modelId="{97A4F1D6-B8E6-4A86-BB2F-2C007E215A87}" type="pres">
      <dgm:prSet presAssocID="{DD0CED4D-4E07-4F16-863F-11CB27834608}" presName="nodeFollowingNodes" presStyleLbl="node1" presStyleIdx="1" presStyleCnt="10" custRadScaleRad="95106" custRadScaleInc="5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FDF5B-C8EF-488F-B5A9-803F2BF0465E}" type="pres">
      <dgm:prSet presAssocID="{38F493E8-BD31-429A-963B-16FF77FED057}" presName="nodeFollowingNodes" presStyleLbl="node1" presStyleIdx="2" presStyleCnt="10" custRadScaleRad="96666" custRadScaleInc="-1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95E05-2A2B-4366-8C16-57C010BC9DF9}" type="pres">
      <dgm:prSet presAssocID="{4D400EA0-D518-40EF-A2A5-47E511EC8F52}" presName="nodeFollowingNodes" presStyleLbl="node1" presStyleIdx="3" presStyleCnt="10" custRadScaleRad="93716" custRadScaleInc="-18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1B8B2-ABBE-404B-B56C-109EDAAB774C}" type="pres">
      <dgm:prSet presAssocID="{27FFA82E-915B-485F-BD7E-AF3850B5CDCC}" presName="nodeFollowingNodes" presStyleLbl="node1" presStyleIdx="4" presStyleCnt="10" custRadScaleRad="90445" custRadScaleInc="-35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868E0-3D0F-4FE0-AD55-23491F742B11}" type="pres">
      <dgm:prSet presAssocID="{8929D201-CB54-452C-B1F6-52D7D5B821B5}" presName="nodeFollowingNodes" presStyleLbl="node1" presStyleIdx="5" presStyleCnt="10" custRadScaleRad="89127" custRadScaleInc="11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99243-C35B-4C6B-B5D0-69EBB85F9BD5}" type="pres">
      <dgm:prSet presAssocID="{C7E92562-0581-4580-B87A-1240213AE1FD}" presName="nodeFollowingNodes" presStyleLbl="node1" presStyleIdx="6" presStyleCnt="10" custRadScaleRad="104273" custRadScaleInc="24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E1AE7-BD02-4930-9743-8E163C96D166}" type="pres">
      <dgm:prSet presAssocID="{B9D0F632-E4C6-4405-906D-2F53CB80EF78}" presName="nodeFollowingNodes" presStyleLbl="node1" presStyleIdx="7" presStyleCnt="10" custRadScaleRad="115448" custRadScaleInc="8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5C438-5D3F-4036-B2AC-A741D130BD7E}" type="pres">
      <dgm:prSet presAssocID="{40F380EB-D501-4373-B1D7-30709F415F09}" presName="nodeFollowingNodes" presStyleLbl="node1" presStyleIdx="8" presStyleCnt="10" custRadScaleRad="113544" custRadScaleInc="-20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F96FB-4922-44CE-BF87-9607D7D36467}" type="pres">
      <dgm:prSet presAssocID="{FDA0BAF5-2737-43F4-B2EC-2B78BD4BD4C0}" presName="nodeFollowingNodes" presStyleLbl="node1" presStyleIdx="9" presStyleCnt="10" custRadScaleRad="113033" custRadScaleInc="-48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8AE178-7541-4D0A-BD26-7FF7C4857577}" type="presOf" srcId="{FDA0BAF5-2737-43F4-B2EC-2B78BD4BD4C0}" destId="{226F96FB-4922-44CE-BF87-9607D7D36467}" srcOrd="0" destOrd="0" presId="urn:microsoft.com/office/officeart/2005/8/layout/cycle3"/>
    <dgm:cxn modelId="{8427D67D-9244-473D-BAC4-06D33E0B7AB7}" srcId="{658FA75C-71B4-47F9-BAF9-2A90C53A918D}" destId="{4D400EA0-D518-40EF-A2A5-47E511EC8F52}" srcOrd="3" destOrd="0" parTransId="{0C1DCA06-D87F-4443-841A-47A4BD5BB0E0}" sibTransId="{BAA32795-F14C-4669-9A01-0B61E55998E5}"/>
    <dgm:cxn modelId="{531F48AB-B166-48AB-A7B8-785D82A445FE}" type="presOf" srcId="{C7E92562-0581-4580-B87A-1240213AE1FD}" destId="{88F99243-C35B-4C6B-B5D0-69EBB85F9BD5}" srcOrd="0" destOrd="0" presId="urn:microsoft.com/office/officeart/2005/8/layout/cycle3"/>
    <dgm:cxn modelId="{DB8D3DC8-CE76-497C-99C0-AEAD45010906}" srcId="{658FA75C-71B4-47F9-BAF9-2A90C53A918D}" destId="{27FFA82E-915B-485F-BD7E-AF3850B5CDCC}" srcOrd="4" destOrd="0" parTransId="{FF9759DA-BF52-42BB-BE8A-69F35A3656D6}" sibTransId="{2CA067F7-E253-434B-B9F4-449777A93600}"/>
    <dgm:cxn modelId="{28591233-A4A7-4CB6-AADC-19090F605E00}" srcId="{658FA75C-71B4-47F9-BAF9-2A90C53A918D}" destId="{B9D0F632-E4C6-4405-906D-2F53CB80EF78}" srcOrd="7" destOrd="0" parTransId="{FF688D64-8C04-4EF2-A1B2-D7BC08663C9D}" sibTransId="{A1253FE8-F71C-441E-AAF3-14C9CDF6E91D}"/>
    <dgm:cxn modelId="{705B5ED6-C688-4BFE-B50A-2864191CB086}" type="presOf" srcId="{40F380EB-D501-4373-B1D7-30709F415F09}" destId="{9AB5C438-5D3F-4036-B2AC-A741D130BD7E}" srcOrd="0" destOrd="0" presId="urn:microsoft.com/office/officeart/2005/8/layout/cycle3"/>
    <dgm:cxn modelId="{C14C4AC6-E701-4525-A7F7-7B56A33EC3C5}" srcId="{658FA75C-71B4-47F9-BAF9-2A90C53A918D}" destId="{DD0CED4D-4E07-4F16-863F-11CB27834608}" srcOrd="1" destOrd="0" parTransId="{DAE72919-718B-41B9-819F-076D54880D4A}" sibTransId="{76B32B2D-2743-491F-940B-126BBD70E132}"/>
    <dgm:cxn modelId="{FC799424-75C3-4EA8-9166-DB4F7FCD3E4C}" srcId="{658FA75C-71B4-47F9-BAF9-2A90C53A918D}" destId="{38F493E8-BD31-429A-963B-16FF77FED057}" srcOrd="2" destOrd="0" parTransId="{0888DEC4-1C06-46B1-9C2A-FC8C064D3DE6}" sibTransId="{C44AC3CB-8BC9-4D3B-878E-B0114DCE646F}"/>
    <dgm:cxn modelId="{EDBAE2A0-35D7-4555-84AA-31996218F72D}" type="presOf" srcId="{B9D0F632-E4C6-4405-906D-2F53CB80EF78}" destId="{3B0E1AE7-BD02-4930-9743-8E163C96D166}" srcOrd="0" destOrd="0" presId="urn:microsoft.com/office/officeart/2005/8/layout/cycle3"/>
    <dgm:cxn modelId="{DD91B469-8384-4784-ABF8-F61035A20F98}" type="presOf" srcId="{658FA75C-71B4-47F9-BAF9-2A90C53A918D}" destId="{A0C5DAA3-5631-4FF2-94DB-051B0F0C5F73}" srcOrd="0" destOrd="0" presId="urn:microsoft.com/office/officeart/2005/8/layout/cycle3"/>
    <dgm:cxn modelId="{11EE70F4-B4C4-472D-973A-B920175386C3}" type="presOf" srcId="{DD0CED4D-4E07-4F16-863F-11CB27834608}" destId="{97A4F1D6-B8E6-4A86-BB2F-2C007E215A87}" srcOrd="0" destOrd="0" presId="urn:microsoft.com/office/officeart/2005/8/layout/cycle3"/>
    <dgm:cxn modelId="{AD7344DE-800B-4326-AE09-8CC6700451D1}" srcId="{658FA75C-71B4-47F9-BAF9-2A90C53A918D}" destId="{FDA0BAF5-2737-43F4-B2EC-2B78BD4BD4C0}" srcOrd="9" destOrd="0" parTransId="{4C3B48E0-04EE-4A86-9555-3A0DC78DCFD7}" sibTransId="{D04D053C-CF68-4CBA-89A0-780BAD9A5047}"/>
    <dgm:cxn modelId="{8D613610-142C-4CC0-BBF9-79CD9BDADEAE}" type="presOf" srcId="{8929D201-CB54-452C-B1F6-52D7D5B821B5}" destId="{99E868E0-3D0F-4FE0-AD55-23491F742B11}" srcOrd="0" destOrd="0" presId="urn:microsoft.com/office/officeart/2005/8/layout/cycle3"/>
    <dgm:cxn modelId="{36651FF8-0B7F-40E7-8ABE-9287995A26A7}" srcId="{658FA75C-71B4-47F9-BAF9-2A90C53A918D}" destId="{C7E92562-0581-4580-B87A-1240213AE1FD}" srcOrd="6" destOrd="0" parTransId="{89A7912A-F2B2-4B2E-9D1F-9A8B1B3594BD}" sibTransId="{71D1C6A6-0E32-4267-B343-225F277481C1}"/>
    <dgm:cxn modelId="{9036841B-625E-4C45-A99C-A4F1EABFC45D}" type="presOf" srcId="{6374F787-8CD8-4601-9FD3-79D9677E8800}" destId="{84C8C249-15E6-4BB2-A036-F7EB1A42E55D}" srcOrd="0" destOrd="0" presId="urn:microsoft.com/office/officeart/2005/8/layout/cycle3"/>
    <dgm:cxn modelId="{5A46B392-3EF0-4B5F-981A-63BA223E7202}" srcId="{658FA75C-71B4-47F9-BAF9-2A90C53A918D}" destId="{6374F787-8CD8-4601-9FD3-79D9677E8800}" srcOrd="0" destOrd="0" parTransId="{C4862FD3-8530-461C-A5AA-952D6628B998}" sibTransId="{72E4CE4F-5063-4D3D-9829-ADD4FC834D29}"/>
    <dgm:cxn modelId="{E814B269-B6E2-41B0-9FAF-66ACAEB1D970}" type="presOf" srcId="{38F493E8-BD31-429A-963B-16FF77FED057}" destId="{502FDF5B-C8EF-488F-B5A9-803F2BF0465E}" srcOrd="0" destOrd="0" presId="urn:microsoft.com/office/officeart/2005/8/layout/cycle3"/>
    <dgm:cxn modelId="{39759872-4A47-4A1D-990F-5E3E2B3322C0}" type="presOf" srcId="{27FFA82E-915B-485F-BD7E-AF3850B5CDCC}" destId="{3EF1B8B2-ABBE-404B-B56C-109EDAAB774C}" srcOrd="0" destOrd="0" presId="urn:microsoft.com/office/officeart/2005/8/layout/cycle3"/>
    <dgm:cxn modelId="{477B19F9-9919-448D-9567-5E4975C883CE}" type="presOf" srcId="{4D400EA0-D518-40EF-A2A5-47E511EC8F52}" destId="{78695E05-2A2B-4366-8C16-57C010BC9DF9}" srcOrd="0" destOrd="0" presId="urn:microsoft.com/office/officeart/2005/8/layout/cycle3"/>
    <dgm:cxn modelId="{E8090948-BECC-45EC-BC29-008FB4347637}" srcId="{658FA75C-71B4-47F9-BAF9-2A90C53A918D}" destId="{40F380EB-D501-4373-B1D7-30709F415F09}" srcOrd="8" destOrd="0" parTransId="{B2021163-5046-4DF9-BB80-87302D827D0B}" sibTransId="{B42F6BB1-1F60-4B77-9E85-AEBEA952062F}"/>
    <dgm:cxn modelId="{308A1705-24DB-460A-BAAC-802843F48ACB}" srcId="{658FA75C-71B4-47F9-BAF9-2A90C53A918D}" destId="{8929D201-CB54-452C-B1F6-52D7D5B821B5}" srcOrd="5" destOrd="0" parTransId="{EB3BA8B8-6AAD-4163-A2F1-5E59FAD37D13}" sibTransId="{DD120A3B-2931-4486-8C06-810B11D55F07}"/>
    <dgm:cxn modelId="{E1E58DDB-0C60-4C9F-8FC7-8FC1D595BF14}" type="presOf" srcId="{72E4CE4F-5063-4D3D-9829-ADD4FC834D29}" destId="{233E6D08-E969-467D-BFB5-C914ABB4AE2D}" srcOrd="0" destOrd="0" presId="urn:microsoft.com/office/officeart/2005/8/layout/cycle3"/>
    <dgm:cxn modelId="{19507F71-D26B-4D66-A340-85DF89D1F021}" type="presParOf" srcId="{A0C5DAA3-5631-4FF2-94DB-051B0F0C5F73}" destId="{5DB8708D-83D7-4B7B-B467-6EF1AD09EE39}" srcOrd="0" destOrd="0" presId="urn:microsoft.com/office/officeart/2005/8/layout/cycle3"/>
    <dgm:cxn modelId="{50E87243-6294-45AD-B975-46B95523CC28}" type="presParOf" srcId="{5DB8708D-83D7-4B7B-B467-6EF1AD09EE39}" destId="{84C8C249-15E6-4BB2-A036-F7EB1A42E55D}" srcOrd="0" destOrd="0" presId="urn:microsoft.com/office/officeart/2005/8/layout/cycle3"/>
    <dgm:cxn modelId="{51E305B0-FAA8-4B0D-B553-9FF93FF0F2C3}" type="presParOf" srcId="{5DB8708D-83D7-4B7B-B467-6EF1AD09EE39}" destId="{233E6D08-E969-467D-BFB5-C914ABB4AE2D}" srcOrd="1" destOrd="0" presId="urn:microsoft.com/office/officeart/2005/8/layout/cycle3"/>
    <dgm:cxn modelId="{4A8B3EDC-A503-40C0-BBFC-06A469A9138C}" type="presParOf" srcId="{5DB8708D-83D7-4B7B-B467-6EF1AD09EE39}" destId="{97A4F1D6-B8E6-4A86-BB2F-2C007E215A87}" srcOrd="2" destOrd="0" presId="urn:microsoft.com/office/officeart/2005/8/layout/cycle3"/>
    <dgm:cxn modelId="{B30A76EC-1089-441F-B177-9BF3D0ACDBFD}" type="presParOf" srcId="{5DB8708D-83D7-4B7B-B467-6EF1AD09EE39}" destId="{502FDF5B-C8EF-488F-B5A9-803F2BF0465E}" srcOrd="3" destOrd="0" presId="urn:microsoft.com/office/officeart/2005/8/layout/cycle3"/>
    <dgm:cxn modelId="{AE0C804F-1D9E-4C41-B137-CDA6C1B0B36E}" type="presParOf" srcId="{5DB8708D-83D7-4B7B-B467-6EF1AD09EE39}" destId="{78695E05-2A2B-4366-8C16-57C010BC9DF9}" srcOrd="4" destOrd="0" presId="urn:microsoft.com/office/officeart/2005/8/layout/cycle3"/>
    <dgm:cxn modelId="{83CF67B6-C1D4-4DF2-8769-0CC2A7859538}" type="presParOf" srcId="{5DB8708D-83D7-4B7B-B467-6EF1AD09EE39}" destId="{3EF1B8B2-ABBE-404B-B56C-109EDAAB774C}" srcOrd="5" destOrd="0" presId="urn:microsoft.com/office/officeart/2005/8/layout/cycle3"/>
    <dgm:cxn modelId="{6FBE38D4-0A38-46E9-AFCE-FCF64931E95E}" type="presParOf" srcId="{5DB8708D-83D7-4B7B-B467-6EF1AD09EE39}" destId="{99E868E0-3D0F-4FE0-AD55-23491F742B11}" srcOrd="6" destOrd="0" presId="urn:microsoft.com/office/officeart/2005/8/layout/cycle3"/>
    <dgm:cxn modelId="{AA079A1E-A7D2-4C8A-B5EA-18E3ADE4F362}" type="presParOf" srcId="{5DB8708D-83D7-4B7B-B467-6EF1AD09EE39}" destId="{88F99243-C35B-4C6B-B5D0-69EBB85F9BD5}" srcOrd="7" destOrd="0" presId="urn:microsoft.com/office/officeart/2005/8/layout/cycle3"/>
    <dgm:cxn modelId="{EC74F050-49F0-424F-9496-CA4E44E8B616}" type="presParOf" srcId="{5DB8708D-83D7-4B7B-B467-6EF1AD09EE39}" destId="{3B0E1AE7-BD02-4930-9743-8E163C96D166}" srcOrd="8" destOrd="0" presId="urn:microsoft.com/office/officeart/2005/8/layout/cycle3"/>
    <dgm:cxn modelId="{40144FCB-8F1D-417D-AA10-5FB454C2FC25}" type="presParOf" srcId="{5DB8708D-83D7-4B7B-B467-6EF1AD09EE39}" destId="{9AB5C438-5D3F-4036-B2AC-A741D130BD7E}" srcOrd="9" destOrd="0" presId="urn:microsoft.com/office/officeart/2005/8/layout/cycle3"/>
    <dgm:cxn modelId="{5EA8F396-9DE8-46D9-9628-70CF625D9B50}" type="presParOf" srcId="{5DB8708D-83D7-4B7B-B467-6EF1AD09EE39}" destId="{226F96FB-4922-44CE-BF87-9607D7D36467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E6D08-E969-467D-BFB5-C914ABB4AE2D}">
      <dsp:nvSpPr>
        <dsp:cNvPr id="0" name=""/>
        <dsp:cNvSpPr/>
      </dsp:nvSpPr>
      <dsp:spPr>
        <a:xfrm>
          <a:off x="685827" y="-176851"/>
          <a:ext cx="6425257" cy="6425257"/>
        </a:xfrm>
        <a:prstGeom prst="circularArrow">
          <a:avLst>
            <a:gd name="adj1" fmla="val 5544"/>
            <a:gd name="adj2" fmla="val 330680"/>
            <a:gd name="adj3" fmla="val 14850260"/>
            <a:gd name="adj4" fmla="val 16760946"/>
            <a:gd name="adj5" fmla="val 5757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84C8C249-15E6-4BB2-A036-F7EB1A42E55D}">
      <dsp:nvSpPr>
        <dsp:cNvPr id="0" name=""/>
        <dsp:cNvSpPr/>
      </dsp:nvSpPr>
      <dsp:spPr>
        <a:xfrm>
          <a:off x="2971801" y="0"/>
          <a:ext cx="1518939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১)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লেনদেন</a:t>
          </a: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শনাক্তকরন</a:t>
          </a:r>
          <a:endParaRPr lang="en-US" sz="1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3008875" y="37074"/>
        <a:ext cx="1444791" cy="685321"/>
      </dsp:txXfrm>
    </dsp:sp>
    <dsp:sp modelId="{97A4F1D6-B8E6-4A86-BB2F-2C007E215A87}">
      <dsp:nvSpPr>
        <dsp:cNvPr id="0" name=""/>
        <dsp:cNvSpPr/>
      </dsp:nvSpPr>
      <dsp:spPr>
        <a:xfrm>
          <a:off x="5105402" y="685802"/>
          <a:ext cx="1518939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২)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লেনদেন</a:t>
          </a: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বিশ্লেষন</a:t>
          </a:r>
          <a:endParaRPr lang="en-US" sz="1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142476" y="722876"/>
        <a:ext cx="1444791" cy="685321"/>
      </dsp:txXfrm>
    </dsp:sp>
    <dsp:sp modelId="{502FDF5B-C8EF-488F-B5A9-803F2BF0465E}">
      <dsp:nvSpPr>
        <dsp:cNvPr id="0" name=""/>
        <dsp:cNvSpPr/>
      </dsp:nvSpPr>
      <dsp:spPr>
        <a:xfrm>
          <a:off x="6019809" y="1905000"/>
          <a:ext cx="1518939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৩) </a:t>
          </a:r>
          <a:r>
            <a:rPr lang="en-US" sz="180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জাবেদা</a:t>
          </a:r>
          <a:endParaRPr lang="bn-BD" sz="1800" kern="1200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056883" y="1942074"/>
        <a:ext cx="1444791" cy="685321"/>
      </dsp:txXfrm>
    </dsp:sp>
    <dsp:sp modelId="{78695E05-2A2B-4366-8C16-57C010BC9DF9}">
      <dsp:nvSpPr>
        <dsp:cNvPr id="0" name=""/>
        <dsp:cNvSpPr/>
      </dsp:nvSpPr>
      <dsp:spPr>
        <a:xfrm>
          <a:off x="6019789" y="3276595"/>
          <a:ext cx="1518939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৪)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খতিয়ান</a:t>
          </a: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6056863" y="3313669"/>
        <a:ext cx="1444791" cy="685321"/>
      </dsp:txXfrm>
    </dsp:sp>
    <dsp:sp modelId="{3EF1B8B2-ABBE-404B-B56C-109EDAAB774C}">
      <dsp:nvSpPr>
        <dsp:cNvPr id="0" name=""/>
        <dsp:cNvSpPr/>
      </dsp:nvSpPr>
      <dsp:spPr>
        <a:xfrm>
          <a:off x="5334002" y="4419603"/>
          <a:ext cx="1518939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৫)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রেওয়ামিল</a:t>
          </a:r>
          <a:endParaRPr lang="en-US" sz="1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371076" y="4456677"/>
        <a:ext cx="1444791" cy="685321"/>
      </dsp:txXfrm>
    </dsp:sp>
    <dsp:sp modelId="{99E868E0-3D0F-4FE0-AD55-23491F742B11}">
      <dsp:nvSpPr>
        <dsp:cNvPr id="0" name=""/>
        <dsp:cNvSpPr/>
      </dsp:nvSpPr>
      <dsp:spPr>
        <a:xfrm>
          <a:off x="3352804" y="5181609"/>
          <a:ext cx="1518939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৬)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সম্বনয়</a:t>
          </a: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দাখিলা</a:t>
          </a:r>
          <a:endParaRPr lang="en-US" sz="1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3389878" y="5218683"/>
        <a:ext cx="1444791" cy="685321"/>
      </dsp:txXfrm>
    </dsp:sp>
    <dsp:sp modelId="{88F99243-C35B-4C6B-B5D0-69EBB85F9BD5}">
      <dsp:nvSpPr>
        <dsp:cNvPr id="0" name=""/>
        <dsp:cNvSpPr/>
      </dsp:nvSpPr>
      <dsp:spPr>
        <a:xfrm>
          <a:off x="1524004" y="4800586"/>
          <a:ext cx="1518939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৭ )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কাযপত্র</a:t>
          </a:r>
          <a:endParaRPr lang="en-US" sz="1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561078" y="4837660"/>
        <a:ext cx="1444791" cy="685321"/>
      </dsp:txXfrm>
    </dsp:sp>
    <dsp:sp modelId="{3B0E1AE7-BD02-4930-9743-8E163C96D166}">
      <dsp:nvSpPr>
        <dsp:cNvPr id="0" name=""/>
        <dsp:cNvSpPr/>
      </dsp:nvSpPr>
      <dsp:spPr>
        <a:xfrm>
          <a:off x="457200" y="3581393"/>
          <a:ext cx="1518939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৮)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আর্থিক</a:t>
          </a: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বিবরনী</a:t>
          </a:r>
          <a:endParaRPr lang="en-US" sz="1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494274" y="3618467"/>
        <a:ext cx="1444791" cy="685321"/>
      </dsp:txXfrm>
    </dsp:sp>
    <dsp:sp modelId="{9AB5C438-5D3F-4036-B2AC-A741D130BD7E}">
      <dsp:nvSpPr>
        <dsp:cNvPr id="0" name=""/>
        <dsp:cNvSpPr/>
      </dsp:nvSpPr>
      <dsp:spPr>
        <a:xfrm>
          <a:off x="457206" y="2133601"/>
          <a:ext cx="1518939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৯)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সমাপনী</a:t>
          </a: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দাখিলা</a:t>
          </a:r>
          <a:endParaRPr lang="en-US" sz="1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494280" y="2170675"/>
        <a:ext cx="1444791" cy="685321"/>
      </dsp:txXfrm>
    </dsp:sp>
    <dsp:sp modelId="{226F96FB-4922-44CE-BF87-9607D7D36467}">
      <dsp:nvSpPr>
        <dsp:cNvPr id="0" name=""/>
        <dsp:cNvSpPr/>
      </dsp:nvSpPr>
      <dsp:spPr>
        <a:xfrm>
          <a:off x="1066812" y="838199"/>
          <a:ext cx="1518939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১০)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হিসাব</a:t>
          </a: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পরবর্তী</a:t>
          </a: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রেওয়ামিল</a:t>
          </a:r>
          <a:endParaRPr lang="en-US" sz="1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103886" y="875273"/>
        <a:ext cx="1444791" cy="685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C3921-D244-4CFC-A4FB-CD240E4E2A07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ABF5F-FBEC-440F-8C87-E65D45C93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7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ABF5F-FBEC-440F-8C87-E65D45C936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3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B7-5C58-4B72-8C32-53823E643531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B7-5C58-4B72-8C32-53823E643531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B7-5C58-4B72-8C32-53823E643531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B7-5C58-4B72-8C32-53823E643531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B7-5C58-4B72-8C32-53823E643531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B7-5C58-4B72-8C32-53823E643531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B7-5C58-4B72-8C32-53823E643531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B7-5C58-4B72-8C32-53823E643531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B7-5C58-4B72-8C32-53823E643531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B7-5C58-4B72-8C32-53823E643531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78E9AB7-5C58-4B72-8C32-53823E643531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78E9AB7-5C58-4B72-8C32-53823E643531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rifbdfinance07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76400" y="381000"/>
            <a:ext cx="5410200" cy="14478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166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allpaper-flower-r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362200"/>
            <a:ext cx="6324600" cy="411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448596"/>
            <a:ext cx="1371600" cy="923004"/>
            <a:chOff x="228600" y="637872"/>
            <a:chExt cx="1870584" cy="1012724"/>
          </a:xfrm>
        </p:grpSpPr>
        <p:sp>
          <p:nvSpPr>
            <p:cNvPr id="3" name="Rounded Rectangle 2"/>
            <p:cNvSpPr/>
            <p:nvPr/>
          </p:nvSpPr>
          <p:spPr>
            <a:xfrm>
              <a:off x="228600" y="637872"/>
              <a:ext cx="1870584" cy="1012724"/>
            </a:xfrm>
            <a:prstGeom prst="roundRect">
              <a:avLst/>
            </a:prstGeom>
            <a:noFill/>
            <a:ln w="28575"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2523" y="794136"/>
              <a:ext cx="1560798" cy="6416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সম্পদ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2765076"/>
            <a:ext cx="1371600" cy="816324"/>
            <a:chOff x="274320" y="2954352"/>
            <a:chExt cx="1870584" cy="1012724"/>
          </a:xfrm>
        </p:grpSpPr>
        <p:sp>
          <p:nvSpPr>
            <p:cNvPr id="6" name="TextBox 5"/>
            <p:cNvSpPr txBox="1"/>
            <p:nvPr/>
          </p:nvSpPr>
          <p:spPr>
            <a:xfrm>
              <a:off x="482163" y="3105788"/>
              <a:ext cx="1454899" cy="7254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দায়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74320" y="2954352"/>
              <a:ext cx="1870584" cy="1012724"/>
            </a:xfrm>
            <a:prstGeom prst="roundRect">
              <a:avLst/>
            </a:prstGeom>
            <a:noFill/>
            <a:ln w="28575"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3284" y="5029200"/>
            <a:ext cx="1187834" cy="855648"/>
            <a:chOff x="320040" y="5164152"/>
            <a:chExt cx="1870584" cy="1012724"/>
          </a:xfrm>
        </p:grpSpPr>
        <p:sp>
          <p:nvSpPr>
            <p:cNvPr id="9" name="TextBox 8"/>
            <p:cNvSpPr txBox="1"/>
            <p:nvPr/>
          </p:nvSpPr>
          <p:spPr>
            <a:xfrm>
              <a:off x="489668" y="5254340"/>
              <a:ext cx="1559984" cy="83783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মালিকানা স্বত্ব</a:t>
              </a:r>
              <a:endPara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0040" y="5164152"/>
              <a:ext cx="1870584" cy="1012724"/>
            </a:xfrm>
            <a:prstGeom prst="roundRect">
              <a:avLst/>
            </a:prstGeom>
            <a:noFill/>
            <a:ln w="28575"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81600" y="1600200"/>
            <a:ext cx="1447800" cy="838200"/>
            <a:chOff x="5029200" y="1650596"/>
            <a:chExt cx="1870584" cy="1012724"/>
          </a:xfrm>
        </p:grpSpPr>
        <p:sp>
          <p:nvSpPr>
            <p:cNvPr id="12" name="Rounded Rectangle 11"/>
            <p:cNvSpPr/>
            <p:nvPr/>
          </p:nvSpPr>
          <p:spPr>
            <a:xfrm>
              <a:off x="5029200" y="1650596"/>
              <a:ext cx="1870584" cy="1012724"/>
            </a:xfrm>
            <a:prstGeom prst="roundRect">
              <a:avLst/>
            </a:prstGeom>
            <a:noFill/>
            <a:ln w="28575"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26104" y="1803014"/>
              <a:ext cx="1476777" cy="7065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আয়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81600" y="3962400"/>
            <a:ext cx="1524000" cy="838200"/>
            <a:chOff x="4935671" y="1650596"/>
            <a:chExt cx="1870584" cy="1012724"/>
          </a:xfrm>
        </p:grpSpPr>
        <p:sp>
          <p:nvSpPr>
            <p:cNvPr id="15" name="Rounded Rectangle 14"/>
            <p:cNvSpPr/>
            <p:nvPr/>
          </p:nvSpPr>
          <p:spPr>
            <a:xfrm>
              <a:off x="4935671" y="1650596"/>
              <a:ext cx="1870584" cy="1012724"/>
            </a:xfrm>
            <a:prstGeom prst="roundRect">
              <a:avLst/>
            </a:prstGeom>
            <a:noFill/>
            <a:ln w="28575"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22729" y="1803014"/>
              <a:ext cx="1496466" cy="7065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ব্যয়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9400" y="228600"/>
            <a:ext cx="1324898" cy="1600200"/>
            <a:chOff x="2664540" y="189276"/>
            <a:chExt cx="1324898" cy="1826344"/>
          </a:xfrm>
        </p:grpSpPr>
        <p:grpSp>
          <p:nvGrpSpPr>
            <p:cNvPr id="18" name="Group 76"/>
            <p:cNvGrpSpPr/>
            <p:nvPr/>
          </p:nvGrpSpPr>
          <p:grpSpPr>
            <a:xfrm>
              <a:off x="2664540" y="189276"/>
              <a:ext cx="1295400" cy="838200"/>
              <a:chOff x="2664540" y="189276"/>
              <a:chExt cx="1295400" cy="83820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2664540" y="189276"/>
                <a:ext cx="1295400" cy="838200"/>
              </a:xfrm>
              <a:prstGeom prst="roundRect">
                <a:avLst/>
              </a:prstGeom>
              <a:noFill/>
              <a:ln w="28575"/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899324" y="208713"/>
                <a:ext cx="665567" cy="807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বৃদ্ধি</a:t>
                </a:r>
              </a:p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ডেবিট</a:t>
                </a:r>
                <a:endPara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9" name="Group 77"/>
            <p:cNvGrpSpPr/>
            <p:nvPr/>
          </p:nvGrpSpPr>
          <p:grpSpPr>
            <a:xfrm>
              <a:off x="2694038" y="1167649"/>
              <a:ext cx="1295400" cy="847971"/>
              <a:chOff x="2694038" y="1167649"/>
              <a:chExt cx="1295400" cy="847971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694038" y="1177420"/>
                <a:ext cx="1295400" cy="838200"/>
              </a:xfrm>
              <a:prstGeom prst="roundRect">
                <a:avLst/>
              </a:prstGeom>
              <a:noFill/>
              <a:ln w="28575"/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915179" y="1167649"/>
                <a:ext cx="718465" cy="807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হ্রাস</a:t>
                </a:r>
              </a:p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ক্রেডিট</a:t>
                </a:r>
                <a:endPara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2722550" y="2212262"/>
            <a:ext cx="1324898" cy="1597738"/>
            <a:chOff x="2722550" y="2401538"/>
            <a:chExt cx="1324898" cy="1811596"/>
          </a:xfrm>
        </p:grpSpPr>
        <p:grpSp>
          <p:nvGrpSpPr>
            <p:cNvPr id="25" name="Group 78"/>
            <p:cNvGrpSpPr/>
            <p:nvPr/>
          </p:nvGrpSpPr>
          <p:grpSpPr>
            <a:xfrm>
              <a:off x="2722550" y="2401538"/>
              <a:ext cx="1324898" cy="1811596"/>
              <a:chOff x="2722550" y="2401538"/>
              <a:chExt cx="1324898" cy="1811596"/>
            </a:xfrm>
          </p:grpSpPr>
          <p:grpSp>
            <p:nvGrpSpPr>
              <p:cNvPr id="27" name="Group 10"/>
              <p:cNvGrpSpPr/>
              <p:nvPr/>
            </p:nvGrpSpPr>
            <p:grpSpPr>
              <a:xfrm>
                <a:off x="2722550" y="2401538"/>
                <a:ext cx="1324898" cy="1811596"/>
                <a:chOff x="2753030" y="2357294"/>
                <a:chExt cx="1324898" cy="1811596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2753030" y="2357294"/>
                  <a:ext cx="1295400" cy="838200"/>
                </a:xfrm>
                <a:prstGeom prst="roundRect">
                  <a:avLst/>
                </a:prstGeom>
                <a:noFill/>
                <a:ln w="2857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>
                  <a:off x="2782528" y="3330690"/>
                  <a:ext cx="1295400" cy="838200"/>
                </a:xfrm>
                <a:prstGeom prst="roundRect">
                  <a:avLst/>
                </a:prstGeom>
                <a:noFill/>
                <a:ln w="2857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2915179" y="2401538"/>
                <a:ext cx="718466" cy="802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বৃদ্ধি</a:t>
                </a:r>
              </a:p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ক্রেডিট</a:t>
                </a:r>
                <a:endPara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975751" y="3307336"/>
              <a:ext cx="665567" cy="802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হ্রাস</a:t>
              </a:r>
            </a:p>
            <a:p>
              <a:pPr algn="ctr"/>
              <a:r>
                <a:rPr lang="bn-BD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ডেবিট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01211" y="4648200"/>
            <a:ext cx="1296382" cy="1524000"/>
            <a:chOff x="2801211" y="4648200"/>
            <a:chExt cx="1296382" cy="1811596"/>
          </a:xfrm>
        </p:grpSpPr>
        <p:grpSp>
          <p:nvGrpSpPr>
            <p:cNvPr id="32" name="Group 79"/>
            <p:cNvGrpSpPr/>
            <p:nvPr/>
          </p:nvGrpSpPr>
          <p:grpSpPr>
            <a:xfrm>
              <a:off x="2801211" y="4648200"/>
              <a:ext cx="1296382" cy="1811596"/>
              <a:chOff x="2801211" y="4648200"/>
              <a:chExt cx="1296382" cy="1811596"/>
            </a:xfrm>
          </p:grpSpPr>
          <p:grpSp>
            <p:nvGrpSpPr>
              <p:cNvPr id="34" name="Group 11"/>
              <p:cNvGrpSpPr/>
              <p:nvPr/>
            </p:nvGrpSpPr>
            <p:grpSpPr>
              <a:xfrm>
                <a:off x="2801211" y="4648200"/>
                <a:ext cx="1296382" cy="1811596"/>
                <a:chOff x="2752048" y="2357294"/>
                <a:chExt cx="1296382" cy="1811596"/>
              </a:xfrm>
            </p:grpSpPr>
            <p:sp>
              <p:nvSpPr>
                <p:cNvPr id="36" name="Rounded Rectangle 35"/>
                <p:cNvSpPr/>
                <p:nvPr/>
              </p:nvSpPr>
              <p:spPr>
                <a:xfrm>
                  <a:off x="2753030" y="2357294"/>
                  <a:ext cx="1295400" cy="838200"/>
                </a:xfrm>
                <a:prstGeom prst="roundRect">
                  <a:avLst/>
                </a:prstGeom>
                <a:noFill/>
                <a:ln w="2857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2752048" y="3330690"/>
                  <a:ext cx="1295400" cy="838200"/>
                </a:xfrm>
                <a:prstGeom prst="roundRect">
                  <a:avLst/>
                </a:prstGeom>
                <a:noFill/>
                <a:ln w="2857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3022351" y="4663964"/>
                <a:ext cx="718466" cy="841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বৃদ্ধি</a:t>
                </a:r>
              </a:p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ক্রেডিট</a:t>
                </a:r>
                <a:endPara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022351" y="5609214"/>
              <a:ext cx="665567" cy="841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হ্রাস</a:t>
              </a:r>
            </a:p>
            <a:p>
              <a:pPr algn="ctr"/>
              <a:r>
                <a:rPr lang="bn-BD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ডেবিট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20000" y="1219200"/>
            <a:ext cx="1295400" cy="1811596"/>
            <a:chOff x="7570837" y="1060674"/>
            <a:chExt cx="1324898" cy="1811596"/>
          </a:xfrm>
        </p:grpSpPr>
        <p:grpSp>
          <p:nvGrpSpPr>
            <p:cNvPr id="39" name="Group 80"/>
            <p:cNvGrpSpPr/>
            <p:nvPr/>
          </p:nvGrpSpPr>
          <p:grpSpPr>
            <a:xfrm>
              <a:off x="7570837" y="1060674"/>
              <a:ext cx="1324898" cy="1811596"/>
              <a:chOff x="7570837" y="1060674"/>
              <a:chExt cx="1324898" cy="1811596"/>
            </a:xfrm>
          </p:grpSpPr>
          <p:grpSp>
            <p:nvGrpSpPr>
              <p:cNvPr id="41" name="Group 14"/>
              <p:cNvGrpSpPr/>
              <p:nvPr/>
            </p:nvGrpSpPr>
            <p:grpSpPr>
              <a:xfrm>
                <a:off x="7570837" y="1060674"/>
                <a:ext cx="1324898" cy="1811596"/>
                <a:chOff x="2753030" y="2357294"/>
                <a:chExt cx="1324898" cy="1811596"/>
              </a:xfrm>
            </p:grpSpPr>
            <p:sp>
              <p:nvSpPr>
                <p:cNvPr id="43" name="Rounded Rectangle 42"/>
                <p:cNvSpPr/>
                <p:nvPr/>
              </p:nvSpPr>
              <p:spPr>
                <a:xfrm>
                  <a:off x="2753030" y="2357294"/>
                  <a:ext cx="1324898" cy="762000"/>
                </a:xfrm>
                <a:prstGeom prst="roundRect">
                  <a:avLst/>
                </a:prstGeom>
                <a:noFill/>
                <a:ln w="2857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>
                <a:xfrm>
                  <a:off x="2782528" y="3330690"/>
                  <a:ext cx="1295400" cy="838200"/>
                </a:xfrm>
                <a:prstGeom prst="roundRect">
                  <a:avLst/>
                </a:prstGeom>
                <a:noFill/>
                <a:ln w="2857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7791977" y="1070487"/>
                <a:ext cx="73482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বৃদ্ধি</a:t>
                </a:r>
              </a:p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ক্রেডিট</a:t>
                </a:r>
                <a:endPara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873200" y="2050204"/>
              <a:ext cx="6807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হ্রাস</a:t>
              </a:r>
            </a:p>
            <a:p>
              <a:pPr algn="ctr"/>
              <a:r>
                <a:rPr lang="bn-BD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ডেবিট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772400" y="3283762"/>
            <a:ext cx="1172498" cy="1835170"/>
            <a:chOff x="7620000" y="3283762"/>
            <a:chExt cx="1324898" cy="1835170"/>
          </a:xfrm>
        </p:grpSpPr>
        <p:grpSp>
          <p:nvGrpSpPr>
            <p:cNvPr id="46" name="Group 81"/>
            <p:cNvGrpSpPr/>
            <p:nvPr/>
          </p:nvGrpSpPr>
          <p:grpSpPr>
            <a:xfrm>
              <a:off x="7620000" y="3283762"/>
              <a:ext cx="1324898" cy="1835170"/>
              <a:chOff x="7620000" y="3283762"/>
              <a:chExt cx="1324898" cy="1835170"/>
            </a:xfrm>
          </p:grpSpPr>
          <p:grpSp>
            <p:nvGrpSpPr>
              <p:cNvPr id="48" name="Group 17"/>
              <p:cNvGrpSpPr/>
              <p:nvPr/>
            </p:nvGrpSpPr>
            <p:grpSpPr>
              <a:xfrm>
                <a:off x="7620000" y="3307336"/>
                <a:ext cx="1324898" cy="1811596"/>
                <a:chOff x="2753030" y="2357294"/>
                <a:chExt cx="1324898" cy="1811596"/>
              </a:xfrm>
            </p:grpSpPr>
            <p:sp>
              <p:nvSpPr>
                <p:cNvPr id="50" name="Rounded Rectangle 18"/>
                <p:cNvSpPr/>
                <p:nvPr/>
              </p:nvSpPr>
              <p:spPr>
                <a:xfrm>
                  <a:off x="2753030" y="2357294"/>
                  <a:ext cx="1295400" cy="838200"/>
                </a:xfrm>
                <a:prstGeom prst="roundRect">
                  <a:avLst/>
                </a:prstGeom>
                <a:noFill/>
                <a:ln w="2857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2782528" y="3330690"/>
                  <a:ext cx="1295400" cy="838200"/>
                </a:xfrm>
                <a:prstGeom prst="roundRect">
                  <a:avLst/>
                </a:prstGeom>
                <a:noFill/>
                <a:ln w="2857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7903500" y="3283762"/>
                <a:ext cx="7520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বৃদ্ধি</a:t>
                </a:r>
              </a:p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ডেবিট</a:t>
                </a:r>
                <a:endPara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7903500" y="4261098"/>
              <a:ext cx="8118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হ্রাস</a:t>
              </a:r>
            </a:p>
            <a:p>
              <a:pPr algn="ctr"/>
              <a:r>
                <a:rPr lang="bn-BD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ক্রেডিট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828800" y="2743200"/>
            <a:ext cx="685800" cy="762000"/>
            <a:chOff x="5105400" y="533400"/>
            <a:chExt cx="685800" cy="762000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5105400" y="533400"/>
              <a:ext cx="609600" cy="4572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05400" y="990600"/>
              <a:ext cx="685800" cy="3048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905000" y="685800"/>
            <a:ext cx="685800" cy="762000"/>
            <a:chOff x="5105400" y="533400"/>
            <a:chExt cx="685800" cy="762000"/>
          </a:xfrm>
        </p:grpSpPr>
        <p:cxnSp>
          <p:nvCxnSpPr>
            <p:cNvPr id="77" name="Straight Connector 76"/>
            <p:cNvCxnSpPr/>
            <p:nvPr/>
          </p:nvCxnSpPr>
          <p:spPr>
            <a:xfrm flipV="1">
              <a:off x="5105400" y="533400"/>
              <a:ext cx="609600" cy="4572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105400" y="990600"/>
              <a:ext cx="685800" cy="3048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1828800" y="5029200"/>
            <a:ext cx="685800" cy="762000"/>
            <a:chOff x="5105400" y="533400"/>
            <a:chExt cx="685800" cy="762000"/>
          </a:xfrm>
        </p:grpSpPr>
        <p:cxnSp>
          <p:nvCxnSpPr>
            <p:cNvPr id="80" name="Straight Connector 79"/>
            <p:cNvCxnSpPr/>
            <p:nvPr/>
          </p:nvCxnSpPr>
          <p:spPr>
            <a:xfrm flipV="1">
              <a:off x="5105400" y="533400"/>
              <a:ext cx="609600" cy="4572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105400" y="990600"/>
              <a:ext cx="685800" cy="3048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6781800" y="1676400"/>
            <a:ext cx="685800" cy="762000"/>
            <a:chOff x="5105400" y="533400"/>
            <a:chExt cx="685800" cy="762000"/>
          </a:xfrm>
        </p:grpSpPr>
        <p:cxnSp>
          <p:nvCxnSpPr>
            <p:cNvPr id="83" name="Straight Connector 82"/>
            <p:cNvCxnSpPr/>
            <p:nvPr/>
          </p:nvCxnSpPr>
          <p:spPr>
            <a:xfrm flipV="1">
              <a:off x="5105400" y="533400"/>
              <a:ext cx="609600" cy="4572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105400" y="990600"/>
              <a:ext cx="685800" cy="3048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6858000" y="3810000"/>
            <a:ext cx="685800" cy="762000"/>
            <a:chOff x="5105400" y="533400"/>
            <a:chExt cx="685800" cy="762000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5105400" y="533400"/>
              <a:ext cx="609600" cy="4572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105400" y="990600"/>
              <a:ext cx="685800" cy="3048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533400"/>
            <a:ext cx="449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5119688" y="2819400"/>
            <a:ext cx="1890712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bn-BD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গ্রুপ “খ”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0" y="3044825"/>
            <a:ext cx="4013200" cy="42862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bn-BD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গ্রুপ “ক”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7338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ধারাবাহিকতায় রক্ষায় হিসাব চক্রের চিত্রটি অংকন করে দেখাও।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48200" y="1981200"/>
            <a:ext cx="0" cy="38100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43168" y="3733799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ডেবিট ক্রেডিট নির্ণয়ের নিয়মাবলী ছকের মাধ্যমে দেখাও। 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609600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28600" y="1600201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দু’তরফা দাখিলা পদ্ধতি কাকে বলে?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 চক্রের ধাপ কয়টি?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সুবিধা গ্রহনকারী পক্ষকে কী বলে?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সুবিধা প্রদানকারী পক্ষকে কী বলে?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9827" y="262397"/>
            <a:ext cx="5257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810000"/>
            <a:ext cx="7603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দুতরফা দাখিলা পদ্ধতির সুবিধা সমূহ </a:t>
            </a: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লিখে নিয়ে আসবে।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6310"/>
            <a:ext cx="3209510" cy="32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0" y="2644170"/>
            <a:ext cx="350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mages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87458" y="2644170"/>
            <a:ext cx="29690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152" y="1583591"/>
            <a:ext cx="786204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err="1" smtClean="0"/>
              <a:t>শিক্ষক</a:t>
            </a:r>
            <a:r>
              <a:rPr lang="en-US" b="0" dirty="0" smtClean="0"/>
              <a:t> </a:t>
            </a:r>
            <a:r>
              <a:rPr lang="en-US" b="0" dirty="0" err="1" smtClean="0"/>
              <a:t>পরিচিতি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773936"/>
            <a:ext cx="5410200" cy="4623816"/>
          </a:xfrm>
        </p:spPr>
        <p:txBody>
          <a:bodyPr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আরিফ হোসাইন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(ব্যবসায় শিক্ষা)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ক্যান্টনমেন্ট হাই স্কুল,যশোর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 ০১৯১১-৪৪৫০৮৪</a:t>
            </a:r>
          </a:p>
          <a:p>
            <a:r>
              <a:rPr lang="bn-BD" dirty="0" smtClean="0">
                <a:latin typeface="Arial" panose="020B0604020202020204" pitchFamily="34" charset="0"/>
                <a:hlinkClick r:id="rId3"/>
              </a:rPr>
              <a:t>arifbdfinance07@gmail.com</a:t>
            </a:r>
            <a:r>
              <a:rPr lang="bn-BD" dirty="0" smtClean="0">
                <a:latin typeface="Arial" panose="020B0604020202020204" pitchFamily="34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11" y="2299128"/>
            <a:ext cx="2043952" cy="18153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76405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14400" y="381000"/>
            <a:ext cx="7696200" cy="5867400"/>
            <a:chOff x="914400" y="381000"/>
            <a:chExt cx="7696200" cy="586740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" name="Rectangle 1"/>
            <p:cNvSpPr/>
            <p:nvPr/>
          </p:nvSpPr>
          <p:spPr>
            <a:xfrm>
              <a:off x="3352800" y="381000"/>
              <a:ext cx="2819400" cy="914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cap="sq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ln>
                    <a:solidFill>
                      <a:srgbClr val="FF0000"/>
                    </a:solidFill>
                  </a:ln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b="1" dirty="0" smtClean="0">
                  <a:ln>
                    <a:solidFill>
                      <a:srgbClr val="FF0000"/>
                    </a:solidFill>
                  </a:ln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14400" y="1676400"/>
              <a:ext cx="7696200" cy="457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4600" y="1828800"/>
              <a:ext cx="4343400" cy="1692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n>
                    <a:solidFill>
                      <a:srgbClr val="00B0F0"/>
                    </a:solidFill>
                  </a:ln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4000" dirty="0" smtClean="0">
                  <a:ln>
                    <a:solidFill>
                      <a:srgbClr val="00B0F0"/>
                    </a:solidFill>
                  </a:ln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4000" dirty="0" err="1" smtClean="0">
                  <a:ln>
                    <a:solidFill>
                      <a:srgbClr val="00B0F0"/>
                    </a:solidFill>
                  </a:ln>
                  <a:latin typeface="NikoshBAN" pitchFamily="2" charset="0"/>
                  <a:cs typeface="NikoshBAN" pitchFamily="2" charset="0"/>
                </a:rPr>
                <a:t>হিসাব</a:t>
              </a:r>
              <a:r>
                <a:rPr lang="en-US" sz="4000" dirty="0" smtClean="0">
                  <a:ln>
                    <a:solidFill>
                      <a:srgbClr val="00B0F0"/>
                    </a:solidFill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>
                    <a:solidFill>
                      <a:srgbClr val="00B0F0"/>
                    </a:solidFill>
                  </a:ln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en-US" sz="4000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dirty="0" err="1" smtClean="0">
                  <a:ln>
                    <a:solidFill>
                      <a:srgbClr val="FF000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শ্রেণী</a:t>
              </a:r>
              <a:r>
                <a:rPr lang="en-US" sz="3600" dirty="0" smtClean="0">
                  <a:ln>
                    <a:solidFill>
                      <a:srgbClr val="FF000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3600" dirty="0" err="1" smtClean="0">
                  <a:ln>
                    <a:solidFill>
                      <a:srgbClr val="FF000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নবম</a:t>
              </a:r>
              <a:endParaRPr lang="en-US" sz="3600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 smtClean="0">
                  <a:ln>
                    <a:solidFill>
                      <a:srgbClr val="00B050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ln>
                    <a:solidFill>
                      <a:srgbClr val="00B050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2800" dirty="0" smtClean="0">
                  <a:ln>
                    <a:solidFill>
                      <a:srgbClr val="00B050"/>
                    </a:solidFill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>
                  <a:ln>
                    <a:solidFill>
                      <a:srgbClr val="00B050"/>
                    </a:solidFill>
                  </a:ln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2800" dirty="0" smtClean="0">
                  <a:ln>
                    <a:solidFill>
                      <a:srgbClr val="00B050"/>
                    </a:solidFill>
                  </a:ln>
                  <a:latin typeface="NikoshBAN" pitchFamily="2" charset="0"/>
                  <a:cs typeface="NikoshBAN" pitchFamily="2" charset="0"/>
                </a:rPr>
                <a:t>য়</a:t>
              </a:r>
              <a:endParaRPr lang="en-US" sz="28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4400" y="4343400"/>
              <a:ext cx="7696200" cy="584775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                    </a:t>
              </a:r>
              <a:r>
                <a:rPr lang="en-US" sz="3200" dirty="0" err="1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bn-BD" sz="32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4</a:t>
              </a:r>
              <a:r>
                <a:rPr lang="en-US" sz="32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০ </a:t>
              </a:r>
              <a:r>
                <a:rPr lang="en-US" sz="3200" dirty="0" err="1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24000">
              <a:schemeClr val="accent4">
                <a:lumMod val="40000"/>
                <a:lumOff val="60000"/>
                <a:alpha val="58000"/>
              </a:schemeClr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266A.jpg"/>
          <p:cNvPicPr>
            <a:picLocks noChangeAspect="1"/>
          </p:cNvPicPr>
          <p:nvPr/>
        </p:nvPicPr>
        <p:blipFill>
          <a:blip r:embed="rId2"/>
          <a:srcRect l="17500"/>
          <a:stretch>
            <a:fillRect/>
          </a:stretch>
        </p:blipFill>
        <p:spPr>
          <a:xfrm>
            <a:off x="3429000" y="1447801"/>
            <a:ext cx="2232475" cy="1981200"/>
          </a:xfrm>
          <a:prstGeom prst="ellipse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4" name="Up Arrow Callout 3"/>
          <p:cNvSpPr/>
          <p:nvPr/>
        </p:nvSpPr>
        <p:spPr>
          <a:xfrm>
            <a:off x="2971800" y="3505200"/>
            <a:ext cx="3200400" cy="1600200"/>
          </a:xfrm>
          <a:prstGeom prst="upArrowCallout">
            <a:avLst>
              <a:gd name="adj1" fmla="val 25000"/>
              <a:gd name="adj2" fmla="val 25000"/>
              <a:gd name="adj3" fmla="val 4130"/>
              <a:gd name="adj4" fmla="val 67704"/>
            </a:avLst>
          </a:prstGeom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38100">
                  <a:noFill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 পক্ষ</a:t>
            </a:r>
            <a:endParaRPr lang="en-US" sz="8800" b="1" dirty="0">
              <a:ln w="38100">
                <a:noFill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66800" y="1752600"/>
            <a:ext cx="1905000" cy="990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দোকানদার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5638800" y="2438400"/>
            <a:ext cx="1676400" cy="8382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ক্রেতা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268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2006" y="304800"/>
            <a:ext cx="3030794" cy="3276600"/>
          </a:xfrm>
          <a:prstGeom prst="ellipse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2819400" y="1447800"/>
            <a:ext cx="4114800" cy="190500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</a:p>
          <a:p>
            <a:pPr algn="ctr"/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[সুবিধার প্রাপক]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 flipH="1">
            <a:off x="1295400" y="3886200"/>
            <a:ext cx="4267200" cy="213360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[সুবিধার দাতা]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G0265A.jpg"/>
          <p:cNvPicPr>
            <a:picLocks noChangeAspect="1"/>
          </p:cNvPicPr>
          <p:nvPr/>
        </p:nvPicPr>
        <p:blipFill>
          <a:blip r:embed="rId3"/>
          <a:srcRect t="10000" r="3332" b="-2500"/>
          <a:stretch>
            <a:fillRect/>
          </a:stretch>
        </p:blipFill>
        <p:spPr>
          <a:xfrm>
            <a:off x="6019800" y="3352800"/>
            <a:ext cx="2514600" cy="2743200"/>
          </a:xfrm>
          <a:prstGeom prst="ellipse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590800" y="533400"/>
            <a:ext cx="4191000" cy="1828800"/>
          </a:xfrm>
          <a:prstGeom prst="wave">
            <a:avLst>
              <a:gd name="adj1" fmla="val 1250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3105835"/>
            <a:ext cx="7315200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দুতরফা দাখিলা পদ্ধতির মাধ্যমে ডেবিট ক্রেডিট নির্ণয়ের নিয়মাবলী :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200400" y="304800"/>
            <a:ext cx="2362200" cy="868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 ফল</a:t>
            </a:r>
            <a:endParaRPr kumimoji="0" lang="bn-BD" sz="40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362200"/>
            <a:ext cx="8686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ডেবিট ও ক্রেডিট সম্পর্কে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পারবে।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দু’তরফা দাখিলা পদ্ধতি সম্পর্কে বলতে পারবে।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দু’তরফা দাখিলা পদ্ধতির বৈশিষ্ট্যগুলো ব্যাখ্যা করতে পারবে।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লেনদেনের জন্য উপযুক্ত হিসাবের বই চিহ্নিত করতে পারবে।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6096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94"/>
          <p:cNvGrpSpPr/>
          <p:nvPr/>
        </p:nvGrpSpPr>
        <p:grpSpPr>
          <a:xfrm>
            <a:off x="2743200" y="2514600"/>
            <a:ext cx="2997087" cy="1971538"/>
            <a:chOff x="2895600" y="2514259"/>
            <a:chExt cx="2997087" cy="1971538"/>
          </a:xfrm>
        </p:grpSpPr>
        <p:sp>
          <p:nvSpPr>
            <p:cNvPr id="4" name="Bevel 3"/>
            <p:cNvSpPr/>
            <p:nvPr/>
          </p:nvSpPr>
          <p:spPr>
            <a:xfrm>
              <a:off x="2895600" y="2514259"/>
              <a:ext cx="2997087" cy="1971538"/>
            </a:xfrm>
            <a:prstGeom prst="bevel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66023" y="2922310"/>
              <a:ext cx="2595582" cy="1015663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BD" sz="6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হিসাব চক্র</a:t>
              </a:r>
              <a:endPara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457200"/>
            <a:ext cx="2209800" cy="1636290"/>
          </a:xfrm>
          <a:prstGeom prst="rect">
            <a:avLst/>
          </a:prstGeom>
        </p:spPr>
      </p:pic>
      <p:pic>
        <p:nvPicPr>
          <p:cNvPr id="3" name="Picture 2" descr="mok-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"/>
            <a:ext cx="2209800" cy="1604315"/>
          </a:xfrm>
          <a:prstGeom prst="rect">
            <a:avLst/>
          </a:prstGeom>
        </p:spPr>
      </p:pic>
      <p:pic>
        <p:nvPicPr>
          <p:cNvPr id="4" name="Picture 3" descr="agri_lo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962400"/>
            <a:ext cx="2699870" cy="1721166"/>
          </a:xfrm>
          <a:prstGeom prst="rect">
            <a:avLst/>
          </a:prstGeom>
        </p:spPr>
      </p:pic>
      <p:pic>
        <p:nvPicPr>
          <p:cNvPr id="5" name="Picture 4" descr="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3812457"/>
            <a:ext cx="1981200" cy="1597742"/>
          </a:xfrm>
          <a:prstGeom prst="rect">
            <a:avLst/>
          </a:prstGeom>
        </p:spPr>
      </p:pic>
      <p:pic>
        <p:nvPicPr>
          <p:cNvPr id="6" name="Picture 5" descr="Photo-.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3800764"/>
            <a:ext cx="2004849" cy="1761836"/>
          </a:xfrm>
          <a:prstGeom prst="rect">
            <a:avLst/>
          </a:prstGeom>
        </p:spPr>
      </p:pic>
      <p:pic>
        <p:nvPicPr>
          <p:cNvPr id="7" name="Picture 6" descr="download (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304800"/>
            <a:ext cx="2157007" cy="17081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236220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601980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ঋন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56388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0400" y="579120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মেলা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400" y="22860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0" y="236220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গাড়ী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501</TotalTime>
  <Words>239</Words>
  <Application>Microsoft Office PowerPoint</Application>
  <PresentationFormat>On-screen Show (4:3)</PresentationFormat>
  <Paragraphs>86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Corbel</vt:lpstr>
      <vt:lpstr>NikoshBAN</vt:lpstr>
      <vt:lpstr>Vrinda</vt:lpstr>
      <vt:lpstr>Wingdings</vt:lpstr>
      <vt:lpstr>Wingdings 2</vt:lpstr>
      <vt:lpstr>Wingdings 3</vt:lpstr>
      <vt:lpstr>Module</vt:lpstr>
      <vt:lpstr>স্বাগতম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01724163716</dc:creator>
  <cp:lastModifiedBy>HP</cp:lastModifiedBy>
  <cp:revision>151</cp:revision>
  <dcterms:created xsi:type="dcterms:W3CDTF">2014-09-21T20:57:42Z</dcterms:created>
  <dcterms:modified xsi:type="dcterms:W3CDTF">2020-03-07T09:36:55Z</dcterms:modified>
</cp:coreProperties>
</file>