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7" r:id="rId2"/>
    <p:sldId id="256" r:id="rId3"/>
    <p:sldId id="285" r:id="rId4"/>
    <p:sldId id="257" r:id="rId5"/>
    <p:sldId id="258" r:id="rId6"/>
    <p:sldId id="263" r:id="rId7"/>
    <p:sldId id="261" r:id="rId8"/>
    <p:sldId id="262" r:id="rId9"/>
    <p:sldId id="260" r:id="rId10"/>
    <p:sldId id="288" r:id="rId11"/>
    <p:sldId id="280" r:id="rId12"/>
    <p:sldId id="264" r:id="rId13"/>
    <p:sldId id="265" r:id="rId14"/>
    <p:sldId id="270" r:id="rId15"/>
    <p:sldId id="284" r:id="rId16"/>
    <p:sldId id="286" r:id="rId17"/>
    <p:sldId id="287" r:id="rId18"/>
    <p:sldId id="269" r:id="rId19"/>
    <p:sldId id="275" r:id="rId20"/>
    <p:sldId id="279" r:id="rId21"/>
    <p:sldId id="266" r:id="rId22"/>
    <p:sldId id="271" r:id="rId23"/>
    <p:sldId id="272" r:id="rId24"/>
    <p:sldId id="27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26F12-D44A-4637-AEFC-69B066DD365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2B985-86D6-41FA-B31A-4FA8D5E5A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0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2B985-86D6-41FA-B31A-4FA8D5E5A0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51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DB65C2-F50A-4629-ABB1-59242DC56407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A00A2C-11C1-4D7B-B2B3-15339310BDE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5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65C2-F50A-4629-ABB1-59242DC56407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0A2C-11C1-4D7B-B2B3-15339310B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65C2-F50A-4629-ABB1-59242DC56407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0A2C-11C1-4D7B-B2B3-15339310B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5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65C2-F50A-4629-ABB1-59242DC56407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0A2C-11C1-4D7B-B2B3-15339310B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4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65C2-F50A-4629-ABB1-59242DC56407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0A2C-11C1-4D7B-B2B3-15339310BDE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29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65C2-F50A-4629-ABB1-59242DC56407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0A2C-11C1-4D7B-B2B3-15339310B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65C2-F50A-4629-ABB1-59242DC56407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0A2C-11C1-4D7B-B2B3-15339310B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9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65C2-F50A-4629-ABB1-59242DC56407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0A2C-11C1-4D7B-B2B3-15339310B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8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65C2-F50A-4629-ABB1-59242DC56407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0A2C-11C1-4D7B-B2B3-15339310B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0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65C2-F50A-4629-ABB1-59242DC56407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0A2C-11C1-4D7B-B2B3-15339310B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2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65C2-F50A-4629-ABB1-59242DC56407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0A2C-11C1-4D7B-B2B3-15339310B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3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0DB65C2-F50A-4629-ABB1-59242DC56407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1A00A2C-11C1-4D7B-B2B3-15339310B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5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A2E0EC-2554-4A7E-887F-CDBC05EC65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2" y="102412"/>
            <a:ext cx="11971606" cy="665317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8AB75B7-1742-4366-B9DD-C6FE576C9F83}"/>
              </a:ext>
            </a:extLst>
          </p:cNvPr>
          <p:cNvSpPr/>
          <p:nvPr/>
        </p:nvSpPr>
        <p:spPr>
          <a:xfrm>
            <a:off x="2651251" y="4809798"/>
            <a:ext cx="629852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35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FA19A6-A47B-4A7E-8D0A-F5B821781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862" y="1909263"/>
            <a:ext cx="3884535" cy="233295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CF14D0-8A7B-4603-A5FF-21D4F740D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950" y="1909263"/>
            <a:ext cx="3884535" cy="233295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E96687-E99A-4C3E-A461-645705A182DB}"/>
              </a:ext>
            </a:extLst>
          </p:cNvPr>
          <p:cNvSpPr txBox="1"/>
          <p:nvPr/>
        </p:nvSpPr>
        <p:spPr>
          <a:xfrm>
            <a:off x="3579418" y="722400"/>
            <a:ext cx="5714483" cy="58477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DA301E-1E83-445E-95A4-65C17D75A3C0}"/>
              </a:ext>
            </a:extLst>
          </p:cNvPr>
          <p:cNvSpPr txBox="1"/>
          <p:nvPr/>
        </p:nvSpPr>
        <p:spPr>
          <a:xfrm>
            <a:off x="329784" y="4565940"/>
            <a:ext cx="11572406" cy="156966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তারা শান্তিকমিটি,রাজাকার,আলবদর,আল-শামস নামে বিভিন্ন কমিটি ও সংগঠন গড়ে তোলে । এরা মুক্তিযোদ্ধাদের নামের তালিকা তৈরি করে হানাদারদের দেয় । রাজাকাররা হানাদারদের পথ চিনিয়ে,ভাষা বুঝিয়ে ধ্বংসযজ্ঞ চালাতে সাহায্য 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33076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29D4A7-8F11-4AFB-8E9E-A90F83EA4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730814" y="1411608"/>
            <a:ext cx="5429188" cy="358011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E7B36EB-1971-49A8-9875-BF1FE6804006}"/>
              </a:ext>
            </a:extLst>
          </p:cNvPr>
          <p:cNvSpPr txBox="1"/>
          <p:nvPr/>
        </p:nvSpPr>
        <p:spPr>
          <a:xfrm>
            <a:off x="3928827" y="631938"/>
            <a:ext cx="5033162" cy="58477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D97062-2C2A-44C0-9E4B-514DE6FEAC96}"/>
              </a:ext>
            </a:extLst>
          </p:cNvPr>
          <p:cNvSpPr txBox="1"/>
          <p:nvPr/>
        </p:nvSpPr>
        <p:spPr>
          <a:xfrm>
            <a:off x="3013023" y="5446393"/>
            <a:ext cx="6565691" cy="58477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পাক হানাদার বাহিনীর অত্যাচার ও নিপীড়ন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190619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ED8225-EB92-4359-ACAE-6585108AF3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6238553" y="1465107"/>
            <a:ext cx="5194197" cy="35839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66A8DB-8EB6-4357-BA7E-F732DF8D7517}"/>
              </a:ext>
            </a:extLst>
          </p:cNvPr>
          <p:cNvSpPr txBox="1"/>
          <p:nvPr/>
        </p:nvSpPr>
        <p:spPr>
          <a:xfrm>
            <a:off x="3402906" y="601842"/>
            <a:ext cx="5671294" cy="58477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561714-E267-4B48-AA48-CBB5DBBEAAD1}"/>
              </a:ext>
            </a:extLst>
          </p:cNvPr>
          <p:cNvSpPr txBox="1"/>
          <p:nvPr/>
        </p:nvSpPr>
        <p:spPr>
          <a:xfrm>
            <a:off x="581891" y="5305861"/>
            <a:ext cx="11055927" cy="58477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১৯৭১ সালের ২৬ মার্চ  বঙ্গবন্ধুর স্বাধীনতার ঘোষনার মধ্য দিয়ে মহান মুক্তিযুদ্ধের শুরু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B5B71F-B0F7-4CAF-88DE-E3EFE96B8E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" r="1659"/>
          <a:stretch/>
        </p:blipFill>
        <p:spPr>
          <a:xfrm>
            <a:off x="697993" y="1479452"/>
            <a:ext cx="5194197" cy="3583954"/>
          </a:xfrm>
          <a:prstGeom prst="rect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4275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01560A-0908-428A-AB04-05ABD5C3A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371" y="1535565"/>
            <a:ext cx="5055211" cy="3507489"/>
          </a:xfrm>
          <a:prstGeom prst="rect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FBA5AB-41F3-48FD-902D-4167B635FB3F}"/>
              </a:ext>
            </a:extLst>
          </p:cNvPr>
          <p:cNvSpPr txBox="1"/>
          <p:nvPr/>
        </p:nvSpPr>
        <p:spPr>
          <a:xfrm>
            <a:off x="3082054" y="636468"/>
            <a:ext cx="6061946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D89BEE-29D5-4519-9724-CF452DF57C58}"/>
              </a:ext>
            </a:extLst>
          </p:cNvPr>
          <p:cNvSpPr txBox="1"/>
          <p:nvPr/>
        </p:nvSpPr>
        <p:spPr>
          <a:xfrm>
            <a:off x="2447932" y="5336290"/>
            <a:ext cx="7330190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নয় মাসের মুক্তিযুদ্ধে ত্রিশ লক্ষ বাঙালি শহিদ হন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3CC8B5-0F03-4283-A675-353A1C964C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969813" y="1521710"/>
            <a:ext cx="5055212" cy="3507489"/>
          </a:xfrm>
          <a:prstGeom prst="rect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2956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1">
            <a:extLst>
              <a:ext uri="{FF2B5EF4-FFF2-40B4-BE49-F238E27FC236}">
                <a16:creationId xmlns:a16="http://schemas.microsoft.com/office/drawing/2014/main" id="{BC2A692E-DE92-4771-A4CF-B1DCD125A9F7}"/>
              </a:ext>
            </a:extLst>
          </p:cNvPr>
          <p:cNvSpPr txBox="1"/>
          <p:nvPr/>
        </p:nvSpPr>
        <p:spPr>
          <a:xfrm>
            <a:off x="4863932" y="984143"/>
            <a:ext cx="2710614" cy="76944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spc="50" dirty="0">
                <a:ln w="0">
                  <a:solidFill>
                    <a:srgbClr val="0070C0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b="1" spc="50" dirty="0">
              <a:ln w="0">
                <a:solidFill>
                  <a:srgbClr val="0070C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24D867-C50C-4859-9411-C7580C7DAE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19" y="681198"/>
            <a:ext cx="1294907" cy="1127017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perspectiveContrastingLeftFacing"/>
            <a:lightRig rig="threePt" dir="t"/>
          </a:scene3d>
        </p:spPr>
      </p:pic>
      <p:sp>
        <p:nvSpPr>
          <p:cNvPr id="4" name="TextBox 43">
            <a:extLst>
              <a:ext uri="{FF2B5EF4-FFF2-40B4-BE49-F238E27FC236}">
                <a16:creationId xmlns:a16="http://schemas.microsoft.com/office/drawing/2014/main" id="{CAC7369B-CD13-48B4-B296-D291F14BECF4}"/>
              </a:ext>
            </a:extLst>
          </p:cNvPr>
          <p:cNvSpPr txBox="1"/>
          <p:nvPr/>
        </p:nvSpPr>
        <p:spPr>
          <a:xfrm>
            <a:off x="824201" y="2033616"/>
            <a:ext cx="3175873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b="1" dirty="0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bn-IN" sz="4000" b="1" dirty="0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000" b="1" dirty="0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b="1" dirty="0">
              <a:ln w="6600">
                <a:solidFill>
                  <a:srgbClr val="0070C0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463A1E-F725-4AE1-8308-C1696177B7B0}"/>
              </a:ext>
            </a:extLst>
          </p:cNvPr>
          <p:cNvSpPr txBox="1"/>
          <p:nvPr/>
        </p:nvSpPr>
        <p:spPr>
          <a:xfrm>
            <a:off x="2463835" y="3762556"/>
            <a:ext cx="7794084" cy="707886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অপারেশন সার্চ লাইট কী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72484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84424-BB68-47DC-BE56-ED439414A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35" y="1056723"/>
            <a:ext cx="1668741" cy="19062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B10282-C163-49E6-B118-09F6B00D06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8" r="21090" b="13484"/>
          <a:stretch/>
        </p:blipFill>
        <p:spPr>
          <a:xfrm>
            <a:off x="6514078" y="1072072"/>
            <a:ext cx="1668740" cy="19062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9C95B1-AD45-4C7E-A872-158ADCA0E4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761" y="3879670"/>
            <a:ext cx="1668738" cy="19062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E6814B-37D9-4CDF-9E28-9B199C618FB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1" t="60640" r="78804" b="12562"/>
          <a:stretch/>
        </p:blipFill>
        <p:spPr>
          <a:xfrm>
            <a:off x="9705693" y="1056322"/>
            <a:ext cx="1668740" cy="19062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0A082A-A215-45F8-8A4C-B4BE4EEDBE8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10" t="61162" r="32825" b="13062"/>
          <a:stretch/>
        </p:blipFill>
        <p:spPr>
          <a:xfrm>
            <a:off x="2113038" y="3870308"/>
            <a:ext cx="1668739" cy="19062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769D82-A9B2-45DE-916C-0F6248DEE43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8" t="1376" r="76605" b="73482"/>
          <a:stretch/>
        </p:blipFill>
        <p:spPr>
          <a:xfrm>
            <a:off x="3490144" y="1050741"/>
            <a:ext cx="1668739" cy="19062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23AF9EC-8482-41A9-B367-ACC9A119BF7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2" r="50239" b="73103"/>
          <a:stretch/>
        </p:blipFill>
        <p:spPr>
          <a:xfrm>
            <a:off x="5358088" y="3879669"/>
            <a:ext cx="1668738" cy="19062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D75F7C7-B93B-487E-8F0F-4397D07868E9}"/>
              </a:ext>
            </a:extLst>
          </p:cNvPr>
          <p:cNvSpPr txBox="1"/>
          <p:nvPr/>
        </p:nvSpPr>
        <p:spPr>
          <a:xfrm>
            <a:off x="3565868" y="401400"/>
            <a:ext cx="5060263" cy="52322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কাদের দেখতে পাচ্ছ?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E84028-8E90-4A60-894A-BB20B4735EEA}"/>
              </a:ext>
            </a:extLst>
          </p:cNvPr>
          <p:cNvSpPr txBox="1"/>
          <p:nvPr/>
        </p:nvSpPr>
        <p:spPr>
          <a:xfrm>
            <a:off x="670497" y="377918"/>
            <a:ext cx="2311981" cy="52322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শহীদ বুদ্ধিজীবী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BC40CE-0F13-4E40-84F9-10ED4F1DC3C5}"/>
              </a:ext>
            </a:extLst>
          </p:cNvPr>
          <p:cNvSpPr txBox="1"/>
          <p:nvPr/>
        </p:nvSpPr>
        <p:spPr>
          <a:xfrm>
            <a:off x="310442" y="3083609"/>
            <a:ext cx="2586489" cy="46166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অধ্যাপক গোবিন্দচন্দ্র দেব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E13E50-2A39-4150-9ADC-A0DDC0245745}"/>
              </a:ext>
            </a:extLst>
          </p:cNvPr>
          <p:cNvSpPr txBox="1"/>
          <p:nvPr/>
        </p:nvSpPr>
        <p:spPr>
          <a:xfrm>
            <a:off x="3148370" y="3083609"/>
            <a:ext cx="2311981" cy="46166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অধ্যাপক মুনীর চৌধুরী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BE97D4-1349-4D6F-8F5E-FA1030B52339}"/>
              </a:ext>
            </a:extLst>
          </p:cNvPr>
          <p:cNvSpPr txBox="1"/>
          <p:nvPr/>
        </p:nvSpPr>
        <p:spPr>
          <a:xfrm>
            <a:off x="9266506" y="3081690"/>
            <a:ext cx="2586489" cy="46166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অধ্যাপক রাশীদুল হাসান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E364F7-D0F5-4D42-8A38-BCD044196083}"/>
              </a:ext>
            </a:extLst>
          </p:cNvPr>
          <p:cNvSpPr txBox="1"/>
          <p:nvPr/>
        </p:nvSpPr>
        <p:spPr>
          <a:xfrm>
            <a:off x="5749570" y="3081690"/>
            <a:ext cx="3227717" cy="46166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অধাপক জ্যাতির্ময় গুহঠাকুরতা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21E329-E08A-40DE-95CB-E82E9460F477}"/>
              </a:ext>
            </a:extLst>
          </p:cNvPr>
          <p:cNvSpPr txBox="1"/>
          <p:nvPr/>
        </p:nvSpPr>
        <p:spPr>
          <a:xfrm>
            <a:off x="1608281" y="5932152"/>
            <a:ext cx="2748395" cy="46166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সাংবাদিক সেলিনা পারভীন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56B426-47C1-4357-9D45-A780874BAFDE}"/>
              </a:ext>
            </a:extLst>
          </p:cNvPr>
          <p:cNvSpPr txBox="1"/>
          <p:nvPr/>
        </p:nvSpPr>
        <p:spPr>
          <a:xfrm>
            <a:off x="5051447" y="5908517"/>
            <a:ext cx="2311981" cy="46166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ডাঃ আলীম চৌধুরী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479EC8-029D-437E-9730-8F703E326A26}"/>
              </a:ext>
            </a:extLst>
          </p:cNvPr>
          <p:cNvSpPr txBox="1"/>
          <p:nvPr/>
        </p:nvSpPr>
        <p:spPr>
          <a:xfrm>
            <a:off x="8279702" y="5932151"/>
            <a:ext cx="2311981" cy="46166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ডাঃ আজহারুল হক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559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29D4A7-8F11-4AFB-8E9E-A90F83EA4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730814" y="1411608"/>
            <a:ext cx="5429188" cy="358011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E7B36EB-1971-49A8-9875-BF1FE6804006}"/>
              </a:ext>
            </a:extLst>
          </p:cNvPr>
          <p:cNvSpPr txBox="1"/>
          <p:nvPr/>
        </p:nvSpPr>
        <p:spPr>
          <a:xfrm>
            <a:off x="3928827" y="631938"/>
            <a:ext cx="5033162" cy="58477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D97062-2C2A-44C0-9E4B-514DE6FEAC96}"/>
              </a:ext>
            </a:extLst>
          </p:cNvPr>
          <p:cNvSpPr txBox="1"/>
          <p:nvPr/>
        </p:nvSpPr>
        <p:spPr>
          <a:xfrm>
            <a:off x="317292" y="5296491"/>
            <a:ext cx="11557416" cy="1077218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 শেষের দিকে ডিসেম্বর মাসে পাকিস্তানি হানাদার বাহিনী এদেশকে মেধাশূন্য করার পরিকল্পনা 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353309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138FAFF-F7DD-42D2-944C-EE934B3AC362}"/>
              </a:ext>
            </a:extLst>
          </p:cNvPr>
          <p:cNvGrpSpPr/>
          <p:nvPr/>
        </p:nvGrpSpPr>
        <p:grpSpPr>
          <a:xfrm>
            <a:off x="983026" y="1985455"/>
            <a:ext cx="10106025" cy="1623427"/>
            <a:chOff x="944317" y="1521416"/>
            <a:chExt cx="10106025" cy="162342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3684424-BB68-47DC-BE56-ED439414A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317" y="1521418"/>
              <a:ext cx="1407711" cy="1608076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6B10282-C163-49E6-B118-09F6B00D06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78" r="21090" b="13484"/>
            <a:stretch/>
          </p:blipFill>
          <p:spPr>
            <a:xfrm>
              <a:off x="3878541" y="1536767"/>
              <a:ext cx="1407710" cy="160807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C9C95B1-AD45-4C7E-A872-158ADCA0E4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2634" y="1521417"/>
              <a:ext cx="1407708" cy="160807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9E6814B-37D9-4CDF-9E28-9B199C618F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41" t="60640" r="78804" b="12562"/>
            <a:stretch/>
          </p:blipFill>
          <p:spPr>
            <a:xfrm>
              <a:off x="5344393" y="1521418"/>
              <a:ext cx="1407710" cy="16080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F0A082A-A215-45F8-8A4C-B4BE4EEDBE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510" t="61162" r="32825" b="13062"/>
            <a:stretch/>
          </p:blipFill>
          <p:spPr>
            <a:xfrm>
              <a:off x="6752103" y="1521417"/>
              <a:ext cx="1407709" cy="16080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5769D82-A9B2-45DE-916C-0F6248DEE4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08" t="1376" r="76605" b="73482"/>
            <a:stretch/>
          </p:blipFill>
          <p:spPr>
            <a:xfrm>
              <a:off x="2410171" y="1536768"/>
              <a:ext cx="1407709" cy="16080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23AF9EC-8482-41A9-B367-ACC9A119BF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272" r="50239" b="73103"/>
            <a:stretch/>
          </p:blipFill>
          <p:spPr>
            <a:xfrm>
              <a:off x="8217955" y="1521416"/>
              <a:ext cx="1407708" cy="1608075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D75F7C7-B93B-487E-8F0F-4397D07868E9}"/>
              </a:ext>
            </a:extLst>
          </p:cNvPr>
          <p:cNvSpPr txBox="1"/>
          <p:nvPr/>
        </p:nvSpPr>
        <p:spPr>
          <a:xfrm>
            <a:off x="3152734" y="1015958"/>
            <a:ext cx="6132768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কাদের দেখতে পাচ্ছ?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E84028-8E90-4A60-894A-BB20B4735EEA}"/>
              </a:ext>
            </a:extLst>
          </p:cNvPr>
          <p:cNvSpPr txBox="1"/>
          <p:nvPr/>
        </p:nvSpPr>
        <p:spPr>
          <a:xfrm>
            <a:off x="4785996" y="3720431"/>
            <a:ext cx="2311981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শহীদ বুদ্ধিজীবী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390CF7-F462-4FF8-9B0E-C59336E1875A}"/>
              </a:ext>
            </a:extLst>
          </p:cNvPr>
          <p:cNvSpPr txBox="1"/>
          <p:nvPr/>
        </p:nvSpPr>
        <p:spPr>
          <a:xfrm>
            <a:off x="317291" y="4641713"/>
            <a:ext cx="11557417" cy="1200329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১০ই ডিসেম্বর থেকে ১৪ই ডিসেম্বর মধ্যে তারা আমাদের অনেক গুণী শিক্ষক, শিল্পী, সাংবাদিক, চিকিৎসক ,এবং কবি-সাহিত্যিকদের  ধরে নিয়ে হত্যা করে 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551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734A87-50A6-4A8D-9E88-D001135361F2}"/>
              </a:ext>
            </a:extLst>
          </p:cNvPr>
          <p:cNvSpPr/>
          <p:nvPr/>
        </p:nvSpPr>
        <p:spPr>
          <a:xfrm>
            <a:off x="4635312" y="1144496"/>
            <a:ext cx="323197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0611-17C2-46E6-8333-66FB4028881B}"/>
              </a:ext>
            </a:extLst>
          </p:cNvPr>
          <p:cNvSpPr/>
          <p:nvPr/>
        </p:nvSpPr>
        <p:spPr>
          <a:xfrm>
            <a:off x="599602" y="1867772"/>
            <a:ext cx="2299027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  <a:scene3d>
            <a:camera prst="obliqueTop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en-US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200" b="1" dirty="0">
              <a:ln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EC5130-96AE-4A1E-823C-1D273B23BE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654" y="995002"/>
            <a:ext cx="2119744" cy="1610590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isometricOffAxis2Left"/>
            <a:lightRig rig="threePt" dir="t"/>
          </a:scene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6646DE-9489-4779-B9BC-28811651957C}"/>
              </a:ext>
            </a:extLst>
          </p:cNvPr>
          <p:cNvSpPr txBox="1"/>
          <p:nvPr/>
        </p:nvSpPr>
        <p:spPr>
          <a:xfrm>
            <a:off x="377252" y="3539783"/>
            <a:ext cx="11437495" cy="83099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ডিসেম্ব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বুদ্ধিজীবী দিবস পালন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কেন ? 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23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656741-516C-4B9A-854A-0A190D1AAD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3" t="2874" r="75426" b="50574"/>
          <a:stretch/>
        </p:blipFill>
        <p:spPr>
          <a:xfrm>
            <a:off x="1082844" y="1239815"/>
            <a:ext cx="1672882" cy="253277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21B9B9C-FD3D-461E-A7FA-3465C49C19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9" t="2732" r="51585" b="51913"/>
          <a:stretch/>
        </p:blipFill>
        <p:spPr>
          <a:xfrm>
            <a:off x="3648661" y="1274036"/>
            <a:ext cx="1672882" cy="249958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6028A0-D964-43FC-B7CF-D9AF466303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" t="51221" r="71579" b="3793"/>
          <a:stretch/>
        </p:blipFill>
        <p:spPr>
          <a:xfrm>
            <a:off x="9254981" y="1305859"/>
            <a:ext cx="1672882" cy="249958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F57E0F-4D75-45CE-8ABF-6F085E3C01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0" t="48044" r="38302" b="3397"/>
          <a:stretch/>
        </p:blipFill>
        <p:spPr>
          <a:xfrm>
            <a:off x="2440998" y="3951971"/>
            <a:ext cx="1672882" cy="249958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4FC811-4BC5-49F3-A3D2-441C4D4F6B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5" t="2193" r="28075" b="52993"/>
          <a:stretch/>
        </p:blipFill>
        <p:spPr>
          <a:xfrm>
            <a:off x="5273514" y="3933661"/>
            <a:ext cx="1672882" cy="253277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906171-9472-4DD5-B735-FA4D972020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2192" r="4507" b="52477"/>
          <a:stretch/>
        </p:blipFill>
        <p:spPr>
          <a:xfrm>
            <a:off x="8105274" y="3946238"/>
            <a:ext cx="1683304" cy="257890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80409D-4956-4FF6-BE31-82D45E1830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81" t="51419" r="8514" b="550"/>
          <a:stretch/>
        </p:blipFill>
        <p:spPr>
          <a:xfrm>
            <a:off x="6470509" y="1271638"/>
            <a:ext cx="1639005" cy="25327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E5DE931-DC4C-48CC-A3F5-BC5C9472E3D5}"/>
              </a:ext>
            </a:extLst>
          </p:cNvPr>
          <p:cNvSpPr txBox="1"/>
          <p:nvPr/>
        </p:nvSpPr>
        <p:spPr>
          <a:xfrm>
            <a:off x="3163279" y="391563"/>
            <a:ext cx="6400445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9503F0-9DC5-42A8-A999-F1A0824A7D71}"/>
              </a:ext>
            </a:extLst>
          </p:cNvPr>
          <p:cNvSpPr txBox="1"/>
          <p:nvPr/>
        </p:nvSpPr>
        <p:spPr>
          <a:xfrm>
            <a:off x="3163279" y="563081"/>
            <a:ext cx="6400445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বীরত্বসূচক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190944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B8C7767-A609-47CE-B9D1-F865B0B1908D}"/>
              </a:ext>
            </a:extLst>
          </p:cNvPr>
          <p:cNvGrpSpPr/>
          <p:nvPr/>
        </p:nvGrpSpPr>
        <p:grpSpPr>
          <a:xfrm>
            <a:off x="4613561" y="290945"/>
            <a:ext cx="2964873" cy="1454728"/>
            <a:chOff x="4668980" y="360218"/>
            <a:chExt cx="2964873" cy="1454728"/>
          </a:xfrm>
        </p:grpSpPr>
        <p:sp>
          <p:nvSpPr>
            <p:cNvPr id="5" name="12-Point Star 2">
              <a:extLst>
                <a:ext uri="{FF2B5EF4-FFF2-40B4-BE49-F238E27FC236}">
                  <a16:creationId xmlns:a16="http://schemas.microsoft.com/office/drawing/2014/main" id="{EC509C70-4AEE-46E5-81D1-B913B03DEA9C}"/>
                </a:ext>
              </a:extLst>
            </p:cNvPr>
            <p:cNvSpPr/>
            <p:nvPr/>
          </p:nvSpPr>
          <p:spPr>
            <a:xfrm>
              <a:off x="4668980" y="360218"/>
              <a:ext cx="2964873" cy="1454728"/>
            </a:xfrm>
            <a:prstGeom prst="star12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DAEEC7-FC5B-4D0A-9216-999A4CD1E0B5}"/>
                </a:ext>
              </a:extLst>
            </p:cNvPr>
            <p:cNvSpPr/>
            <p:nvPr/>
          </p:nvSpPr>
          <p:spPr>
            <a:xfrm>
              <a:off x="5381014" y="733639"/>
              <a:ext cx="154080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err="1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BCE0787-558F-4D21-99CC-5056BC1341B4}"/>
              </a:ext>
            </a:extLst>
          </p:cNvPr>
          <p:cNvSpPr txBox="1"/>
          <p:nvPr/>
        </p:nvSpPr>
        <p:spPr>
          <a:xfrm>
            <a:off x="1339590" y="1952013"/>
            <a:ext cx="2945757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C5289A6-CA50-4549-A348-E8C034E97241}"/>
              </a:ext>
            </a:extLst>
          </p:cNvPr>
          <p:cNvGrpSpPr/>
          <p:nvPr/>
        </p:nvGrpSpPr>
        <p:grpSpPr>
          <a:xfrm>
            <a:off x="324846" y="2646104"/>
            <a:ext cx="4544283" cy="3639413"/>
            <a:chOff x="318655" y="2757055"/>
            <a:chExt cx="4508177" cy="3639413"/>
          </a:xfrm>
        </p:grpSpPr>
        <p:sp>
          <p:nvSpPr>
            <p:cNvPr id="9" name="Vertical Scroll 7">
              <a:extLst>
                <a:ext uri="{FF2B5EF4-FFF2-40B4-BE49-F238E27FC236}">
                  <a16:creationId xmlns:a16="http://schemas.microsoft.com/office/drawing/2014/main" id="{FD677F1E-8BCE-461A-91E0-27BBD68EDC48}"/>
                </a:ext>
              </a:extLst>
            </p:cNvPr>
            <p:cNvSpPr/>
            <p:nvPr/>
          </p:nvSpPr>
          <p:spPr>
            <a:xfrm>
              <a:off x="318655" y="2757055"/>
              <a:ext cx="4508177" cy="3639413"/>
            </a:xfrm>
            <a:prstGeom prst="verticalScroll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5">
              <a:extLst>
                <a:ext uri="{FF2B5EF4-FFF2-40B4-BE49-F238E27FC236}">
                  <a16:creationId xmlns:a16="http://schemas.microsoft.com/office/drawing/2014/main" id="{1DDE8067-2549-4493-80A5-C840B6430ABE}"/>
                </a:ext>
              </a:extLst>
            </p:cNvPr>
            <p:cNvSpPr txBox="1"/>
            <p:nvPr/>
          </p:nvSpPr>
          <p:spPr>
            <a:xfrm>
              <a:off x="1078685" y="3478103"/>
              <a:ext cx="2988116" cy="2308324"/>
            </a:xfrm>
            <a:prstGeom prst="rect">
              <a:avLst/>
            </a:prstGeom>
            <a:noFill/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সুমনা পাল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 শিক্ষক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ভাটিকৃষ্ণনগর সপ্রাবি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ভৈরব,কিশোরগঞ্জ।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78B3096-9B9A-4310-B598-32920EB31C73}"/>
              </a:ext>
            </a:extLst>
          </p:cNvPr>
          <p:cNvSpPr txBox="1"/>
          <p:nvPr/>
        </p:nvSpPr>
        <p:spPr>
          <a:xfrm>
            <a:off x="8090610" y="1938158"/>
            <a:ext cx="320084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8F075BD-4025-4CCD-8475-7E2F4DFB94D5}"/>
              </a:ext>
            </a:extLst>
          </p:cNvPr>
          <p:cNvGrpSpPr/>
          <p:nvPr/>
        </p:nvGrpSpPr>
        <p:grpSpPr>
          <a:xfrm>
            <a:off x="7570642" y="2584566"/>
            <a:ext cx="4240777" cy="3932628"/>
            <a:chOff x="7570642" y="2695517"/>
            <a:chExt cx="4240777" cy="3932628"/>
          </a:xfrm>
          <a:scene3d>
            <a:camera prst="orthographicFront"/>
            <a:lightRig rig="threePt" dir="t"/>
          </a:scene3d>
        </p:grpSpPr>
        <p:sp>
          <p:nvSpPr>
            <p:cNvPr id="13" name="Vertical Scroll 11">
              <a:extLst>
                <a:ext uri="{FF2B5EF4-FFF2-40B4-BE49-F238E27FC236}">
                  <a16:creationId xmlns:a16="http://schemas.microsoft.com/office/drawing/2014/main" id="{F80F54FA-1904-48D4-A41F-D5FC8C67557E}"/>
                </a:ext>
              </a:extLst>
            </p:cNvPr>
            <p:cNvSpPr/>
            <p:nvPr/>
          </p:nvSpPr>
          <p:spPr>
            <a:xfrm>
              <a:off x="7570642" y="2695517"/>
              <a:ext cx="4240777" cy="3700951"/>
            </a:xfrm>
            <a:prstGeom prst="verticalScroll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9">
              <a:extLst>
                <a:ext uri="{FF2B5EF4-FFF2-40B4-BE49-F238E27FC236}">
                  <a16:creationId xmlns:a16="http://schemas.microsoft.com/office/drawing/2014/main" id="{2AF0292C-74E6-4233-AD43-E89690563F5A}"/>
                </a:ext>
              </a:extLst>
            </p:cNvPr>
            <p:cNvSpPr txBox="1"/>
            <p:nvPr/>
          </p:nvSpPr>
          <p:spPr>
            <a:xfrm>
              <a:off x="8020863" y="3519602"/>
              <a:ext cx="3340336" cy="3108543"/>
            </a:xfrm>
            <a:prstGeom prst="rect">
              <a:avLst/>
            </a:prstGeom>
            <a:noFill/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৫ম</a:t>
              </a:r>
            </a:p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বাংলাদেশ ও বিশ্বপরিচয়</a:t>
              </a:r>
            </a:p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আমাদের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মুক্তিযুদ্ধ</a:t>
              </a:r>
              <a:endParaRPr lang="bn-IN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পাঠ্যাংশঃ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as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</a:t>
              </a:r>
              <a:r>
                <a:rPr lang="as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as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8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ধের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.....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....</a:t>
              </a:r>
              <a:r>
                <a:rPr lang="en-US" sz="28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স্বাধীনতা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।</a:t>
              </a:r>
            </a:p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 ৪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মিনিট</a:t>
              </a:r>
              <a:endPara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5124B0AF-CE95-47AE-B85F-A761385BA7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239" y="2757055"/>
            <a:ext cx="1691516" cy="30107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28228F4-7F9E-4293-BA20-B00C07F747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613" y="328627"/>
            <a:ext cx="1556260" cy="1523082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33163E0-74F1-4AD8-AD5B-10840840306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1" t="6051" r="51096" b="5556"/>
          <a:stretch/>
        </p:blipFill>
        <p:spPr>
          <a:xfrm>
            <a:off x="9154056" y="340806"/>
            <a:ext cx="1073951" cy="147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034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1254C7-B36D-4DF8-A591-44285B6913CA}"/>
              </a:ext>
            </a:extLst>
          </p:cNvPr>
          <p:cNvSpPr txBox="1"/>
          <p:nvPr/>
        </p:nvSpPr>
        <p:spPr>
          <a:xfrm>
            <a:off x="1966564" y="2968491"/>
            <a:ext cx="7996897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বীরত্বসূচক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” -৭জন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43E2D5-AB90-4A62-B5FE-FDE988A2E179}"/>
              </a:ext>
            </a:extLst>
          </p:cNvPr>
          <p:cNvSpPr txBox="1"/>
          <p:nvPr/>
        </p:nvSpPr>
        <p:spPr>
          <a:xfrm>
            <a:off x="1981554" y="3860502"/>
            <a:ext cx="8004392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বীরত্বসূচক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”- ৬৮জন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05045B-E9DF-48C8-810A-C79306087C68}"/>
              </a:ext>
            </a:extLst>
          </p:cNvPr>
          <p:cNvSpPr txBox="1"/>
          <p:nvPr/>
        </p:nvSpPr>
        <p:spPr>
          <a:xfrm>
            <a:off x="1966564" y="4694051"/>
            <a:ext cx="8004392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৩য়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বীরত্বসূচক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” - ১৭৫জন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355C5C-3240-4968-A66B-DB9A8E1BA152}"/>
              </a:ext>
            </a:extLst>
          </p:cNvPr>
          <p:cNvSpPr txBox="1"/>
          <p:nvPr/>
        </p:nvSpPr>
        <p:spPr>
          <a:xfrm>
            <a:off x="1969063" y="5527600"/>
            <a:ext cx="8001893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৪র্থ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বীরত্বসূচক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” - ৪২৬জন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5620C5-C3E7-474D-948C-FB6082A7BB3B}"/>
              </a:ext>
            </a:extLst>
          </p:cNvPr>
          <p:cNvSpPr txBox="1"/>
          <p:nvPr/>
        </p:nvSpPr>
        <p:spPr>
          <a:xfrm>
            <a:off x="1989049" y="360903"/>
            <a:ext cx="7996897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274D57-68CA-43FB-A85B-822A75734F87}"/>
              </a:ext>
            </a:extLst>
          </p:cNvPr>
          <p:cNvSpPr txBox="1"/>
          <p:nvPr/>
        </p:nvSpPr>
        <p:spPr>
          <a:xfrm>
            <a:off x="737372" y="1540456"/>
            <a:ext cx="10982615" cy="1077218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বীরত্ব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সাহসিকতা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প্রদর্শনের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স্বীকৃতিস্বরূপ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বীরত্বসূচক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88872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2DEB0E-08A1-4451-80FA-30AF2F51E7CC}"/>
              </a:ext>
            </a:extLst>
          </p:cNvPr>
          <p:cNvSpPr/>
          <p:nvPr/>
        </p:nvSpPr>
        <p:spPr>
          <a:xfrm>
            <a:off x="579803" y="1405679"/>
            <a:ext cx="2544286" cy="64633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425FEC-B2AB-4E82-A175-1AE2989A5360}"/>
              </a:ext>
            </a:extLst>
          </p:cNvPr>
          <p:cNvSpPr txBox="1"/>
          <p:nvPr/>
        </p:nvSpPr>
        <p:spPr>
          <a:xfrm>
            <a:off x="545824" y="3429000"/>
            <a:ext cx="11084677" cy="83099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 বীরত্বসূচক উপাধিগুলোর নাম লিখ । 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D78349-2451-415A-971D-E5EBD36C99F6}"/>
              </a:ext>
            </a:extLst>
          </p:cNvPr>
          <p:cNvSpPr/>
          <p:nvPr/>
        </p:nvSpPr>
        <p:spPr>
          <a:xfrm>
            <a:off x="4535938" y="1728844"/>
            <a:ext cx="273183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088CCA-C2EE-4782-A8AF-5B2FCD80C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544" y="653837"/>
            <a:ext cx="2622653" cy="1885247"/>
          </a:xfrm>
          <a:prstGeom prst="rect">
            <a:avLst/>
          </a:prstGeom>
          <a:ln w="57150">
            <a:solidFill>
              <a:srgbClr val="FF0000"/>
            </a:solidFill>
          </a:ln>
          <a:scene3d>
            <a:camera prst="perspectiveFron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46024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6B48D5-7326-439E-BE7D-B54FB7D242F0}"/>
              </a:ext>
            </a:extLst>
          </p:cNvPr>
          <p:cNvSpPr/>
          <p:nvPr/>
        </p:nvSpPr>
        <p:spPr>
          <a:xfrm>
            <a:off x="4692445" y="714813"/>
            <a:ext cx="232756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BDEDC-D594-4EAF-9383-80995CC338A5}"/>
              </a:ext>
            </a:extLst>
          </p:cNvPr>
          <p:cNvSpPr/>
          <p:nvPr/>
        </p:nvSpPr>
        <p:spPr>
          <a:xfrm>
            <a:off x="8765682" y="1407311"/>
            <a:ext cx="23275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 ৫মিনিট</a:t>
            </a:r>
            <a:endParaRPr lang="en-US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52EE6A8-3FA8-4FBE-BB2A-294A716E2087}"/>
              </a:ext>
            </a:extLst>
          </p:cNvPr>
          <p:cNvGrpSpPr/>
          <p:nvPr/>
        </p:nvGrpSpPr>
        <p:grpSpPr>
          <a:xfrm>
            <a:off x="705465" y="2937077"/>
            <a:ext cx="10751573" cy="1200329"/>
            <a:chOff x="1017639" y="3064557"/>
            <a:chExt cx="10751573" cy="1200329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7BDC1659-3019-4D53-AE8D-CECF5EC79B82}"/>
                </a:ext>
              </a:extLst>
            </p:cNvPr>
            <p:cNvSpPr txBox="1"/>
            <p:nvPr/>
          </p:nvSpPr>
          <p:spPr>
            <a:xfrm>
              <a:off x="1017639" y="3064557"/>
              <a:ext cx="10751573" cy="1200329"/>
            </a:xfrm>
            <a:prstGeom prst="rect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bn-IN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    ১৪ই ডিসেম্বর কেন আমরা “ শহীদ বুদ্ধিজীবী দিবস” পালন করি ?</a:t>
              </a:r>
            </a:p>
            <a:p>
              <a:pPr>
                <a:defRPr/>
              </a:pPr>
              <a:r>
                <a:rPr lang="bn-IN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    মুক্তিযোদ্ধাদের রাষ্ট্রীয় উপাধিগুলো কী কী ? </a:t>
              </a:r>
              <a:endPara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Flowchart: Multidocument 5">
              <a:extLst>
                <a:ext uri="{FF2B5EF4-FFF2-40B4-BE49-F238E27FC236}">
                  <a16:creationId xmlns:a16="http://schemas.microsoft.com/office/drawing/2014/main" id="{FE65FCDC-C3D1-4404-890D-D0A91FA2CB38}"/>
                </a:ext>
              </a:extLst>
            </p:cNvPr>
            <p:cNvSpPr/>
            <p:nvPr/>
          </p:nvSpPr>
          <p:spPr>
            <a:xfrm>
              <a:off x="1135626" y="3764618"/>
              <a:ext cx="383458" cy="265471"/>
            </a:xfrm>
            <a:prstGeom prst="flowChartMulti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" name="Flowchart: Multidocument 6">
              <a:extLst>
                <a:ext uri="{FF2B5EF4-FFF2-40B4-BE49-F238E27FC236}">
                  <a16:creationId xmlns:a16="http://schemas.microsoft.com/office/drawing/2014/main" id="{0901891E-0DA2-44B4-B38F-9EACDE7EE92E}"/>
                </a:ext>
              </a:extLst>
            </p:cNvPr>
            <p:cNvSpPr/>
            <p:nvPr/>
          </p:nvSpPr>
          <p:spPr>
            <a:xfrm>
              <a:off x="1135626" y="3264351"/>
              <a:ext cx="383458" cy="265471"/>
            </a:xfrm>
            <a:prstGeom prst="flowChartMulti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642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F74635-2187-4614-9FA8-1F08FDCA01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7" t="17880" r="6364" b="16666"/>
          <a:stretch/>
        </p:blipFill>
        <p:spPr>
          <a:xfrm>
            <a:off x="8150609" y="745622"/>
            <a:ext cx="3352800" cy="235527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ED1F672-3FAE-482D-9428-D9992633EE8F}"/>
              </a:ext>
            </a:extLst>
          </p:cNvPr>
          <p:cNvSpPr/>
          <p:nvPr/>
        </p:nvSpPr>
        <p:spPr>
          <a:xfrm>
            <a:off x="4473441" y="1615052"/>
            <a:ext cx="2462534" cy="923330"/>
          </a:xfrm>
          <a:prstGeom prst="rect">
            <a:avLst/>
          </a:prstGeom>
          <a:solidFill>
            <a:srgbClr val="0070C0"/>
          </a:solidFill>
          <a:ln w="38100"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বাড়িরকাজ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DC0D8B1-3682-4B12-AAB9-FC1AC91E3043}"/>
              </a:ext>
            </a:extLst>
          </p:cNvPr>
          <p:cNvGrpSpPr/>
          <p:nvPr/>
        </p:nvGrpSpPr>
        <p:grpSpPr>
          <a:xfrm>
            <a:off x="751836" y="3559227"/>
            <a:ext cx="10751573" cy="1200329"/>
            <a:chOff x="1032387" y="3049808"/>
            <a:chExt cx="10751573" cy="1200329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3CF89898-9BC3-4CFF-8E03-337ED3C82085}"/>
                </a:ext>
              </a:extLst>
            </p:cNvPr>
            <p:cNvSpPr txBox="1"/>
            <p:nvPr/>
          </p:nvSpPr>
          <p:spPr>
            <a:xfrm>
              <a:off x="1032387" y="3049808"/>
              <a:ext cx="10751573" cy="1200329"/>
            </a:xfrm>
            <a:prstGeom prst="rect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bn-IN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    অপারেশন সার্চলাইট কী তা লিখে আনবে ।</a:t>
              </a:r>
            </a:p>
            <a:p>
              <a:pPr>
                <a:defRPr/>
              </a:pPr>
              <a:r>
                <a:rPr lang="bn-IN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৭ জন বীরশ্রেষ্ঠের নাম লিখে আনবে ।</a:t>
              </a:r>
              <a:endPara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Flowchart: Multidocument 5">
              <a:extLst>
                <a:ext uri="{FF2B5EF4-FFF2-40B4-BE49-F238E27FC236}">
                  <a16:creationId xmlns:a16="http://schemas.microsoft.com/office/drawing/2014/main" id="{942840FB-479E-41BE-BB4A-E68BC949A51B}"/>
                </a:ext>
              </a:extLst>
            </p:cNvPr>
            <p:cNvSpPr/>
            <p:nvPr/>
          </p:nvSpPr>
          <p:spPr>
            <a:xfrm>
              <a:off x="1135626" y="3764618"/>
              <a:ext cx="383458" cy="265471"/>
            </a:xfrm>
            <a:prstGeom prst="flowChartMulti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" name="Flowchart: Multidocument 6">
              <a:extLst>
                <a:ext uri="{FF2B5EF4-FFF2-40B4-BE49-F238E27FC236}">
                  <a16:creationId xmlns:a16="http://schemas.microsoft.com/office/drawing/2014/main" id="{0A8D5EC1-2431-41FB-A6E3-00B709B39E9A}"/>
                </a:ext>
              </a:extLst>
            </p:cNvPr>
            <p:cNvSpPr/>
            <p:nvPr/>
          </p:nvSpPr>
          <p:spPr>
            <a:xfrm>
              <a:off x="1135626" y="3264351"/>
              <a:ext cx="383458" cy="265471"/>
            </a:xfrm>
            <a:prstGeom prst="flowChartMulti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905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2FC1F1-D201-4E9B-AB9A-42FCED17C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80109" y="180109"/>
            <a:ext cx="11762508" cy="65393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3CAAA0-1CC1-44B2-AFB9-1C461B9C8B66}"/>
              </a:ext>
            </a:extLst>
          </p:cNvPr>
          <p:cNvSpPr/>
          <p:nvPr/>
        </p:nvSpPr>
        <p:spPr>
          <a:xfrm>
            <a:off x="1875279" y="5149795"/>
            <a:ext cx="76101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68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FDA757-A4DA-47FF-BE8A-C00241E5A251}"/>
              </a:ext>
            </a:extLst>
          </p:cNvPr>
          <p:cNvSpPr/>
          <p:nvPr/>
        </p:nvSpPr>
        <p:spPr>
          <a:xfrm>
            <a:off x="2677781" y="1488710"/>
            <a:ext cx="65870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একটি গান গাই</a:t>
            </a:r>
            <a:endParaRPr lang="en-US" sz="8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5EDF08-F39F-4BE1-A4FA-0A8667D554D6}"/>
              </a:ext>
            </a:extLst>
          </p:cNvPr>
          <p:cNvSpPr txBox="1"/>
          <p:nvPr/>
        </p:nvSpPr>
        <p:spPr>
          <a:xfrm>
            <a:off x="2359417" y="3122522"/>
            <a:ext cx="7953816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ফুলকে বাঁচাব বলে যুদ্ধ করি 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7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12BDC7-66B6-4D5D-8417-7A2F7C323B7F}"/>
              </a:ext>
            </a:extLst>
          </p:cNvPr>
          <p:cNvSpPr/>
          <p:nvPr/>
        </p:nvSpPr>
        <p:spPr>
          <a:xfrm>
            <a:off x="3764615" y="1488710"/>
            <a:ext cx="441338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888778-40EF-46F7-8CBA-CC1A0E31F276}"/>
              </a:ext>
            </a:extLst>
          </p:cNvPr>
          <p:cNvSpPr txBox="1"/>
          <p:nvPr/>
        </p:nvSpPr>
        <p:spPr>
          <a:xfrm>
            <a:off x="2854092" y="3148755"/>
            <a:ext cx="688951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 বাহিনীর হত্যাযজ্ঞ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7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2D486C-E100-4E88-936A-A2B208B5A3A4}"/>
              </a:ext>
            </a:extLst>
          </p:cNvPr>
          <p:cNvSpPr txBox="1"/>
          <p:nvPr/>
        </p:nvSpPr>
        <p:spPr>
          <a:xfrm>
            <a:off x="457200" y="2155374"/>
            <a:ext cx="7412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শিখবেঃ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A00C52-F06F-4474-959E-FA2D4BE379EE}"/>
              </a:ext>
            </a:extLst>
          </p:cNvPr>
          <p:cNvSpPr/>
          <p:nvPr/>
        </p:nvSpPr>
        <p:spPr>
          <a:xfrm>
            <a:off x="4924043" y="873525"/>
            <a:ext cx="23439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D84EAD-1CE3-4E99-A12D-0BC24492AF3A}"/>
              </a:ext>
            </a:extLst>
          </p:cNvPr>
          <p:cNvSpPr txBox="1"/>
          <p:nvPr/>
        </p:nvSpPr>
        <p:spPr>
          <a:xfrm>
            <a:off x="457200" y="3024746"/>
            <a:ext cx="11310079" cy="286232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14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চলাকালে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অত্যাচার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্কে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পারবে ।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্ধিজীবীদের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হত্যার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১4.2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360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েবে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উপাধিগুলোর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3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4B1998-B03C-43A9-8DA8-86B7FE7BCC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943860" y="440062"/>
            <a:ext cx="3707820" cy="244768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E33A6DD-8255-4EAF-8B49-5F9ED29F9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642442" y="440063"/>
            <a:ext cx="3707820" cy="244768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A4F2023-6DC2-4BEA-AF28-2E4BEA564D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943860" y="3016914"/>
            <a:ext cx="3707821" cy="244768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386DAB-6295-477E-9E94-A26635C793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642442" y="3016914"/>
            <a:ext cx="3707821" cy="244768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F82BE0-33B6-443D-980B-10E67C59DB10}"/>
              </a:ext>
            </a:extLst>
          </p:cNvPr>
          <p:cNvSpPr txBox="1"/>
          <p:nvPr/>
        </p:nvSpPr>
        <p:spPr>
          <a:xfrm>
            <a:off x="3082053" y="5579015"/>
            <a:ext cx="6061946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507C62-4429-4D0F-9606-2EE7B45815C1}"/>
              </a:ext>
            </a:extLst>
          </p:cNvPr>
          <p:cNvSpPr txBox="1"/>
          <p:nvPr/>
        </p:nvSpPr>
        <p:spPr>
          <a:xfrm>
            <a:off x="1943859" y="5899153"/>
            <a:ext cx="8406403" cy="58477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১৯৭১ সালের ২৫ মার্চ পাকিস্তান সেনাবাহিনীর  নারকীয় গণহত্যা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95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8FD745-DE38-4B0E-BE05-ECC0A6F30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367061" y="1908727"/>
            <a:ext cx="3487857" cy="230813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E8A83E-459A-48BE-A5B2-412D42A41A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8264579" y="1908728"/>
            <a:ext cx="3487855" cy="230813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DF37EF-EF39-41AA-81E9-3720BF74E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69548" y="1908728"/>
            <a:ext cx="3487853" cy="230813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B8DF3E0-DE01-4775-BFE1-6416C83A5F55}"/>
              </a:ext>
            </a:extLst>
          </p:cNvPr>
          <p:cNvSpPr txBox="1"/>
          <p:nvPr/>
        </p:nvSpPr>
        <p:spPr>
          <a:xfrm>
            <a:off x="2473088" y="853149"/>
            <a:ext cx="7245823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তোমরা ছবি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কী দেখতে পাচ্ছ?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40950E-F5A7-41E4-AC55-B08101ED0CC0}"/>
              </a:ext>
            </a:extLst>
          </p:cNvPr>
          <p:cNvSpPr txBox="1"/>
          <p:nvPr/>
        </p:nvSpPr>
        <p:spPr>
          <a:xfrm>
            <a:off x="259686" y="4949273"/>
            <a:ext cx="11672484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সার্চলাইটঃ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২৫শে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ঘুমন্ত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নিরস্ত্র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বাঙ্গালিদের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অতর্কিত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হামলা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সার্চলাইট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51243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6E5A10-15BD-43AB-96CC-0253C08A85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772" y="1359238"/>
            <a:ext cx="6795800" cy="382148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D44C33-7FEE-470A-8569-738A4785EC17}"/>
              </a:ext>
            </a:extLst>
          </p:cNvPr>
          <p:cNvSpPr txBox="1"/>
          <p:nvPr/>
        </p:nvSpPr>
        <p:spPr>
          <a:xfrm>
            <a:off x="3579419" y="580042"/>
            <a:ext cx="5033162" cy="58477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7A1E86-CF74-48C0-882F-9C66992E5C6D}"/>
              </a:ext>
            </a:extLst>
          </p:cNvPr>
          <p:cNvSpPr txBox="1"/>
          <p:nvPr/>
        </p:nvSpPr>
        <p:spPr>
          <a:xfrm>
            <a:off x="1141751" y="5569567"/>
            <a:ext cx="10145843" cy="58477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 কোটির বেশি মানুষ তাঁদের ঘরবাড়ি হারিয়ে প্রাণের ভয়ে ভারতে আশ্রয় নেন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301933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48CAB2-DE2A-4424-8238-49E5E47D49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" t="549" r="4085" b="-2027"/>
          <a:stretch/>
        </p:blipFill>
        <p:spPr>
          <a:xfrm>
            <a:off x="2901479" y="1510259"/>
            <a:ext cx="7045377" cy="383748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1B70A3-6AEF-40E4-A98B-0AE0D93BAB0F}"/>
              </a:ext>
            </a:extLst>
          </p:cNvPr>
          <p:cNvSpPr txBox="1"/>
          <p:nvPr/>
        </p:nvSpPr>
        <p:spPr>
          <a:xfrm>
            <a:off x="3149700" y="629076"/>
            <a:ext cx="6548936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ED29E1-EC4C-4EC1-97BD-EB7852B4808D}"/>
              </a:ext>
            </a:extLst>
          </p:cNvPr>
          <p:cNvSpPr txBox="1"/>
          <p:nvPr/>
        </p:nvSpPr>
        <p:spPr>
          <a:xfrm>
            <a:off x="3272120" y="5582593"/>
            <a:ext cx="6548936" cy="64633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যুদ্ধবিধ্বস্ত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হার্ডিঞ্জ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ব্রিজ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373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497</TotalTime>
  <Words>559</Words>
  <Application>Microsoft Office PowerPoint</Application>
  <PresentationFormat>Widescreen</PresentationFormat>
  <Paragraphs>78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159</cp:revision>
  <dcterms:created xsi:type="dcterms:W3CDTF">2020-03-02T16:17:16Z</dcterms:created>
  <dcterms:modified xsi:type="dcterms:W3CDTF">2020-03-17T16:07:49Z</dcterms:modified>
</cp:coreProperties>
</file>