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8"/>
  </p:notesMasterIdLst>
  <p:sldIdLst>
    <p:sldId id="256" r:id="rId2"/>
    <p:sldId id="258" r:id="rId3"/>
    <p:sldId id="257" r:id="rId4"/>
    <p:sldId id="277" r:id="rId5"/>
    <p:sldId id="278" r:id="rId6"/>
    <p:sldId id="279" r:id="rId7"/>
    <p:sldId id="259" r:id="rId8"/>
    <p:sldId id="260" r:id="rId9"/>
    <p:sldId id="262" r:id="rId10"/>
    <p:sldId id="266" r:id="rId11"/>
    <p:sldId id="280" r:id="rId12"/>
    <p:sldId id="267" r:id="rId13"/>
    <p:sldId id="268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69" r:id="rId22"/>
    <p:sldId id="274" r:id="rId23"/>
    <p:sldId id="270" r:id="rId24"/>
    <p:sldId id="271" r:id="rId25"/>
    <p:sldId id="272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8" autoAdjust="0"/>
  </p:normalViewPr>
  <p:slideViewPr>
    <p:cSldViewPr snapToObjects="1">
      <p:cViewPr varScale="1">
        <p:scale>
          <a:sx n="80" d="100"/>
          <a:sy n="80" d="100"/>
        </p:scale>
        <p:origin x="1522" y="48"/>
      </p:cViewPr>
      <p:guideLst>
        <p:guide orient="horz" pos="2160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A72A7-2DE1-4263-BD1E-0D8D6EA029FE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6044-E567-4893-A9D7-62FBEB167D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6044-E567-4893-A9D7-62FBEB167D4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0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6044-E567-4893-A9D7-62FBEB167D4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3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2425" y="336551"/>
            <a:ext cx="714375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85725" y="152400"/>
            <a:ext cx="8943975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0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251" y="304800"/>
            <a:ext cx="86405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শুভেচ্ছা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135041Raganigandh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31458"/>
            <a:ext cx="9144000" cy="5419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5334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41B04-505B-4609-9E1B-1C8F6226C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96028"/>
            <a:ext cx="8763000" cy="48333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65CD99-F5C8-4724-B3A1-31EB197903F1}"/>
              </a:ext>
            </a:extLst>
          </p:cNvPr>
          <p:cNvSpPr/>
          <p:nvPr/>
        </p:nvSpPr>
        <p:spPr>
          <a:xfrm>
            <a:off x="2514600" y="152400"/>
            <a:ext cx="32800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E4D18-7BD4-44B5-96FE-0445966C1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1" t="6250" r="28070" b="46628"/>
          <a:stretch/>
        </p:blipFill>
        <p:spPr>
          <a:xfrm>
            <a:off x="1377820" y="1219201"/>
            <a:ext cx="5715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9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Pentagon 2"/>
          <p:cNvSpPr/>
          <p:nvPr/>
        </p:nvSpPr>
        <p:spPr>
          <a:xfrm>
            <a:off x="457200" y="1640530"/>
            <a:ext cx="1600200" cy="608977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শোভিত</a:t>
            </a:r>
          </a:p>
        </p:txBody>
      </p:sp>
      <p:sp>
        <p:nvSpPr>
          <p:cNvPr id="4" name="Pentagon 3"/>
          <p:cNvSpPr/>
          <p:nvPr/>
        </p:nvSpPr>
        <p:spPr>
          <a:xfrm>
            <a:off x="333375" y="5119394"/>
            <a:ext cx="1752600" cy="95020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গণসূর্যের মঞ্চ</a:t>
            </a:r>
          </a:p>
        </p:txBody>
      </p:sp>
      <p:sp>
        <p:nvSpPr>
          <p:cNvPr id="5" name="Pentagon 4"/>
          <p:cNvSpPr/>
          <p:nvPr/>
        </p:nvSpPr>
        <p:spPr>
          <a:xfrm>
            <a:off x="457200" y="2702051"/>
            <a:ext cx="1600200" cy="726949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উদ্যান</a:t>
            </a:r>
          </a:p>
        </p:txBody>
      </p:sp>
      <p:sp>
        <p:nvSpPr>
          <p:cNvPr id="6" name="Pentagon 5"/>
          <p:cNvSpPr/>
          <p:nvPr/>
        </p:nvSpPr>
        <p:spPr>
          <a:xfrm>
            <a:off x="457200" y="3913632"/>
            <a:ext cx="1600200" cy="74293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দূর্বাদলে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1480066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সজ্জিত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270205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বাগান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3913632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ঘাসে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5195316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জনগণের নেতা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F67729-5BD4-440D-8DA2-477AB5906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36" y="1199187"/>
            <a:ext cx="2025728" cy="1282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044A1A-EC6A-467A-9931-54E08F78C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60" y="2594620"/>
            <a:ext cx="2054304" cy="1137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4A8C14-1044-486C-8E3F-DDC062D03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41" y="3817383"/>
            <a:ext cx="2025898" cy="1282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4AA150-B353-4A36-8F30-F83BC836D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35" y="5163203"/>
            <a:ext cx="2054303" cy="1138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91869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কিছু ছবি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মিলিয়ে নেই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AB547-DC3F-46EF-9170-BB5049F44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412"/>
            <a:ext cx="9067800" cy="58435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A5659E-0154-43A3-ADFD-0DC73155CA2B}"/>
              </a:ext>
            </a:extLst>
          </p:cNvPr>
          <p:cNvSpPr/>
          <p:nvPr/>
        </p:nvSpPr>
        <p:spPr>
          <a:xfrm>
            <a:off x="0" y="2551837"/>
            <a:ext cx="929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লেখা হবে তার জন্য অপেক্ষার উত্তেজনা নিয়ে </a:t>
            </a:r>
          </a:p>
          <a:p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লক্ষ উন্মত্ত অধীর ব্যাকুল বিদ্রোহী শ্রোতা বসে আছে</a:t>
            </a:r>
          </a:p>
          <a:p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 থেকে জন সমুদ্রের উদ্যান সৈকতেঃ ‘ কখন আসবে কবি?’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8349FD2-3151-42BC-9E74-757A8C16CA7B}"/>
              </a:ext>
            </a:extLst>
          </p:cNvPr>
          <p:cNvGrpSpPr/>
          <p:nvPr/>
        </p:nvGrpSpPr>
        <p:grpSpPr>
          <a:xfrm>
            <a:off x="10448" y="-149221"/>
            <a:ext cx="9281036" cy="7156441"/>
            <a:chOff x="-124132" y="81119"/>
            <a:chExt cx="9281036" cy="71564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739076-22EB-4827-8289-EF888FDE3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907" y="81119"/>
              <a:ext cx="4578146" cy="27161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20C3A0F-50A2-40F5-A1B5-598805024FBD}"/>
                </a:ext>
              </a:extLst>
            </p:cNvPr>
            <p:cNvGrpSpPr/>
            <p:nvPr/>
          </p:nvGrpSpPr>
          <p:grpSpPr>
            <a:xfrm>
              <a:off x="-124132" y="228600"/>
              <a:ext cx="9281036" cy="7008960"/>
              <a:chOff x="-124132" y="228600"/>
              <a:chExt cx="9281036" cy="700896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0E4F592-23A0-46F9-9CBA-86A6D15C0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8370" y="4224183"/>
                <a:ext cx="4725630" cy="255269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CCC97BC-029A-40AD-BF77-DDA0D7E79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4132" y="3429000"/>
                <a:ext cx="4569542" cy="380856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5FB2A8A-FBDE-4EF3-AD55-AA6E2388D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5465" y="2210309"/>
                <a:ext cx="4751439" cy="240030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FF02824-F17D-40C0-87D0-9B8B3CF14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10" y="228600"/>
                <a:ext cx="4419600" cy="320039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DC39C73-1784-4F72-BA05-064FBC68CFB6}"/>
              </a:ext>
            </a:extLst>
          </p:cNvPr>
          <p:cNvSpPr/>
          <p:nvPr/>
        </p:nvSpPr>
        <p:spPr>
          <a:xfrm>
            <a:off x="339213" y="2459504"/>
            <a:ext cx="8804787" cy="1938992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শিশু পার্ক সেদিন ছিল না, </a:t>
            </a:r>
          </a:p>
          <a:p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বৃক্ষে ফুলে শোভিত উদ্যান সেদিন ছিল না, </a:t>
            </a:r>
          </a:p>
          <a:p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তন্দ্রাচ্ছন্ন বিবর্ণ বিকেল সেদিন ছিল না।</a:t>
            </a:r>
          </a:p>
          <a:p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হলে কেমন ছিল শিশু পার্কে, বেঞ্চে, বৃক্ষে, ফুলের বাগানে</a:t>
            </a:r>
          </a:p>
          <a:p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ঢেকে দেয়া এই ঢাকার হৃদয় মাঠখানি?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69E52D6-911C-47C9-9A60-9E3207A6F27B}"/>
              </a:ext>
            </a:extLst>
          </p:cNvPr>
          <p:cNvSpPr/>
          <p:nvPr/>
        </p:nvSpPr>
        <p:spPr>
          <a:xfrm>
            <a:off x="5821681" y="2849881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8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3830FF5-6EEA-48C3-B0DF-389E63E3F02C}"/>
              </a:ext>
            </a:extLst>
          </p:cNvPr>
          <p:cNvGrpSpPr/>
          <p:nvPr/>
        </p:nvGrpSpPr>
        <p:grpSpPr>
          <a:xfrm>
            <a:off x="-76200" y="-152400"/>
            <a:ext cx="9046955" cy="6791940"/>
            <a:chOff x="1" y="85725"/>
            <a:chExt cx="9046955" cy="67919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B67F808-BFB9-43F5-B2DD-25EFE3489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132734"/>
              <a:ext cx="4474957" cy="32962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9D5078-0094-4013-BBBE-657F49DF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3" y="85725"/>
              <a:ext cx="4474956" cy="33186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9D607E-8AC1-4A60-8318-73148C893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404419"/>
              <a:ext cx="4571998" cy="34732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CD7660-F35D-4040-9E7B-88C3F97A3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3429000"/>
              <a:ext cx="4474957" cy="34486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012B535-E62A-4A93-B11E-32560A2579CC}"/>
              </a:ext>
            </a:extLst>
          </p:cNvPr>
          <p:cNvSpPr/>
          <p:nvPr/>
        </p:nvSpPr>
        <p:spPr>
          <a:xfrm>
            <a:off x="381000" y="369936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>
                <a:solidFill>
                  <a:srgbClr val="FFFF00"/>
                </a:solidFill>
              </a:rPr>
              <a:t>জানি, সেদিনের সব স্মৃতি মুছে দিতে হয়েছে উদ্যত</a:t>
            </a:r>
          </a:p>
          <a:p>
            <a:r>
              <a:rPr lang="as-IN" dirty="0">
                <a:solidFill>
                  <a:srgbClr val="FFFF00"/>
                </a:solidFill>
              </a:rPr>
              <a:t> কালো হাত । তাই দেখি কবিহীন এই বিমুখ প্রান্তরে  আজ </a:t>
            </a:r>
          </a:p>
          <a:p>
            <a:r>
              <a:rPr lang="as-IN" dirty="0">
                <a:solidFill>
                  <a:srgbClr val="FFFF00"/>
                </a:solidFill>
              </a:rPr>
              <a:t> কবির বিরুদ্ধে কবি,</a:t>
            </a:r>
          </a:p>
          <a:p>
            <a:r>
              <a:rPr lang="as-IN" dirty="0">
                <a:solidFill>
                  <a:srgbClr val="FFFF00"/>
                </a:solidFill>
              </a:rPr>
              <a:t> মাঠের বিরুদ্ধে মাঠ ,</a:t>
            </a:r>
          </a:p>
          <a:p>
            <a:r>
              <a:rPr lang="as-IN" dirty="0">
                <a:solidFill>
                  <a:srgbClr val="FFFF00"/>
                </a:solidFill>
              </a:rPr>
              <a:t> বিকেলের বিরুদ্ধে বিকেল,</a:t>
            </a:r>
          </a:p>
          <a:p>
            <a:r>
              <a:rPr lang="as-IN" dirty="0">
                <a:solidFill>
                  <a:srgbClr val="FFFF00"/>
                </a:solidFill>
              </a:rPr>
              <a:t> উদ্যানের বিরুদ্ধে উদ্যান ,</a:t>
            </a:r>
          </a:p>
          <a:p>
            <a:r>
              <a:rPr lang="as-IN" dirty="0">
                <a:solidFill>
                  <a:srgbClr val="FFFF00"/>
                </a:solidFill>
              </a:rPr>
              <a:t> মার্চের বিরুদ্ধে মার্চ...।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87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3EAC852-38E7-473C-B611-E8C7066FD1B2}"/>
              </a:ext>
            </a:extLst>
          </p:cNvPr>
          <p:cNvGrpSpPr/>
          <p:nvPr/>
        </p:nvGrpSpPr>
        <p:grpSpPr>
          <a:xfrm>
            <a:off x="0" y="77448"/>
            <a:ext cx="9143999" cy="6725226"/>
            <a:chOff x="0" y="77448"/>
            <a:chExt cx="9143999" cy="67252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12A9372-5D7F-4296-B4A5-56BF30E6137E}"/>
                </a:ext>
              </a:extLst>
            </p:cNvPr>
            <p:cNvSpPr/>
            <p:nvPr/>
          </p:nvSpPr>
          <p:spPr>
            <a:xfrm>
              <a:off x="160420" y="77449"/>
              <a:ext cx="4323733" cy="3122951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BC587E-14BB-45BE-B757-128297B8B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153" y="77448"/>
              <a:ext cx="4659846" cy="31229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7D4AF40-C0FF-44E8-BB38-AFD0EA131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00400"/>
              <a:ext cx="4484153" cy="3602274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07E7DC6-7678-44B7-8B03-F4FB9F9FE457}"/>
              </a:ext>
            </a:extLst>
          </p:cNvPr>
          <p:cNvSpPr/>
          <p:nvPr/>
        </p:nvSpPr>
        <p:spPr>
          <a:xfrm>
            <a:off x="4572001" y="3293377"/>
            <a:ext cx="4495800" cy="3416320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00B050"/>
                </a:solidFill>
              </a:rPr>
              <a:t>হে অনাগত শিশু, হে আগামী দিনের কবি,</a:t>
            </a:r>
          </a:p>
          <a:p>
            <a:r>
              <a:rPr lang="as-IN" sz="2400" dirty="0">
                <a:solidFill>
                  <a:srgbClr val="00B050"/>
                </a:solidFill>
              </a:rPr>
              <a:t>শিশু পার্কের রঙিন দোলনায় দোল খেতে খেতে তুমি</a:t>
            </a:r>
          </a:p>
          <a:p>
            <a:endParaRPr lang="as-IN" sz="2400" dirty="0">
              <a:solidFill>
                <a:srgbClr val="00B050"/>
              </a:solidFill>
            </a:endParaRPr>
          </a:p>
          <a:p>
            <a:r>
              <a:rPr lang="as-IN" sz="2400" dirty="0">
                <a:solidFill>
                  <a:srgbClr val="00B050"/>
                </a:solidFill>
              </a:rPr>
              <a:t>একদিন সব জানতে পারবে;  আমি তোমাদের কথা ভেবে </a:t>
            </a:r>
          </a:p>
          <a:p>
            <a:r>
              <a:rPr lang="as-IN" sz="2400" dirty="0">
                <a:solidFill>
                  <a:srgbClr val="00B050"/>
                </a:solidFill>
              </a:rPr>
              <a:t>লিখে রেখে যাচ্ছি সেই শ্রেষ্ঠ বিকেলের গল্প ।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69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D22AD6A-9B07-453C-A304-E24544594412}"/>
              </a:ext>
            </a:extLst>
          </p:cNvPr>
          <p:cNvGrpSpPr/>
          <p:nvPr/>
        </p:nvGrpSpPr>
        <p:grpSpPr>
          <a:xfrm>
            <a:off x="5287" y="89081"/>
            <a:ext cx="9062513" cy="6731208"/>
            <a:chOff x="5287" y="89081"/>
            <a:chExt cx="9062513" cy="67312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2799FA-D9EE-4022-A753-EDE80ABD8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1" y="106570"/>
              <a:ext cx="2952750" cy="2605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102C97-2F12-4409-9A51-EBFC46B3A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759764"/>
              <a:ext cx="3124200" cy="21469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9716C7-4F08-47E9-B43A-4E2A8733B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11814"/>
              <a:ext cx="3124200" cy="25823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A05534-779D-4D61-B103-373C25D7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01" y="89081"/>
              <a:ext cx="2819399" cy="2605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F88170-709F-44E1-AE51-172006A07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8" y="2711658"/>
              <a:ext cx="3004593" cy="21469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AFD1D97-76B9-4EDB-BD22-09A7071DF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486" y="2732282"/>
              <a:ext cx="2819399" cy="21522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363599-520E-453C-B3D8-FAF83DCA9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" y="4849838"/>
              <a:ext cx="3042714" cy="19704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970BA1C-CA9F-4DEA-AAAC-4F256C190808}"/>
              </a:ext>
            </a:extLst>
          </p:cNvPr>
          <p:cNvSpPr txBox="1"/>
          <p:nvPr/>
        </p:nvSpPr>
        <p:spPr>
          <a:xfrm>
            <a:off x="3030222" y="4910577"/>
            <a:ext cx="6108491" cy="1938992"/>
          </a:xfrm>
          <a:prstGeom prst="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ভিন্নতর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।......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একখ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রকম,সেরকম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দিগন্ত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......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োহার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শ্রমিক,লাঙ্গল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উলঙ্গ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,…..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ত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কুড়ানিরা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342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119E7D3-EB62-4644-AF7C-E251395A1BEF}"/>
              </a:ext>
            </a:extLst>
          </p:cNvPr>
          <p:cNvSpPr/>
          <p:nvPr/>
        </p:nvSpPr>
        <p:spPr>
          <a:xfrm>
            <a:off x="-24984" y="14990"/>
            <a:ext cx="4938010" cy="312170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A3C8872-E729-4139-A929-49188040F93C}"/>
              </a:ext>
            </a:extLst>
          </p:cNvPr>
          <p:cNvSpPr/>
          <p:nvPr/>
        </p:nvSpPr>
        <p:spPr>
          <a:xfrm>
            <a:off x="4727524" y="0"/>
            <a:ext cx="4416476" cy="3124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920C1-8E1B-44FF-A1A3-5AF5CDC29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87975"/>
            <a:ext cx="4539522" cy="3733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4485D4-9859-423D-8A95-E72048749812}"/>
              </a:ext>
            </a:extLst>
          </p:cNvPr>
          <p:cNvSpPr txBox="1"/>
          <p:nvPr/>
        </p:nvSpPr>
        <p:spPr>
          <a:xfrm>
            <a:off x="4267201" y="3087975"/>
            <a:ext cx="4846820" cy="34163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ছরে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হেঁটে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মঞ্চে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দাঁড়ালেন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।…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গণসূ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কাঁপিয়ে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8615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E5EAD9-25CD-4414-9BBE-C01AE3F8262F}"/>
              </a:ext>
            </a:extLst>
          </p:cNvPr>
          <p:cNvSpPr txBox="1"/>
          <p:nvPr/>
        </p:nvSpPr>
        <p:spPr>
          <a:xfrm>
            <a:off x="1828800" y="3048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5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429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রজব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চুহড়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মিঠাপুকুর,রংপুর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352800"/>
            <a:ext cx="26869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দশম শ্রেণি</a:t>
            </a:r>
          </a:p>
          <a:p>
            <a:pPr algn="ctr"/>
            <a:r>
              <a:rPr lang="en-US" sz="400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দ্যাংশ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457200"/>
            <a:ext cx="2971799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5353"/>
            <a:ext cx="1843946" cy="274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Roj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885949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345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73A59B-BE13-4DF1-8AFB-237434893C7C}"/>
              </a:ext>
            </a:extLst>
          </p:cNvPr>
          <p:cNvSpPr/>
          <p:nvPr/>
        </p:nvSpPr>
        <p:spPr>
          <a:xfrm>
            <a:off x="109928" y="228600"/>
            <a:ext cx="906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নীরবে পাঠ করি ও গুরুত্বপূর্ণ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চরণগুলি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চিহ্নিত  করি   </a:t>
            </a:r>
          </a:p>
        </p:txBody>
      </p:sp>
    </p:spTree>
    <p:extLst>
      <p:ext uri="{BB962C8B-B14F-4D97-AF65-F5344CB8AC3E}">
        <p14:creationId xmlns:p14="http://schemas.microsoft.com/office/powerpoint/2010/main" val="190545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3638" y="35095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বহুনির্বাচনি প্রশ্নোত্তর (মৌখিক)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46203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নির্মলেন্দু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1748301"/>
            <a:ext cx="800100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363" y="1805390"/>
            <a:ext cx="225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43854" y="1748302"/>
            <a:ext cx="871184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2702169"/>
            <a:ext cx="685799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72454" y="2820606"/>
            <a:ext cx="832946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4922" y="4903844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0539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রোমান্টিক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প্রণয়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798" y="2886835"/>
            <a:ext cx="273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চেতনা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637" y="2702169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চেতনা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1145" y="4701618"/>
            <a:ext cx="787934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5054" y="4503479"/>
            <a:ext cx="225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ছাত্র-ছাত্রী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72998" y="4701619"/>
            <a:ext cx="857937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91145" y="5796080"/>
            <a:ext cx="675371" cy="28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72998" y="5655486"/>
            <a:ext cx="820281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4544" y="4611456"/>
            <a:ext cx="27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সাহিত্যিক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6307" y="5503692"/>
            <a:ext cx="30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শ্রোতা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0214" y="5655486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কর্মচারি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907" y="3806516"/>
            <a:ext cx="723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অপেক্ষার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উত্তেজনা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952500" y="1748301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223830" y="2557210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4343400" y="1595901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-Shape 26"/>
          <p:cNvSpPr/>
          <p:nvPr/>
        </p:nvSpPr>
        <p:spPr>
          <a:xfrm rot="1909761" flipH="1">
            <a:off x="1095912" y="2534379"/>
            <a:ext cx="381000" cy="704911"/>
          </a:xfrm>
          <a:prstGeom prst="corner">
            <a:avLst>
              <a:gd name="adj1" fmla="val 50000"/>
              <a:gd name="adj2" fmla="val 538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1045679" y="4358776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4334307" y="4446644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1019607" y="5361044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/>
          <p:cNvSpPr/>
          <p:nvPr/>
        </p:nvSpPr>
        <p:spPr>
          <a:xfrm rot="1100999" flipH="1">
            <a:off x="4334108" y="5242862"/>
            <a:ext cx="414228" cy="825245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0201"/>
            <a:ext cx="872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4725" indent="-749300"/>
            <a:r>
              <a:rPr lang="bn-IN" sz="2800" dirty="0"/>
              <a:t>৩। </a:t>
            </a:r>
            <a:r>
              <a:rPr lang="en-US" sz="2400" dirty="0"/>
              <a:t>‘</a:t>
            </a:r>
            <a:r>
              <a:rPr lang="en-US" sz="2400" dirty="0" err="1"/>
              <a:t>কবির</a:t>
            </a:r>
            <a:r>
              <a:rPr lang="en-US" sz="2400" dirty="0"/>
              <a:t> </a:t>
            </a:r>
            <a:r>
              <a:rPr lang="en-US" sz="2400" dirty="0" err="1"/>
              <a:t>বিরুদ্ধে</a:t>
            </a:r>
            <a:r>
              <a:rPr lang="en-US" sz="2400" dirty="0"/>
              <a:t> </a:t>
            </a:r>
            <a:r>
              <a:rPr lang="en-US" sz="2400" dirty="0" err="1"/>
              <a:t>কবি</a:t>
            </a:r>
            <a:r>
              <a:rPr lang="en-US" sz="2400" dirty="0"/>
              <a:t>’-</a:t>
            </a:r>
            <a:r>
              <a:rPr lang="en-US" sz="2400" dirty="0" err="1"/>
              <a:t>কথাটির</a:t>
            </a:r>
            <a:r>
              <a:rPr lang="en-US" sz="2400" dirty="0"/>
              <a:t> </a:t>
            </a:r>
            <a:r>
              <a:rPr lang="en-US" sz="2400" dirty="0" err="1"/>
              <a:t>ভাবার্থ</a:t>
            </a:r>
            <a:r>
              <a:rPr lang="en-US" sz="2400" dirty="0"/>
              <a:t> </a:t>
            </a:r>
            <a:r>
              <a:rPr lang="en-US" sz="2400" dirty="0" err="1"/>
              <a:t>কোনটি</a:t>
            </a:r>
            <a:r>
              <a:rPr lang="en-US" sz="2400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507292" y="1207947"/>
            <a:ext cx="678066" cy="49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2769" y="2051567"/>
            <a:ext cx="678066" cy="501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5357" y="1184338"/>
            <a:ext cx="372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অপপ্রচার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5737" y="1964202"/>
            <a:ext cx="466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অশুভ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62733" y="978470"/>
            <a:ext cx="587440" cy="796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67756" y="1922939"/>
            <a:ext cx="596628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430" y="1113468"/>
            <a:ext cx="525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1915" y="4582869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0961" y="4659451"/>
            <a:ext cx="647560" cy="431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9630" y="4527294"/>
            <a:ext cx="259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1" name="Oval 20"/>
          <p:cNvSpPr/>
          <p:nvPr/>
        </p:nvSpPr>
        <p:spPr>
          <a:xfrm>
            <a:off x="4643502" y="4527293"/>
            <a:ext cx="712795" cy="499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3150" y="5602174"/>
            <a:ext cx="675371" cy="439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29561" y="5368053"/>
            <a:ext cx="675139" cy="477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3212" y="4582869"/>
            <a:ext cx="24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ও  iii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3212" y="5309786"/>
            <a:ext cx="30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ii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iii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33708" y="5456475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ii  ও  iii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566" y="2954449"/>
            <a:ext cx="78010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/>
            <a:r>
              <a:rPr lang="en-US" sz="2800" dirty="0">
                <a:latin typeface="NikoshBAN" pitchFamily="2" charset="0"/>
                <a:cs typeface="NikoshBAN" pitchFamily="2" charset="0"/>
              </a:rPr>
              <a:t>৪।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আসবেন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?’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9300" indent="-344488">
              <a:tabLst>
                <a:tab pos="630238" algn="l"/>
              </a:tabLs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ii)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মহানায়ক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iii)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সর্বকালের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বাঙ্গালি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551535" y="1100701"/>
            <a:ext cx="393027" cy="6617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4959155" y="1113468"/>
            <a:ext cx="413830" cy="659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4822897" y="4527293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/>
          <p:cNvSpPr/>
          <p:nvPr/>
        </p:nvSpPr>
        <p:spPr>
          <a:xfrm rot="1100999" flipH="1">
            <a:off x="4850887" y="5232116"/>
            <a:ext cx="293398" cy="60116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1015121" y="5584582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 rot="20868099">
            <a:off x="1006754" y="4665796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4865258" y="1908574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-Shape 34"/>
          <p:cNvSpPr/>
          <p:nvPr/>
        </p:nvSpPr>
        <p:spPr>
          <a:xfrm rot="1100999" flipH="1">
            <a:off x="849121" y="1921940"/>
            <a:ext cx="293398" cy="60116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F95544-EE77-4026-B194-7F82FF01C7A5}"/>
              </a:ext>
            </a:extLst>
          </p:cNvPr>
          <p:cNvSpPr txBox="1"/>
          <p:nvPr/>
        </p:nvSpPr>
        <p:spPr>
          <a:xfrm>
            <a:off x="5464384" y="1956943"/>
            <a:ext cx="525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ষড়যন্ত্র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  <p:bldP spid="9" grpId="0"/>
      <p:bldP spid="12" grpId="0" animBg="1"/>
      <p:bldP spid="14" grpId="0" animBg="1"/>
      <p:bldP spid="16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</a:p>
          <a:p>
            <a:pPr marL="569913" indent="-569913"/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১।‘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বিকেলের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‘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চেয়েছেন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D9538-A2D5-4A74-8837-D02F948BFC12}"/>
              </a:ext>
            </a:extLst>
          </p:cNvPr>
          <p:cNvSpPr txBox="1"/>
          <p:nvPr/>
        </p:nvSpPr>
        <p:spPr>
          <a:xfrm>
            <a:off x="838200" y="21336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্রেষ্ঠ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বিকেলের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ণক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বিকেল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রের্সক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আগ্রহে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গবন্ধুর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য।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বিকেল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90435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F60DA-82C1-48B1-9613-36F8688CFADE}"/>
              </a:ext>
            </a:extLst>
          </p:cNvPr>
          <p:cNvSpPr txBox="1"/>
          <p:nvPr/>
        </p:nvSpPr>
        <p:spPr>
          <a:xfrm>
            <a:off x="533400" y="1585848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/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ব্যাখ্যা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65138" indent="-465138"/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09588" indent="-509588"/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বাস্তবতায়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বিকৃতির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09588" indent="-509588"/>
            <a:endParaRPr lang="bn-IN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49263" indent="-449263"/>
            <a:r>
              <a:rPr lang="bn-IN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প্রেক্ষাপট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গণজাগরণের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876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 কাজ-  </a:t>
            </a: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509588" indent="-449263"/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‘স্বাধীনতা ,এ শব্দটি কীভবে আমাদের হলো’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স্বাধীনতাযুদ্ধের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ঘোষণাকে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ফুটিয়ে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আলোকে মন্তব্যটি বিচার করো।  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4D8F0-C631-4E0E-8C29-646B347A3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09600"/>
            <a:ext cx="643863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7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41549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লক্ষ্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5C101-1140-4944-8693-C5AEB74FA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917"/>
            <a:ext cx="9144000" cy="52668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B8E88-8EF8-4D51-AB44-EE2427CA1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6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5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49F3D-2725-41BD-A0E7-D55777379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1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5C5FB-ED48-4B78-8792-6CAFD4229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0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788367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স্বাধীনতা,এ</a:t>
            </a:r>
            <a:r>
              <a:rPr lang="en-US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হলো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নির্মলেন্দু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305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 - </a:t>
            </a:r>
          </a:p>
          <a:p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</a:p>
          <a:p>
            <a:pPr marL="465138" indent="-465138"/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ব্যাখ্যা   করতে পারবে।  </a:t>
            </a:r>
          </a:p>
          <a:p>
            <a:pPr marL="509588" indent="-509588"/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বাস্তবতায়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বিকৃতির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49263" indent="-449263"/>
            <a:r>
              <a:rPr lang="bn-IN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প্রেক্ষাপট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গণজাগরণের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6019800" cy="10156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পরিচিতি -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228600" y="3429000"/>
            <a:ext cx="1600200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সাহিত্যিক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263263" y="1831821"/>
            <a:ext cx="1565537" cy="645283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228600" y="4191000"/>
            <a:ext cx="1600200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 গ্রন্থ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228600" y="4876800"/>
            <a:ext cx="1600200" cy="5334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সম্মাননা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228600" y="5486400"/>
            <a:ext cx="1600200" cy="5334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পিতা-মাতা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240754" y="2590800"/>
            <a:ext cx="1600200" cy="838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 ও পেশা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Horizontal Scroll 39"/>
          <p:cNvSpPr/>
          <p:nvPr/>
        </p:nvSpPr>
        <p:spPr>
          <a:xfrm>
            <a:off x="2057397" y="1831821"/>
            <a:ext cx="6705603" cy="75898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১৯৪৫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কাশবন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Horizontal Scroll 40"/>
          <p:cNvSpPr/>
          <p:nvPr/>
        </p:nvSpPr>
        <p:spPr>
          <a:xfrm>
            <a:off x="2057400" y="2477104"/>
            <a:ext cx="6705601" cy="951896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১৯৬২সালে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সিকেপি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মাধ্যমিক,১৯৬৪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মাধ্যমিক,১৯৬৯সালে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স্নাতক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সাংবাদিক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1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3" name="Horizontal Scroll 42"/>
          <p:cNvSpPr/>
          <p:nvPr/>
        </p:nvSpPr>
        <p:spPr>
          <a:xfrm>
            <a:off x="2057400" y="3200400"/>
            <a:ext cx="6705600" cy="951896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প্রতিবাদী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চেতনা,সমকালীন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সামাজিক-রাজনৈতিকজীবনের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প্রখর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নির্মাণে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শিল্প-সৌন্দর্যের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সজাগ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4" name="Horizontal Scroll 43"/>
          <p:cNvSpPr/>
          <p:nvPr/>
        </p:nvSpPr>
        <p:spPr>
          <a:xfrm>
            <a:off x="2057400" y="4038600"/>
            <a:ext cx="6705600" cy="8382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0" algn="l"/>
                <a:tab pos="465138" algn="l"/>
              </a:tabLst>
            </a:pP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প্রেমাংশুর রক্ত চাই, বাংলার মাটি বাংলার জল, চাষাভূষার কাব্য, পঞ্চাশ সহস্র বর্ষ 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ছোটগল্প-আপন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উপন্যাস-কালো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ভেলা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Horizontal Scroll 44"/>
          <p:cNvSpPr/>
          <p:nvPr/>
        </p:nvSpPr>
        <p:spPr>
          <a:xfrm>
            <a:off x="2057400" y="4800600"/>
            <a:ext cx="6705600" cy="6858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পুরস্কার,কবি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হাফিজুর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6" name="Horizontal Scroll 45"/>
          <p:cNvSpPr/>
          <p:nvPr/>
        </p:nvSpPr>
        <p:spPr>
          <a:xfrm>
            <a:off x="2057399" y="5410200"/>
            <a:ext cx="6705601" cy="7620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পিতা-সুখেন্দু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মাতা-বীণাপাণি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8BB42-10CD-4F37-B9EA-1994F5524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6" y="137266"/>
            <a:ext cx="2544434" cy="15778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</TotalTime>
  <Words>988</Words>
  <Application>Microsoft Office PowerPoint</Application>
  <PresentationFormat>On-screen Show (4:3)</PresentationFormat>
  <Paragraphs>127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Lucida Sans Unicode</vt:lpstr>
      <vt:lpstr>NikoshBAN</vt:lpstr>
      <vt:lpstr>Verdana</vt:lpstr>
      <vt:lpstr>Vrinda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Apon</dc:creator>
  <cp:lastModifiedBy>Rajab Ali</cp:lastModifiedBy>
  <cp:revision>135</cp:revision>
  <dcterms:created xsi:type="dcterms:W3CDTF">2006-08-16T00:00:00Z</dcterms:created>
  <dcterms:modified xsi:type="dcterms:W3CDTF">2020-03-17T17:30:32Z</dcterms:modified>
</cp:coreProperties>
</file>