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60770-C09F-4453-9B9D-A198367EB4C6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BD02E-68E9-454C-8B73-B56ABDB73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0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BD02E-68E9-454C-8B73-B56ABDB737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1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71800"/>
            <a:ext cx="9144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/>
            <a:r>
              <a:rPr lang="en-US" sz="115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11500" b="1" dirty="0" smtClean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-762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সমীকরন লেখার নিয়ম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একটি রাসায়নিক বিক্রিয়ায় যা ঘটে তাই সমীকরনে দেখাতে হবে।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সমীকরন লেখার সময় বাম দিকে বিক্রিয়ক ও ডান দিকে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 লিখতে হবে।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বিক্রিয়ক ও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পাদক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একাধিক হলে তাদের সংকেতের মধ্যে যোগ চিহ্ন(+) দিতে হবে।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4. বিক্রিয়ক পদার্থগুলোর দিক থেকে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পাদক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দিকে একটি → চিহ্ন দিতে হবে। 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5. রাসায়নিক বিক্রিয়ায় কোন পরমানু সৃষ্টি বা ধংশ হয় না। সুতরাং সমীকরনের উভয় দিকে পরমানুর সংখা সমান থাকতে হবে। অর্থাৎ সমতা করতে হবে।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6. সমতা প্রাপ্ত হলে বিক্রিয়ক ও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পাদক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মাঝে = চিহ্ন ব্যবহার করা যায়।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রাসায়নিক বিক্রিয়াঃ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lank-white-p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90600"/>
            <a:ext cx="4419600" cy="2028444"/>
          </a:xfrm>
          <a:prstGeom prst="rect">
            <a:avLst/>
          </a:prstGeom>
        </p:spPr>
      </p:pic>
      <p:pic>
        <p:nvPicPr>
          <p:cNvPr id="7" name="Picture 6" descr="hydrogen-oxygen-and-wa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4495800" cy="21336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990600" y="3657600"/>
            <a:ext cx="6705600" cy="3200400"/>
          </a:xfrm>
          <a:prstGeom prst="wedgeEllipseCallout">
            <a:avLst>
              <a:gd name="adj1" fmla="val 3503"/>
              <a:gd name="adj2" fmla="val -93544"/>
            </a:avLst>
          </a:prstGeom>
          <a:solidFill>
            <a:srgbClr val="66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সংযোজন বিক্রিয়াঃ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রাসায়নিক বিক্রিয়ায় দুই বা ততোধিক মৌলিক বা যৌগিক পদার্থ বিক্রিয়া করে একটি মাত্র যৌগ উৎপন্ন করে তাকে সংযোজন বিক্রিয়া বলে।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362200" y="3657600"/>
            <a:ext cx="4343400" cy="3124200"/>
          </a:xfrm>
          <a:prstGeom prst="wedgeEllipseCallout">
            <a:avLst>
              <a:gd name="adj1" fmla="val 4430"/>
              <a:gd name="adj2" fmla="val -689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দহন বিক্রিয়াঃ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রাসায়নিক বিক্রিয়ায় বায়ু বা অক্সিজেনের উপস্থিতিতে কোন পদার্থে অগ্নিসংযোগ তা ভিন্ন কোন পদার্থে পরিনত হয় তাকে দহন বিক্রিয়া বলে।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lank-white-page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4495800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Combustion_reaction_of_methane-589cb0dd5f9b58819c12fe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61730"/>
            <a:ext cx="4343400" cy="29100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firewor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3000"/>
            <a:ext cx="2362200" cy="317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300-506543006-multi-color-firework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3657600"/>
            <a:ext cx="21336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action-single-dis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8837"/>
            <a:ext cx="4724400" cy="2214563"/>
          </a:xfrm>
          <a:prstGeom prst="rect">
            <a:avLst/>
          </a:prstGeom>
        </p:spPr>
      </p:pic>
      <p:pic>
        <p:nvPicPr>
          <p:cNvPr id="4" name="Picture 3" descr="redox reaction_14170874356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26666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029200" y="2590800"/>
            <a:ext cx="4114800" cy="3886200"/>
          </a:xfrm>
          <a:prstGeom prst="wedgeEllipseCallout">
            <a:avLst>
              <a:gd name="adj1" fmla="val -55540"/>
              <a:gd name="adj2" fmla="val -540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প্রতিস্থাপন বিক্রিয়াঃ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রাসায়নিক বিক্রিয়ায় একটি মৌল অন্য একটি যৌগের অনুর এক বা একাধিক পরমানুকে সরিয়ে নিজেই তার স্থান দখল করে তাকে প্রতিস্থাপন বিক্রিয়া বলে।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ingle-displacement-examp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343400"/>
            <a:ext cx="4648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0600" cy="179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2-6-08_Sonali_10_Chemistry_10.2.1.2.2_SJT_SG_html_7780c6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-76200"/>
            <a:ext cx="4343400" cy="1981200"/>
          </a:xfrm>
          <a:prstGeom prst="rect">
            <a:avLst/>
          </a:prstGeom>
        </p:spPr>
      </p:pic>
      <p:pic>
        <p:nvPicPr>
          <p:cNvPr id="6" name="Picture 5" descr="Electrolysis_of_Wa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8800"/>
            <a:ext cx="48006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Callout 6"/>
          <p:cNvSpPr/>
          <p:nvPr/>
        </p:nvSpPr>
        <p:spPr>
          <a:xfrm>
            <a:off x="4953000" y="2362200"/>
            <a:ext cx="4191000" cy="4191000"/>
          </a:xfrm>
          <a:prstGeom prst="wedgeEllipseCallout">
            <a:avLst>
              <a:gd name="adj1" fmla="val -52342"/>
              <a:gd name="adj2" fmla="val -6152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বিয়োজন বিক্রিয়াঃ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বিক্রিয়ায় একটি যৌগ বিভক্ত হয়ে দুই বা ততোধিক মৌল বা যৌগে পরিনত হয় তাকে  বিক্রিয়া বলে।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g-che-acids-dia05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41910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7877897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91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Callout 4"/>
          <p:cNvSpPr/>
          <p:nvPr/>
        </p:nvSpPr>
        <p:spPr>
          <a:xfrm>
            <a:off x="4724400" y="3352800"/>
            <a:ext cx="4419600" cy="3505200"/>
          </a:xfrm>
          <a:prstGeom prst="wedgeEllipseCallout">
            <a:avLst>
              <a:gd name="adj1" fmla="val -60952"/>
              <a:gd name="adj2" fmla="val -542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প্রশমন বিক্রিয়াঃ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রাসায়নিক বিক্রিয়ায় একটি এসিড ও একটি ক্ষার বিক্রিয়া করে লবন ও পানি উতপন্ন করে তাকে প্রশমন বিক্রিয়া বলে।</a:t>
            </a:r>
            <a:endParaRPr lang="en-US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বিক্রিয়ায় তাপশক্তির রূপান্তরঃ-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3962400" cy="3291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φιάλες-υγραερίου-χρήσ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3960808" cy="2962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Callout 5"/>
          <p:cNvSpPr/>
          <p:nvPr/>
        </p:nvSpPr>
        <p:spPr>
          <a:xfrm>
            <a:off x="4953000" y="838200"/>
            <a:ext cx="3581400" cy="2895600"/>
          </a:xfrm>
          <a:prstGeom prst="wedgeEllipseCallout">
            <a:avLst>
              <a:gd name="adj1" fmla="val -79360"/>
              <a:gd name="adj2" fmla="val 565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মোমবাতিতে সঞ্চিত রাসায়নিক শক্তি তাপশক্তি ও আলোক শক্তিতে রূপান্তরিত হয়।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105400" y="3886200"/>
            <a:ext cx="3581400" cy="2895600"/>
          </a:xfrm>
          <a:prstGeom prst="wedgeEllipseCallout">
            <a:avLst>
              <a:gd name="adj1" fmla="val -85645"/>
              <a:gd name="adj2" fmla="val -21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সিলিন্ডারে সঞ্চিত রাসায়নিক শক্তি তাপশক্তি ও আলোক শক্তিতে রূপান্তরিত হয়।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শুষ্ক কোষ</a:t>
            </a:r>
            <a:endParaRPr lang="en-US" sz="66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ryCell2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7724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ভালো করে লক্ষ্য কর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yCell2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83" y="0"/>
            <a:ext cx="3756617" cy="274094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6200" y="2286000"/>
            <a:ext cx="6324600" cy="4495800"/>
          </a:xfrm>
          <a:prstGeom prst="wedgeEllipseCallout">
            <a:avLst>
              <a:gd name="adj1" fmla="val 57182"/>
              <a:gd name="adj2" fmla="val -697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ব্যাটারীতে অ্যামোনিয়াম ক্লোরাইড, কয়লার গুড়া ও ম্যাংগানিজ  ডাই অক্সাইড এর পেস্ট  ব্যবহৃত হয়,এই পেস্ট দস্তার চোঙে ভরতে হয় । ভিতরে একটি কার্বন দন্ড থাকে, তার মাথায় ধাতব টুপি থাকে।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yCell2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0"/>
            <a:ext cx="3100117" cy="2261943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04800" y="1752600"/>
            <a:ext cx="6324600" cy="5105400"/>
          </a:xfrm>
          <a:prstGeom prst="wedgeEllipseCallout">
            <a:avLst>
              <a:gd name="adj1" fmla="val 45962"/>
              <a:gd name="adj2" fmla="val -632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শুষ্ক কোষের বর্তনী তৈরী করলে বাল্ব জ্বলে উঠবে। কারণ, ব্যাটারীতে ব্যবহৃত অ্যামোনিয়াম ক্লোরাইড, কয়লার গুড়া ও ম্যাংগানিজ  ডাই অক্সাইড রাসায়নিক শক্তি রূপান্তরিত হয়ে আলোক শক্তি উৎপন্ন করেছে।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 রাসায়নিক শক্তি আলোক শক্তিতে রূপান্তরিত হয়েছে।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23530"/>
            <a:ext cx="5181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ফজলে রাব্বী 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(বিজ্ঞান)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   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আন্দুলবাড়ীয়া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বালিকা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জীবননগর, চুয়াডাঙ্গা ।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1600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2420736"/>
            <a:ext cx="3810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শ্রেণীঃ- ৮ম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বিষয়ঃ- বিজ্ঞান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অধ্যায়ঃ- অষ্টম।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2339"/>
            <a:ext cx="2286000" cy="142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তড়িৎ বিশ্লেষণ</a:t>
            </a:r>
            <a:endParaRPr lang="en-US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lectrolytic 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763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rolytic 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0"/>
            <a:ext cx="2438400" cy="2479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Callout 2"/>
          <p:cNvSpPr/>
          <p:nvPr/>
        </p:nvSpPr>
        <p:spPr>
          <a:xfrm>
            <a:off x="609600" y="2286000"/>
            <a:ext cx="5486400" cy="4038600"/>
          </a:xfrm>
          <a:prstGeom prst="wedgeEllipseCallout">
            <a:avLst>
              <a:gd name="adj1" fmla="val 60201"/>
              <a:gd name="adj2" fmla="val -440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দন্ডের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ধণাত্নক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মেরুর সাথে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যুক্ত,সেটিতে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বুদবুদ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 যে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ঋণাত্নক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মেরুর সাথে যুক্ত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ধূসর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দেখা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791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876800" y="1752600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581400" y="3124200"/>
            <a:ext cx="990600" cy="152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105400" y="4495800"/>
            <a:ext cx="990600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181600" y="5791200"/>
            <a:ext cx="990600" cy="1524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0" y="0"/>
            <a:ext cx="3429000" cy="2971800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ফলে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রাসায়নিক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(যা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ক্লোরিন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উৎপন্ন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বলে।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2362200" y="3200400"/>
            <a:ext cx="4191000" cy="3657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পদার্থ দ্রবীভূত বা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বিগলিত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অবস্থায়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 পরিবহন করে না ,ফলে রাসায়নিক বিক্রিয়া ও করে না,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অবিশ্লেষ্য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পদার্থ বলে।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715000" y="0"/>
            <a:ext cx="3352800" cy="29718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সকল পদার্থ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ফলে রাসায়নিক বিক্রিয়া করে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পরিণত হয়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বলে।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***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আয়রনের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কোনটি ?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(১)Fe (২) I (৩) Ag (৪) Au ।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***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কপারের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কত ?</a:t>
            </a:r>
          </a:p>
          <a:p>
            <a:pPr marL="742950" indent="-742950">
              <a:buAutoNum type="arabicParenBoth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(২) ২ (৩) ২,৩ (৪) ১,২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***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চুনাপাথর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অক্সাইড +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অক্সাইড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কোন ধরনের বিক্রিয়া ?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(২)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(৩)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(৪)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4267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0" y="0"/>
            <a:ext cx="9144000" cy="68580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টি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নাম ,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যোজনী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আনবে?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0" y="0"/>
            <a:ext cx="9144000" cy="6858000"/>
          </a:xfrm>
          <a:prstGeom prst="quad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endParaRPr lang="en-US" sz="1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micalreactions-110213153859-phpapp01-thumbnail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0" cy="2228850"/>
          </a:xfrm>
          <a:prstGeom prst="rect">
            <a:avLst/>
          </a:prstGeom>
        </p:spPr>
      </p:pic>
      <p:pic>
        <p:nvPicPr>
          <p:cNvPr id="3" name="Picture 2" descr="123535121-58b5b3173df78cdcd8ac81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3276600" cy="2209800"/>
          </a:xfrm>
          <a:prstGeom prst="rect">
            <a:avLst/>
          </a:prstGeom>
        </p:spPr>
      </p:pic>
      <p:pic>
        <p:nvPicPr>
          <p:cNvPr id="4" name="Picture 3" descr="851c9f6a920610494dd6ab3e8cb9a3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0"/>
            <a:ext cx="2819400" cy="2188723"/>
          </a:xfrm>
          <a:prstGeom prst="rect">
            <a:avLst/>
          </a:prstGeom>
        </p:spPr>
      </p:pic>
      <p:pic>
        <p:nvPicPr>
          <p:cNvPr id="5" name="Picture 4" descr="istock-chemistry-flasks-300x1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572000"/>
            <a:ext cx="3124200" cy="2286000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2000"/>
            <a:ext cx="2667000" cy="2286000"/>
          </a:xfrm>
          <a:prstGeom prst="rect">
            <a:avLst/>
          </a:prstGeom>
        </p:spPr>
      </p:pic>
      <p:pic>
        <p:nvPicPr>
          <p:cNvPr id="8" name="Picture 7" descr="fotolia_5411586_X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4572000"/>
            <a:ext cx="33528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152233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 ভালো করে লক্ষ্য কর -----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আলোচ্য বিষয়ঃ-</a:t>
            </a:r>
            <a:endParaRPr lang="en-US" sz="54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বিক্রিয়া</a:t>
            </a:r>
            <a:endParaRPr lang="en-US" sz="7200" b="1" dirty="0"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অধ্যায় পাঠ শেষে শিক্ষার্থীরা---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রাসায়নিক বিক্রিয়া ব্যাখ্যা করতে  	পারবে।</a:t>
            </a:r>
          </a:p>
          <a:p>
            <a:pPr>
              <a:buFont typeface="Arial" pitchFamily="34" charset="0"/>
              <a:buChar char="•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শুষ্ককোষের শক্তির রূপান্তর ব্যাখ্যা করতে 	পারবে।</a:t>
            </a:r>
          </a:p>
          <a:p>
            <a:pPr>
              <a:buFont typeface="Arial" pitchFamily="34" charset="0"/>
              <a:buChar char="•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তড়িৎ বিশ্লেষণ ব্যাখ্যা করতে পারবে।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-117396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6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মৌলের পুরো নামের সংক্ষিপ্ত রূপকে প্রতীক বলে।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 ইংরেজী বা ল্যাটিন নামের একটি বা দুইটি অক্ষর দ্বারা লিখা হয়।</a:t>
            </a:r>
          </a:p>
        </p:txBody>
      </p:sp>
      <p:pic>
        <p:nvPicPr>
          <p:cNvPr id="5" name="Picture 4" descr="hydrog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1981200" cy="2047875"/>
          </a:xfrm>
          <a:prstGeom prst="rect">
            <a:avLst/>
          </a:prstGeom>
        </p:spPr>
      </p:pic>
      <p:pic>
        <p:nvPicPr>
          <p:cNvPr id="6" name="Picture 5" descr="oxyg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828800"/>
            <a:ext cx="1733333" cy="2057400"/>
          </a:xfrm>
          <a:prstGeom prst="rect">
            <a:avLst/>
          </a:prstGeom>
        </p:spPr>
      </p:pic>
      <p:pic>
        <p:nvPicPr>
          <p:cNvPr id="7" name="Picture 6" descr="7095443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828800"/>
            <a:ext cx="1752600" cy="2057400"/>
          </a:xfrm>
          <a:prstGeom prst="rect">
            <a:avLst/>
          </a:prstGeom>
        </p:spPr>
      </p:pic>
      <p:pic>
        <p:nvPicPr>
          <p:cNvPr id="8" name="Picture 7" descr="flat,800x800,075,f.u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828800"/>
            <a:ext cx="1676400" cy="2070100"/>
          </a:xfrm>
          <a:prstGeom prst="rect">
            <a:avLst/>
          </a:prstGeom>
        </p:spPr>
      </p:pic>
      <p:pic>
        <p:nvPicPr>
          <p:cNvPr id="9" name="Picture 8" descr="Sodium_Tile-300x3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905" y="1828800"/>
            <a:ext cx="2038095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733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সংকেত</a:t>
            </a:r>
            <a:endParaRPr lang="en-US" sz="6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648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 বা যৌগের অণুর সংক্ষিপ্ত রূপকে সংকেত বলে।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334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 ydrozen –এর সংকেত = H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Oxyzen-এর সংকেত = O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Carbon – Di- Oxyde –এর সংকেত = CO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যোজনী</a:t>
            </a:r>
            <a:endParaRPr lang="en-US" sz="6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মৌলের একটি পরমাণু যতগুলো হাইড্রোজেন পমাণুর সাথে যুক্ত হতে পারে তার ঐ সংখ্যাকে ঐ পরমাণুর যোজনী বলে।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2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3124200" cy="2006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mmonia-Structu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2362200"/>
            <a:ext cx="24765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ethane-2D-flat-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781" y="1676400"/>
            <a:ext cx="2514219" cy="257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Callout 6"/>
          <p:cNvSpPr/>
          <p:nvPr/>
        </p:nvSpPr>
        <p:spPr>
          <a:xfrm>
            <a:off x="0" y="4572000"/>
            <a:ext cx="3200400" cy="2286000"/>
          </a:xfrm>
          <a:prstGeom prst="wedgeEllipseCallout">
            <a:avLst>
              <a:gd name="adj1" fmla="val 705"/>
              <a:gd name="adj2" fmla="val -74231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 অণুতে অক্সিজেনের দুটি হাত।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 অক্সিজেনের যোজনী=২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200400" y="4724400"/>
            <a:ext cx="2971800" cy="2286000"/>
          </a:xfrm>
          <a:prstGeom prst="wedgeEllipseCallout">
            <a:avLst>
              <a:gd name="adj1" fmla="val 705"/>
              <a:gd name="adj2" fmla="val -74231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এ্যামোনিয়ার অণুতে নাইট্রোজেনের তিনটি হাত।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 নাইট্রোজেনের যোজনী=৩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324600" y="4495800"/>
            <a:ext cx="2895600" cy="2667000"/>
          </a:xfrm>
          <a:prstGeom prst="wedgeEllipseCallout">
            <a:avLst>
              <a:gd name="adj1" fmla="val 1204"/>
              <a:gd name="adj2" fmla="val -59989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>
                <a:gd name="adj1" fmla="val 9702369"/>
                <a:gd name="adj2" fmla="val 49113"/>
              </a:avLst>
            </a:prstTxWarp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মিথেনের অণুতে কার্বনের চারটি হাত।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 কার্বনের যোজনী=৪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514413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724400"/>
            <a:ext cx="8382000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-762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বিক্রিয়াঃ-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প্রক্রিয়ায় এক বা একাধিক বস্তু এক বা একাধিক নতুন বস্তুতে পরিনত হয় তাকে রাসায়নিক বিক্রিয়া বলে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288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বিক্রিয়ায় দুটি অংশ থাকে। ১) বিক্রিয়ক ও ২)উ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পাদ।</a:t>
            </a:r>
            <a:b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 </a:t>
            </a:r>
            <a:r>
              <a:rPr lang="as-IN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বিক্রিয়কঃ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 পদার্থ গুলো রাসায়নিক বিক্রিয়ায় অংশ গ্রহন করে তাদেরকে বিক্রিয়ক বলে। </a:t>
            </a:r>
            <a:b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as-IN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পাদকঃ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বিক্রিয়ায়র ফলে যে সকল নতুন পদার্থ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পন্ন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তাদের 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সমীকরন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রাসায়নিক বিক্রিয়ায় অংশগ্রহনকারী বিক্রিয়ক ও উৎপাদক সমূহকে প্রতীক, সংকেত ও কতগুলি চিহ্নের (+,-,=,÷,→,↔ইত্যাদি) সাহায্যে সংক্ষিপ্ত ভাবে প্রকাশ করাকে রাসায়নিক সমীকরন বলে।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emical_equ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8534400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7345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 কার্বনেট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46583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 অক্সাইড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45675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কার্বন-ডাই- অক্সাইড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605</Words>
  <Application>Microsoft Office PowerPoint</Application>
  <PresentationFormat>On-screen Show (4:3)</PresentationFormat>
  <Paragraphs>80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MIZANUR RAHMAN</dc:creator>
  <cp:lastModifiedBy>Orhan</cp:lastModifiedBy>
  <cp:revision>265</cp:revision>
  <dcterms:created xsi:type="dcterms:W3CDTF">2006-08-16T00:00:00Z</dcterms:created>
  <dcterms:modified xsi:type="dcterms:W3CDTF">2020-03-17T17:06:06Z</dcterms:modified>
</cp:coreProperties>
</file>