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1"/>
  </p:notesMasterIdLst>
  <p:sldIdLst>
    <p:sldId id="262" r:id="rId2"/>
    <p:sldId id="291" r:id="rId3"/>
    <p:sldId id="277" r:id="rId4"/>
    <p:sldId id="257" r:id="rId5"/>
    <p:sldId id="282" r:id="rId6"/>
    <p:sldId id="284" r:id="rId7"/>
    <p:sldId id="285" r:id="rId8"/>
    <p:sldId id="258" r:id="rId9"/>
    <p:sldId id="286" r:id="rId10"/>
    <p:sldId id="287" r:id="rId11"/>
    <p:sldId id="289" r:id="rId12"/>
    <p:sldId id="290" r:id="rId13"/>
    <p:sldId id="259" r:id="rId14"/>
    <p:sldId id="281" r:id="rId15"/>
    <p:sldId id="278" r:id="rId16"/>
    <p:sldId id="279" r:id="rId17"/>
    <p:sldId id="280" r:id="rId18"/>
    <p:sldId id="260" r:id="rId19"/>
    <p:sldId id="276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60" y="12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C8DEF03-B4B2-4FDE-B53B-80EBB7EA04B7}" type="doc">
      <dgm:prSet loTypeId="urn:microsoft.com/office/officeart/2005/8/layout/radial1" loCatId="cycle" qsTypeId="urn:microsoft.com/office/officeart/2005/8/quickstyle/simple3" qsCatId="simple" csTypeId="urn:microsoft.com/office/officeart/2005/8/colors/accent2_3" csCatId="accent2" phldr="1"/>
      <dgm:spPr/>
      <dgm:t>
        <a:bodyPr/>
        <a:lstStyle/>
        <a:p>
          <a:endParaRPr lang="en-US"/>
        </a:p>
      </dgm:t>
    </dgm:pt>
    <dgm:pt modelId="{A2B16284-5204-4820-8B00-2E96E1D9F41B}">
      <dgm:prSet phldrT="[Text]"/>
      <dgm:spPr/>
      <dgm:t>
        <a:bodyPr/>
        <a:lstStyle/>
        <a:p>
          <a:r>
            <a:rPr lang="bn-BD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rPr>
            <a:t>নতুন শিখলাম </a:t>
          </a:r>
          <a:endParaRPr lang="en-US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NikoshBAN" pitchFamily="2" charset="0"/>
            <a:cs typeface="NikoshBAN" pitchFamily="2" charset="0"/>
          </a:endParaRPr>
        </a:p>
      </dgm:t>
    </dgm:pt>
    <dgm:pt modelId="{DAEAE2A1-83C4-4D9D-98D0-648E5E24D9EB}" type="parTrans" cxnId="{ADF18FAD-37B5-49B8-AA76-D62DAEDCA268}">
      <dgm:prSet/>
      <dgm:spPr/>
      <dgm:t>
        <a:bodyPr/>
        <a:lstStyle/>
        <a:p>
          <a:endParaRPr lang="en-US"/>
        </a:p>
      </dgm:t>
    </dgm:pt>
    <dgm:pt modelId="{828D0016-21C4-4BD7-8B38-77538B740A85}" type="sibTrans" cxnId="{ADF18FAD-37B5-49B8-AA76-D62DAEDCA268}">
      <dgm:prSet/>
      <dgm:spPr/>
      <dgm:t>
        <a:bodyPr/>
        <a:lstStyle/>
        <a:p>
          <a:endParaRPr lang="en-US"/>
        </a:p>
      </dgm:t>
    </dgm:pt>
    <dgm:pt modelId="{7E427CF7-679B-4C3B-BC20-29C712F633F6}">
      <dgm:prSet phldrT="[Text]" custT="1"/>
      <dgm:spPr/>
      <dgm:t>
        <a:bodyPr/>
        <a:lstStyle/>
        <a:p>
          <a:r>
            <a:rPr lang="bn-BD" sz="3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rPr>
            <a:t>জিপিএস </a:t>
          </a:r>
          <a:endParaRPr lang="en-US" sz="32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NikoshBAN" pitchFamily="2" charset="0"/>
            <a:cs typeface="NikoshBAN" pitchFamily="2" charset="0"/>
          </a:endParaRPr>
        </a:p>
      </dgm:t>
    </dgm:pt>
    <dgm:pt modelId="{A28D751E-42AE-427F-B10A-E309000B52CD}" type="parTrans" cxnId="{3DF6F4B1-0F68-4271-970C-36B957334537}">
      <dgm:prSet/>
      <dgm:spPr/>
      <dgm:t>
        <a:bodyPr/>
        <a:lstStyle/>
        <a:p>
          <a:endParaRPr lang="en-US"/>
        </a:p>
      </dgm:t>
    </dgm:pt>
    <dgm:pt modelId="{F6A42AC1-4127-4F8A-9B5E-C749E33DF57B}" type="sibTrans" cxnId="{3DF6F4B1-0F68-4271-970C-36B957334537}">
      <dgm:prSet/>
      <dgm:spPr/>
      <dgm:t>
        <a:bodyPr/>
        <a:lstStyle/>
        <a:p>
          <a:endParaRPr lang="en-US"/>
        </a:p>
      </dgm:t>
    </dgm:pt>
    <dgm:pt modelId="{78EE66F8-B4DD-4B45-9EBE-1EEF179A92A3}">
      <dgm:prSet phldrT="[Text]" custT="1"/>
      <dgm:spPr/>
      <dgm:t>
        <a:bodyPr/>
        <a:lstStyle/>
        <a:p>
          <a:r>
            <a:rPr lang="bn-BD" sz="3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rPr>
            <a:t>মাইক্রোওয়েব </a:t>
          </a:r>
          <a:r>
            <a:rPr lang="bn-BD" sz="1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rPr>
            <a:t> </a:t>
          </a:r>
          <a:endParaRPr lang="en-US" sz="14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NikoshBAN" pitchFamily="2" charset="0"/>
            <a:cs typeface="NikoshBAN" pitchFamily="2" charset="0"/>
          </a:endParaRPr>
        </a:p>
      </dgm:t>
    </dgm:pt>
    <dgm:pt modelId="{7DFDB2E6-611D-40FA-8F4E-846A4F9D452D}" type="parTrans" cxnId="{8BC6A7C7-812F-4B10-8723-419CA5CA4AF9}">
      <dgm:prSet/>
      <dgm:spPr/>
      <dgm:t>
        <a:bodyPr/>
        <a:lstStyle/>
        <a:p>
          <a:endParaRPr lang="en-US"/>
        </a:p>
      </dgm:t>
    </dgm:pt>
    <dgm:pt modelId="{6399D0AE-0A92-4F93-9863-0D7FFB019168}" type="sibTrans" cxnId="{8BC6A7C7-812F-4B10-8723-419CA5CA4AF9}">
      <dgm:prSet/>
      <dgm:spPr/>
      <dgm:t>
        <a:bodyPr/>
        <a:lstStyle/>
        <a:p>
          <a:endParaRPr lang="en-US"/>
        </a:p>
      </dgm:t>
    </dgm:pt>
    <dgm:pt modelId="{3D38940F-488E-4212-80C6-05757F25C108}">
      <dgm:prSet/>
      <dgm:spPr/>
      <dgm:t>
        <a:bodyPr/>
        <a:lstStyle/>
        <a:p>
          <a:r>
            <a:rPr lang="bn-BD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rPr>
            <a:t>ওয়াশিং মেশিন </a:t>
          </a:r>
          <a:endParaRPr lang="en-US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NikoshBAN" pitchFamily="2" charset="0"/>
            <a:cs typeface="NikoshBAN" pitchFamily="2" charset="0"/>
          </a:endParaRPr>
        </a:p>
      </dgm:t>
    </dgm:pt>
    <dgm:pt modelId="{E8B66E16-4FC4-4615-9350-1385C51FAEF1}" type="parTrans" cxnId="{33E23012-00D3-4C61-BDBB-0A13DE6965B1}">
      <dgm:prSet/>
      <dgm:spPr/>
      <dgm:t>
        <a:bodyPr/>
        <a:lstStyle/>
        <a:p>
          <a:endParaRPr lang="en-US"/>
        </a:p>
      </dgm:t>
    </dgm:pt>
    <dgm:pt modelId="{34328886-FB14-4BC1-99AA-C496368C8CFD}" type="sibTrans" cxnId="{33E23012-00D3-4C61-BDBB-0A13DE6965B1}">
      <dgm:prSet/>
      <dgm:spPr/>
      <dgm:t>
        <a:bodyPr/>
        <a:lstStyle/>
        <a:p>
          <a:endParaRPr lang="en-US"/>
        </a:p>
      </dgm:t>
    </dgm:pt>
    <dgm:pt modelId="{42493629-C3BC-4D62-B603-543981D451A0}">
      <dgm:prSet/>
      <dgm:spPr/>
      <dgm:t>
        <a:bodyPr/>
        <a:lstStyle/>
        <a:p>
          <a:r>
            <a:rPr lang="bn-BD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rPr>
            <a:t>ডিজিটাল ক্যামেরা </a:t>
          </a:r>
          <a:endParaRPr lang="en-US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NikoshBAN" pitchFamily="2" charset="0"/>
            <a:cs typeface="NikoshBAN" pitchFamily="2" charset="0"/>
          </a:endParaRPr>
        </a:p>
      </dgm:t>
    </dgm:pt>
    <dgm:pt modelId="{81B561BE-98E8-4D98-AE82-74AE9353E1B0}" type="parTrans" cxnId="{C5A4A7E1-0D94-42E4-AB45-E9A9793E3656}">
      <dgm:prSet/>
      <dgm:spPr/>
      <dgm:t>
        <a:bodyPr/>
        <a:lstStyle/>
        <a:p>
          <a:endParaRPr lang="en-US"/>
        </a:p>
      </dgm:t>
    </dgm:pt>
    <dgm:pt modelId="{A2F8DA2C-9402-4485-BA91-A913D20355A0}" type="sibTrans" cxnId="{C5A4A7E1-0D94-42E4-AB45-E9A9793E3656}">
      <dgm:prSet/>
      <dgm:spPr/>
      <dgm:t>
        <a:bodyPr/>
        <a:lstStyle/>
        <a:p>
          <a:endParaRPr lang="en-US"/>
        </a:p>
      </dgm:t>
    </dgm:pt>
    <dgm:pt modelId="{EDE8B14A-9ADF-44FF-AA4F-5E72EE1AFECA}">
      <dgm:prSet/>
      <dgm:spPr/>
      <dgm:t>
        <a:bodyPr/>
        <a:lstStyle/>
        <a:p>
          <a:r>
            <a:rPr lang="bn-BD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rPr>
            <a:t>সিটিস্ক্যান </a:t>
          </a:r>
          <a:endParaRPr lang="en-US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NikoshBAN" pitchFamily="2" charset="0"/>
            <a:cs typeface="NikoshBAN" pitchFamily="2" charset="0"/>
          </a:endParaRPr>
        </a:p>
      </dgm:t>
    </dgm:pt>
    <dgm:pt modelId="{19DA9C2B-7E3E-4E48-93CF-67B4DF572553}" type="parTrans" cxnId="{4E3ABD2D-8560-471E-844D-0231A090DCCF}">
      <dgm:prSet/>
      <dgm:spPr/>
      <dgm:t>
        <a:bodyPr/>
        <a:lstStyle/>
        <a:p>
          <a:endParaRPr lang="en-US"/>
        </a:p>
      </dgm:t>
    </dgm:pt>
    <dgm:pt modelId="{1AFAB79F-9355-4ACC-9D48-9887480049C9}" type="sibTrans" cxnId="{4E3ABD2D-8560-471E-844D-0231A090DCCF}">
      <dgm:prSet/>
      <dgm:spPr/>
      <dgm:t>
        <a:bodyPr/>
        <a:lstStyle/>
        <a:p>
          <a:endParaRPr lang="en-US"/>
        </a:p>
      </dgm:t>
    </dgm:pt>
    <dgm:pt modelId="{F22B015E-3623-4043-B8EA-2FAEABDAAE8A}" type="pres">
      <dgm:prSet presAssocID="{DC8DEF03-B4B2-4FDE-B53B-80EBB7EA04B7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A2FC1977-93EA-4368-AB42-6517D9C0131F}" type="pres">
      <dgm:prSet presAssocID="{A2B16284-5204-4820-8B00-2E96E1D9F41B}" presName="centerShape" presStyleLbl="node0" presStyleIdx="0" presStyleCnt="1"/>
      <dgm:spPr/>
      <dgm:t>
        <a:bodyPr/>
        <a:lstStyle/>
        <a:p>
          <a:endParaRPr lang="en-US"/>
        </a:p>
      </dgm:t>
    </dgm:pt>
    <dgm:pt modelId="{1681749C-4E77-4AFD-9003-367654AC1151}" type="pres">
      <dgm:prSet presAssocID="{A28D751E-42AE-427F-B10A-E309000B52CD}" presName="Name9" presStyleLbl="parChTrans1D2" presStyleIdx="0" presStyleCnt="5"/>
      <dgm:spPr/>
      <dgm:t>
        <a:bodyPr/>
        <a:lstStyle/>
        <a:p>
          <a:endParaRPr lang="en-US"/>
        </a:p>
      </dgm:t>
    </dgm:pt>
    <dgm:pt modelId="{A86C6B06-0941-465E-B17F-BA522AB9E6C7}" type="pres">
      <dgm:prSet presAssocID="{A28D751E-42AE-427F-B10A-E309000B52CD}" presName="connTx" presStyleLbl="parChTrans1D2" presStyleIdx="0" presStyleCnt="5"/>
      <dgm:spPr/>
      <dgm:t>
        <a:bodyPr/>
        <a:lstStyle/>
        <a:p>
          <a:endParaRPr lang="en-US"/>
        </a:p>
      </dgm:t>
    </dgm:pt>
    <dgm:pt modelId="{C5C0C303-D3AA-42C8-92C9-0A4DCC38D044}" type="pres">
      <dgm:prSet presAssocID="{7E427CF7-679B-4C3B-BC20-29C712F633F6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79D9462-27E7-43BE-9D5E-F3BBE42442CD}" type="pres">
      <dgm:prSet presAssocID="{E8B66E16-4FC4-4615-9350-1385C51FAEF1}" presName="Name9" presStyleLbl="parChTrans1D2" presStyleIdx="1" presStyleCnt="5"/>
      <dgm:spPr/>
      <dgm:t>
        <a:bodyPr/>
        <a:lstStyle/>
        <a:p>
          <a:endParaRPr lang="en-US"/>
        </a:p>
      </dgm:t>
    </dgm:pt>
    <dgm:pt modelId="{106FB81A-DA51-42D1-BE65-DB21B3660AC9}" type="pres">
      <dgm:prSet presAssocID="{E8B66E16-4FC4-4615-9350-1385C51FAEF1}" presName="connTx" presStyleLbl="parChTrans1D2" presStyleIdx="1" presStyleCnt="5"/>
      <dgm:spPr/>
      <dgm:t>
        <a:bodyPr/>
        <a:lstStyle/>
        <a:p>
          <a:endParaRPr lang="en-US"/>
        </a:p>
      </dgm:t>
    </dgm:pt>
    <dgm:pt modelId="{F141CF5C-6D4A-4A9E-A9FE-5FD68496E41C}" type="pres">
      <dgm:prSet presAssocID="{3D38940F-488E-4212-80C6-05757F25C108}" presName="node" presStyleLbl="node1" presStyleIdx="1" presStyleCnt="5" custRadScaleRad="99843" custRadScaleInc="-229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CD7A7D6-D5D2-442C-9A1D-A903C074279D}" type="pres">
      <dgm:prSet presAssocID="{81B561BE-98E8-4D98-AE82-74AE9353E1B0}" presName="Name9" presStyleLbl="parChTrans1D2" presStyleIdx="2" presStyleCnt="5"/>
      <dgm:spPr/>
      <dgm:t>
        <a:bodyPr/>
        <a:lstStyle/>
        <a:p>
          <a:endParaRPr lang="en-US"/>
        </a:p>
      </dgm:t>
    </dgm:pt>
    <dgm:pt modelId="{65CB9A3E-5424-4E5B-9A2E-3591091F7855}" type="pres">
      <dgm:prSet presAssocID="{81B561BE-98E8-4D98-AE82-74AE9353E1B0}" presName="connTx" presStyleLbl="parChTrans1D2" presStyleIdx="2" presStyleCnt="5"/>
      <dgm:spPr/>
      <dgm:t>
        <a:bodyPr/>
        <a:lstStyle/>
        <a:p>
          <a:endParaRPr lang="en-US"/>
        </a:p>
      </dgm:t>
    </dgm:pt>
    <dgm:pt modelId="{472FD574-A92A-45C2-8E48-D260C754E139}" type="pres">
      <dgm:prSet presAssocID="{42493629-C3BC-4D62-B603-543981D451A0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3648D0E-BA36-4DBD-B587-BE9B490BD4C8}" type="pres">
      <dgm:prSet presAssocID="{19DA9C2B-7E3E-4E48-93CF-67B4DF572553}" presName="Name9" presStyleLbl="parChTrans1D2" presStyleIdx="3" presStyleCnt="5"/>
      <dgm:spPr/>
      <dgm:t>
        <a:bodyPr/>
        <a:lstStyle/>
        <a:p>
          <a:endParaRPr lang="en-US"/>
        </a:p>
      </dgm:t>
    </dgm:pt>
    <dgm:pt modelId="{C646158E-1549-4DB8-8377-501A267E3B82}" type="pres">
      <dgm:prSet presAssocID="{19DA9C2B-7E3E-4E48-93CF-67B4DF572553}" presName="connTx" presStyleLbl="parChTrans1D2" presStyleIdx="3" presStyleCnt="5"/>
      <dgm:spPr/>
      <dgm:t>
        <a:bodyPr/>
        <a:lstStyle/>
        <a:p>
          <a:endParaRPr lang="en-US"/>
        </a:p>
      </dgm:t>
    </dgm:pt>
    <dgm:pt modelId="{6197D22A-9108-47F0-B67C-94C786574107}" type="pres">
      <dgm:prSet presAssocID="{EDE8B14A-9ADF-44FF-AA4F-5E72EE1AFECA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45B2A9E-5FFF-49C6-981C-452C338E3286}" type="pres">
      <dgm:prSet presAssocID="{7DFDB2E6-611D-40FA-8F4E-846A4F9D452D}" presName="Name9" presStyleLbl="parChTrans1D2" presStyleIdx="4" presStyleCnt="5"/>
      <dgm:spPr/>
      <dgm:t>
        <a:bodyPr/>
        <a:lstStyle/>
        <a:p>
          <a:endParaRPr lang="en-US"/>
        </a:p>
      </dgm:t>
    </dgm:pt>
    <dgm:pt modelId="{609746C2-E8C4-4A0A-A369-8E350DECD456}" type="pres">
      <dgm:prSet presAssocID="{7DFDB2E6-611D-40FA-8F4E-846A4F9D452D}" presName="connTx" presStyleLbl="parChTrans1D2" presStyleIdx="4" presStyleCnt="5"/>
      <dgm:spPr/>
      <dgm:t>
        <a:bodyPr/>
        <a:lstStyle/>
        <a:p>
          <a:endParaRPr lang="en-US"/>
        </a:p>
      </dgm:t>
    </dgm:pt>
    <dgm:pt modelId="{9D6382AA-E4D9-423C-AE60-394B9CF8275A}" type="pres">
      <dgm:prSet presAssocID="{78EE66F8-B4DD-4B45-9EBE-1EEF179A92A3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29608C48-CB42-4224-9183-1209C95EFB7C}" type="presOf" srcId="{DC8DEF03-B4B2-4FDE-B53B-80EBB7EA04B7}" destId="{F22B015E-3623-4043-B8EA-2FAEABDAAE8A}" srcOrd="0" destOrd="0" presId="urn:microsoft.com/office/officeart/2005/8/layout/radial1"/>
    <dgm:cxn modelId="{024643BE-2F3F-450D-A6B2-9EE7E44E6D6C}" type="presOf" srcId="{A28D751E-42AE-427F-B10A-E309000B52CD}" destId="{1681749C-4E77-4AFD-9003-367654AC1151}" srcOrd="0" destOrd="0" presId="urn:microsoft.com/office/officeart/2005/8/layout/radial1"/>
    <dgm:cxn modelId="{A5FCAD5F-2A14-4229-8D1C-1ACA825A0691}" type="presOf" srcId="{42493629-C3BC-4D62-B603-543981D451A0}" destId="{472FD574-A92A-45C2-8E48-D260C754E139}" srcOrd="0" destOrd="0" presId="urn:microsoft.com/office/officeart/2005/8/layout/radial1"/>
    <dgm:cxn modelId="{ADF18FAD-37B5-49B8-AA76-D62DAEDCA268}" srcId="{DC8DEF03-B4B2-4FDE-B53B-80EBB7EA04B7}" destId="{A2B16284-5204-4820-8B00-2E96E1D9F41B}" srcOrd="0" destOrd="0" parTransId="{DAEAE2A1-83C4-4D9D-98D0-648E5E24D9EB}" sibTransId="{828D0016-21C4-4BD7-8B38-77538B740A85}"/>
    <dgm:cxn modelId="{17E05AF1-3E5C-49F8-A442-240E5076CA33}" type="presOf" srcId="{7E427CF7-679B-4C3B-BC20-29C712F633F6}" destId="{C5C0C303-D3AA-42C8-92C9-0A4DCC38D044}" srcOrd="0" destOrd="0" presId="urn:microsoft.com/office/officeart/2005/8/layout/radial1"/>
    <dgm:cxn modelId="{4E3ABD2D-8560-471E-844D-0231A090DCCF}" srcId="{A2B16284-5204-4820-8B00-2E96E1D9F41B}" destId="{EDE8B14A-9ADF-44FF-AA4F-5E72EE1AFECA}" srcOrd="3" destOrd="0" parTransId="{19DA9C2B-7E3E-4E48-93CF-67B4DF572553}" sibTransId="{1AFAB79F-9355-4ACC-9D48-9887480049C9}"/>
    <dgm:cxn modelId="{3DF6F4B1-0F68-4271-970C-36B957334537}" srcId="{A2B16284-5204-4820-8B00-2E96E1D9F41B}" destId="{7E427CF7-679B-4C3B-BC20-29C712F633F6}" srcOrd="0" destOrd="0" parTransId="{A28D751E-42AE-427F-B10A-E309000B52CD}" sibTransId="{F6A42AC1-4127-4F8A-9B5E-C749E33DF57B}"/>
    <dgm:cxn modelId="{F5D5B0F9-A1B3-4CD5-BC52-BFE0E1D4CC10}" type="presOf" srcId="{E8B66E16-4FC4-4615-9350-1385C51FAEF1}" destId="{279D9462-27E7-43BE-9D5E-F3BBE42442CD}" srcOrd="0" destOrd="0" presId="urn:microsoft.com/office/officeart/2005/8/layout/radial1"/>
    <dgm:cxn modelId="{3E13F7AC-D33C-402C-B96F-091AA42A08F4}" type="presOf" srcId="{A2B16284-5204-4820-8B00-2E96E1D9F41B}" destId="{A2FC1977-93EA-4368-AB42-6517D9C0131F}" srcOrd="0" destOrd="0" presId="urn:microsoft.com/office/officeart/2005/8/layout/radial1"/>
    <dgm:cxn modelId="{00B48CFF-A1D5-4C04-9DA0-45297A908C2A}" type="presOf" srcId="{81B561BE-98E8-4D98-AE82-74AE9353E1B0}" destId="{1CD7A7D6-D5D2-442C-9A1D-A903C074279D}" srcOrd="0" destOrd="0" presId="urn:microsoft.com/office/officeart/2005/8/layout/radial1"/>
    <dgm:cxn modelId="{4789CCE6-4F69-40B5-8A67-54262AD53CB1}" type="presOf" srcId="{19DA9C2B-7E3E-4E48-93CF-67B4DF572553}" destId="{83648D0E-BA36-4DBD-B587-BE9B490BD4C8}" srcOrd="0" destOrd="0" presId="urn:microsoft.com/office/officeart/2005/8/layout/radial1"/>
    <dgm:cxn modelId="{4D86C07C-34BD-4B40-85E3-BEA0434A83A9}" type="presOf" srcId="{A28D751E-42AE-427F-B10A-E309000B52CD}" destId="{A86C6B06-0941-465E-B17F-BA522AB9E6C7}" srcOrd="1" destOrd="0" presId="urn:microsoft.com/office/officeart/2005/8/layout/radial1"/>
    <dgm:cxn modelId="{33E23012-00D3-4C61-BDBB-0A13DE6965B1}" srcId="{A2B16284-5204-4820-8B00-2E96E1D9F41B}" destId="{3D38940F-488E-4212-80C6-05757F25C108}" srcOrd="1" destOrd="0" parTransId="{E8B66E16-4FC4-4615-9350-1385C51FAEF1}" sibTransId="{34328886-FB14-4BC1-99AA-C496368C8CFD}"/>
    <dgm:cxn modelId="{C830331B-7431-418A-83A3-C7E7D6CCEBDA}" type="presOf" srcId="{E8B66E16-4FC4-4615-9350-1385C51FAEF1}" destId="{106FB81A-DA51-42D1-BE65-DB21B3660AC9}" srcOrd="1" destOrd="0" presId="urn:microsoft.com/office/officeart/2005/8/layout/radial1"/>
    <dgm:cxn modelId="{C55E6D83-B8F4-4006-B310-C6E840C50D7A}" type="presOf" srcId="{19DA9C2B-7E3E-4E48-93CF-67B4DF572553}" destId="{C646158E-1549-4DB8-8377-501A267E3B82}" srcOrd="1" destOrd="0" presId="urn:microsoft.com/office/officeart/2005/8/layout/radial1"/>
    <dgm:cxn modelId="{C5A4A7E1-0D94-42E4-AB45-E9A9793E3656}" srcId="{A2B16284-5204-4820-8B00-2E96E1D9F41B}" destId="{42493629-C3BC-4D62-B603-543981D451A0}" srcOrd="2" destOrd="0" parTransId="{81B561BE-98E8-4D98-AE82-74AE9353E1B0}" sibTransId="{A2F8DA2C-9402-4485-BA91-A913D20355A0}"/>
    <dgm:cxn modelId="{6DE31087-3A72-4C19-AF68-A5D224DD17FF}" type="presOf" srcId="{7DFDB2E6-611D-40FA-8F4E-846A4F9D452D}" destId="{609746C2-E8C4-4A0A-A369-8E350DECD456}" srcOrd="1" destOrd="0" presId="urn:microsoft.com/office/officeart/2005/8/layout/radial1"/>
    <dgm:cxn modelId="{E8AB84D0-DAAA-4D30-9601-D017DE221259}" type="presOf" srcId="{78EE66F8-B4DD-4B45-9EBE-1EEF179A92A3}" destId="{9D6382AA-E4D9-423C-AE60-394B9CF8275A}" srcOrd="0" destOrd="0" presId="urn:microsoft.com/office/officeart/2005/8/layout/radial1"/>
    <dgm:cxn modelId="{199E7462-884B-4D8F-9358-FEA8EAA57710}" type="presOf" srcId="{7DFDB2E6-611D-40FA-8F4E-846A4F9D452D}" destId="{C45B2A9E-5FFF-49C6-981C-452C338E3286}" srcOrd="0" destOrd="0" presId="urn:microsoft.com/office/officeart/2005/8/layout/radial1"/>
    <dgm:cxn modelId="{0E52FFAE-32D7-4B47-BC30-CE2005911367}" type="presOf" srcId="{3D38940F-488E-4212-80C6-05757F25C108}" destId="{F141CF5C-6D4A-4A9E-A9FE-5FD68496E41C}" srcOrd="0" destOrd="0" presId="urn:microsoft.com/office/officeart/2005/8/layout/radial1"/>
    <dgm:cxn modelId="{4B943FD1-8BF2-476C-B7E9-A4808BE07DCD}" type="presOf" srcId="{81B561BE-98E8-4D98-AE82-74AE9353E1B0}" destId="{65CB9A3E-5424-4E5B-9A2E-3591091F7855}" srcOrd="1" destOrd="0" presId="urn:microsoft.com/office/officeart/2005/8/layout/radial1"/>
    <dgm:cxn modelId="{8BC6A7C7-812F-4B10-8723-419CA5CA4AF9}" srcId="{A2B16284-5204-4820-8B00-2E96E1D9F41B}" destId="{78EE66F8-B4DD-4B45-9EBE-1EEF179A92A3}" srcOrd="4" destOrd="0" parTransId="{7DFDB2E6-611D-40FA-8F4E-846A4F9D452D}" sibTransId="{6399D0AE-0A92-4F93-9863-0D7FFB019168}"/>
    <dgm:cxn modelId="{30902750-86DD-4088-9273-27F248F7F698}" type="presOf" srcId="{EDE8B14A-9ADF-44FF-AA4F-5E72EE1AFECA}" destId="{6197D22A-9108-47F0-B67C-94C786574107}" srcOrd="0" destOrd="0" presId="urn:microsoft.com/office/officeart/2005/8/layout/radial1"/>
    <dgm:cxn modelId="{124F58E4-5AA6-46E4-9081-220889671D8E}" type="presParOf" srcId="{F22B015E-3623-4043-B8EA-2FAEABDAAE8A}" destId="{A2FC1977-93EA-4368-AB42-6517D9C0131F}" srcOrd="0" destOrd="0" presId="urn:microsoft.com/office/officeart/2005/8/layout/radial1"/>
    <dgm:cxn modelId="{D42C5085-5C96-4E50-A845-EA50A9146184}" type="presParOf" srcId="{F22B015E-3623-4043-B8EA-2FAEABDAAE8A}" destId="{1681749C-4E77-4AFD-9003-367654AC1151}" srcOrd="1" destOrd="0" presId="urn:microsoft.com/office/officeart/2005/8/layout/radial1"/>
    <dgm:cxn modelId="{87157EF8-EA18-4170-AD8E-8880D57CD92E}" type="presParOf" srcId="{1681749C-4E77-4AFD-9003-367654AC1151}" destId="{A86C6B06-0941-465E-B17F-BA522AB9E6C7}" srcOrd="0" destOrd="0" presId="urn:microsoft.com/office/officeart/2005/8/layout/radial1"/>
    <dgm:cxn modelId="{42A66545-5B8C-4B99-B498-CEEBE3BEC75E}" type="presParOf" srcId="{F22B015E-3623-4043-B8EA-2FAEABDAAE8A}" destId="{C5C0C303-D3AA-42C8-92C9-0A4DCC38D044}" srcOrd="2" destOrd="0" presId="urn:microsoft.com/office/officeart/2005/8/layout/radial1"/>
    <dgm:cxn modelId="{7AA473CE-F752-4671-996A-32A3D6277D5F}" type="presParOf" srcId="{F22B015E-3623-4043-B8EA-2FAEABDAAE8A}" destId="{279D9462-27E7-43BE-9D5E-F3BBE42442CD}" srcOrd="3" destOrd="0" presId="urn:microsoft.com/office/officeart/2005/8/layout/radial1"/>
    <dgm:cxn modelId="{69D3AA64-B037-4C0D-BD28-E6A41D210A9F}" type="presParOf" srcId="{279D9462-27E7-43BE-9D5E-F3BBE42442CD}" destId="{106FB81A-DA51-42D1-BE65-DB21B3660AC9}" srcOrd="0" destOrd="0" presId="urn:microsoft.com/office/officeart/2005/8/layout/radial1"/>
    <dgm:cxn modelId="{3F2165D2-D946-4ADC-9522-B63115F9BEFA}" type="presParOf" srcId="{F22B015E-3623-4043-B8EA-2FAEABDAAE8A}" destId="{F141CF5C-6D4A-4A9E-A9FE-5FD68496E41C}" srcOrd="4" destOrd="0" presId="urn:microsoft.com/office/officeart/2005/8/layout/radial1"/>
    <dgm:cxn modelId="{B8AE84B7-2EF0-49FB-A654-7410B279356C}" type="presParOf" srcId="{F22B015E-3623-4043-B8EA-2FAEABDAAE8A}" destId="{1CD7A7D6-D5D2-442C-9A1D-A903C074279D}" srcOrd="5" destOrd="0" presId="urn:microsoft.com/office/officeart/2005/8/layout/radial1"/>
    <dgm:cxn modelId="{519BDCB8-0DB4-485C-BCE6-1252AE28E188}" type="presParOf" srcId="{1CD7A7D6-D5D2-442C-9A1D-A903C074279D}" destId="{65CB9A3E-5424-4E5B-9A2E-3591091F7855}" srcOrd="0" destOrd="0" presId="urn:microsoft.com/office/officeart/2005/8/layout/radial1"/>
    <dgm:cxn modelId="{4CA5E8B1-BDC7-48BD-8D0A-ABBDB1AD2281}" type="presParOf" srcId="{F22B015E-3623-4043-B8EA-2FAEABDAAE8A}" destId="{472FD574-A92A-45C2-8E48-D260C754E139}" srcOrd="6" destOrd="0" presId="urn:microsoft.com/office/officeart/2005/8/layout/radial1"/>
    <dgm:cxn modelId="{0440DD0C-FE6E-4E49-BBA5-95E8487650D2}" type="presParOf" srcId="{F22B015E-3623-4043-B8EA-2FAEABDAAE8A}" destId="{83648D0E-BA36-4DBD-B587-BE9B490BD4C8}" srcOrd="7" destOrd="0" presId="urn:microsoft.com/office/officeart/2005/8/layout/radial1"/>
    <dgm:cxn modelId="{92657F54-C95A-4501-AD39-600B73F03384}" type="presParOf" srcId="{83648D0E-BA36-4DBD-B587-BE9B490BD4C8}" destId="{C646158E-1549-4DB8-8377-501A267E3B82}" srcOrd="0" destOrd="0" presId="urn:microsoft.com/office/officeart/2005/8/layout/radial1"/>
    <dgm:cxn modelId="{513F8859-A61B-4494-AD04-9AE103DAA1DF}" type="presParOf" srcId="{F22B015E-3623-4043-B8EA-2FAEABDAAE8A}" destId="{6197D22A-9108-47F0-B67C-94C786574107}" srcOrd="8" destOrd="0" presId="urn:microsoft.com/office/officeart/2005/8/layout/radial1"/>
    <dgm:cxn modelId="{0F242FCF-A921-46DD-99F7-40609E8FEE44}" type="presParOf" srcId="{F22B015E-3623-4043-B8EA-2FAEABDAAE8A}" destId="{C45B2A9E-5FFF-49C6-981C-452C338E3286}" srcOrd="9" destOrd="0" presId="urn:microsoft.com/office/officeart/2005/8/layout/radial1"/>
    <dgm:cxn modelId="{1750A75F-57FD-49F3-9441-EFD70915EAB0}" type="presParOf" srcId="{C45B2A9E-5FFF-49C6-981C-452C338E3286}" destId="{609746C2-E8C4-4A0A-A369-8E350DECD456}" srcOrd="0" destOrd="0" presId="urn:microsoft.com/office/officeart/2005/8/layout/radial1"/>
    <dgm:cxn modelId="{C0D8F086-EE3C-4D7C-981A-DA6DDADC5FEF}" type="presParOf" srcId="{F22B015E-3623-4043-B8EA-2FAEABDAAE8A}" destId="{9D6382AA-E4D9-423C-AE60-394B9CF8275A}" srcOrd="10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2FC1977-93EA-4368-AB42-6517D9C0131F}">
      <dsp:nvSpPr>
        <dsp:cNvPr id="0" name=""/>
        <dsp:cNvSpPr/>
      </dsp:nvSpPr>
      <dsp:spPr>
        <a:xfrm>
          <a:off x="3220526" y="2252210"/>
          <a:ext cx="1712346" cy="1712346"/>
        </a:xfrm>
        <a:prstGeom prst="ellipse">
          <a:avLst/>
        </a:prstGeom>
        <a:gradFill rotWithShape="0">
          <a:gsLst>
            <a:gs pos="0">
              <a:schemeClr val="accent2">
                <a:shade val="80000"/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2">
                <a:shade val="80000"/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2">
                <a:shade val="80000"/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24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rPr>
            <a:t>নতুন শিখলাম </a:t>
          </a:r>
          <a:endParaRPr lang="en-US" sz="24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NikoshBAN" pitchFamily="2" charset="0"/>
            <a:cs typeface="NikoshBAN" pitchFamily="2" charset="0"/>
          </a:endParaRPr>
        </a:p>
      </dsp:txBody>
      <dsp:txXfrm>
        <a:off x="3471293" y="2502977"/>
        <a:ext cx="1210812" cy="1210812"/>
      </dsp:txXfrm>
    </dsp:sp>
    <dsp:sp modelId="{1681749C-4E77-4AFD-9003-367654AC1151}">
      <dsp:nvSpPr>
        <dsp:cNvPr id="0" name=""/>
        <dsp:cNvSpPr/>
      </dsp:nvSpPr>
      <dsp:spPr>
        <a:xfrm rot="16200000">
          <a:off x="3818725" y="1975333"/>
          <a:ext cx="515949" cy="37802"/>
        </a:xfrm>
        <a:custGeom>
          <a:avLst/>
          <a:gdLst/>
          <a:ahLst/>
          <a:cxnLst/>
          <a:rect l="0" t="0" r="0" b="0"/>
          <a:pathLst>
            <a:path>
              <a:moveTo>
                <a:pt x="0" y="18901"/>
              </a:moveTo>
              <a:lnTo>
                <a:pt x="515949" y="18901"/>
              </a:lnTo>
            </a:path>
          </a:pathLst>
        </a:custGeom>
        <a:noFill/>
        <a:ln w="12700" cap="flat" cmpd="sng" algn="ctr">
          <a:solidFill>
            <a:schemeClr val="accent2">
              <a:tint val="99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4063801" y="1981336"/>
        <a:ext cx="25797" cy="25797"/>
      </dsp:txXfrm>
    </dsp:sp>
    <dsp:sp modelId="{C5C0C303-D3AA-42C8-92C9-0A4DCC38D044}">
      <dsp:nvSpPr>
        <dsp:cNvPr id="0" name=""/>
        <dsp:cNvSpPr/>
      </dsp:nvSpPr>
      <dsp:spPr>
        <a:xfrm>
          <a:off x="3220526" y="23913"/>
          <a:ext cx="1712346" cy="1712346"/>
        </a:xfrm>
        <a:prstGeom prst="ellipse">
          <a:avLst/>
        </a:prstGeom>
        <a:gradFill rotWithShape="0">
          <a:gsLst>
            <a:gs pos="0">
              <a:schemeClr val="accent2">
                <a:shade val="80000"/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2">
                <a:shade val="80000"/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2">
                <a:shade val="80000"/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32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rPr>
            <a:t>জিপিএস </a:t>
          </a:r>
          <a:endParaRPr lang="en-US" sz="32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NikoshBAN" pitchFamily="2" charset="0"/>
            <a:cs typeface="NikoshBAN" pitchFamily="2" charset="0"/>
          </a:endParaRPr>
        </a:p>
      </dsp:txBody>
      <dsp:txXfrm>
        <a:off x="3471293" y="274680"/>
        <a:ext cx="1210812" cy="1210812"/>
      </dsp:txXfrm>
    </dsp:sp>
    <dsp:sp modelId="{279D9462-27E7-43BE-9D5E-F3BBE42442CD}">
      <dsp:nvSpPr>
        <dsp:cNvPr id="0" name=""/>
        <dsp:cNvSpPr/>
      </dsp:nvSpPr>
      <dsp:spPr>
        <a:xfrm rot="20470342">
          <a:off x="4873352" y="2730485"/>
          <a:ext cx="512451" cy="37802"/>
        </a:xfrm>
        <a:custGeom>
          <a:avLst/>
          <a:gdLst/>
          <a:ahLst/>
          <a:cxnLst/>
          <a:rect l="0" t="0" r="0" b="0"/>
          <a:pathLst>
            <a:path>
              <a:moveTo>
                <a:pt x="0" y="18901"/>
              </a:moveTo>
              <a:lnTo>
                <a:pt x="512451" y="18901"/>
              </a:lnTo>
            </a:path>
          </a:pathLst>
        </a:custGeom>
        <a:noFill/>
        <a:ln w="12700" cap="flat" cmpd="sng" algn="ctr">
          <a:solidFill>
            <a:schemeClr val="accent2">
              <a:tint val="99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5116767" y="2736576"/>
        <a:ext cx="25622" cy="25622"/>
      </dsp:txXfrm>
    </dsp:sp>
    <dsp:sp modelId="{F141CF5C-6D4A-4A9E-A9FE-5FD68496E41C}">
      <dsp:nvSpPr>
        <dsp:cNvPr id="0" name=""/>
        <dsp:cNvSpPr/>
      </dsp:nvSpPr>
      <dsp:spPr>
        <a:xfrm>
          <a:off x="5326283" y="1534218"/>
          <a:ext cx="1712346" cy="1712346"/>
        </a:xfrm>
        <a:prstGeom prst="ellipse">
          <a:avLst/>
        </a:prstGeom>
        <a:gradFill rotWithShape="0">
          <a:gsLst>
            <a:gs pos="0">
              <a:schemeClr val="accent2">
                <a:shade val="80000"/>
                <a:hueOff val="86750"/>
                <a:satOff val="-1775"/>
                <a:lumOff val="6658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2">
                <a:shade val="80000"/>
                <a:hueOff val="86750"/>
                <a:satOff val="-1775"/>
                <a:lumOff val="6658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2">
                <a:shade val="80000"/>
                <a:hueOff val="86750"/>
                <a:satOff val="-1775"/>
                <a:lumOff val="6658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20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rPr>
            <a:t>ওয়াশিং মেশিন </a:t>
          </a:r>
          <a:endParaRPr lang="en-US" sz="20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NikoshBAN" pitchFamily="2" charset="0"/>
            <a:cs typeface="NikoshBAN" pitchFamily="2" charset="0"/>
          </a:endParaRPr>
        </a:p>
      </dsp:txBody>
      <dsp:txXfrm>
        <a:off x="5577050" y="1784985"/>
        <a:ext cx="1210812" cy="1210812"/>
      </dsp:txXfrm>
    </dsp:sp>
    <dsp:sp modelId="{1CD7A7D6-D5D2-442C-9A1D-A903C074279D}">
      <dsp:nvSpPr>
        <dsp:cNvPr id="0" name=""/>
        <dsp:cNvSpPr/>
      </dsp:nvSpPr>
      <dsp:spPr>
        <a:xfrm rot="3240000">
          <a:off x="4473604" y="3990846"/>
          <a:ext cx="515949" cy="37802"/>
        </a:xfrm>
        <a:custGeom>
          <a:avLst/>
          <a:gdLst/>
          <a:ahLst/>
          <a:cxnLst/>
          <a:rect l="0" t="0" r="0" b="0"/>
          <a:pathLst>
            <a:path>
              <a:moveTo>
                <a:pt x="0" y="18901"/>
              </a:moveTo>
              <a:lnTo>
                <a:pt x="515949" y="18901"/>
              </a:lnTo>
            </a:path>
          </a:pathLst>
        </a:custGeom>
        <a:noFill/>
        <a:ln w="12700" cap="flat" cmpd="sng" algn="ctr">
          <a:solidFill>
            <a:schemeClr val="accent2">
              <a:tint val="99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4718681" y="3996849"/>
        <a:ext cx="25797" cy="25797"/>
      </dsp:txXfrm>
    </dsp:sp>
    <dsp:sp modelId="{472FD574-A92A-45C2-8E48-D260C754E139}">
      <dsp:nvSpPr>
        <dsp:cNvPr id="0" name=""/>
        <dsp:cNvSpPr/>
      </dsp:nvSpPr>
      <dsp:spPr>
        <a:xfrm>
          <a:off x="4530286" y="4054939"/>
          <a:ext cx="1712346" cy="1712346"/>
        </a:xfrm>
        <a:prstGeom prst="ellipse">
          <a:avLst/>
        </a:prstGeom>
        <a:gradFill rotWithShape="0">
          <a:gsLst>
            <a:gs pos="0">
              <a:schemeClr val="accent2">
                <a:shade val="80000"/>
                <a:hueOff val="173500"/>
                <a:satOff val="-3550"/>
                <a:lumOff val="13315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2">
                <a:shade val="80000"/>
                <a:hueOff val="173500"/>
                <a:satOff val="-3550"/>
                <a:lumOff val="13315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2">
                <a:shade val="80000"/>
                <a:hueOff val="173500"/>
                <a:satOff val="-3550"/>
                <a:lumOff val="13315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20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rPr>
            <a:t>ডিজিটাল ক্যামেরা </a:t>
          </a:r>
          <a:endParaRPr lang="en-US" sz="20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NikoshBAN" pitchFamily="2" charset="0"/>
            <a:cs typeface="NikoshBAN" pitchFamily="2" charset="0"/>
          </a:endParaRPr>
        </a:p>
      </dsp:txBody>
      <dsp:txXfrm>
        <a:off x="4781053" y="4305706"/>
        <a:ext cx="1210812" cy="1210812"/>
      </dsp:txXfrm>
    </dsp:sp>
    <dsp:sp modelId="{83648D0E-BA36-4DBD-B587-BE9B490BD4C8}">
      <dsp:nvSpPr>
        <dsp:cNvPr id="0" name=""/>
        <dsp:cNvSpPr/>
      </dsp:nvSpPr>
      <dsp:spPr>
        <a:xfrm rot="7560000">
          <a:off x="3163845" y="3990846"/>
          <a:ext cx="515949" cy="37802"/>
        </a:xfrm>
        <a:custGeom>
          <a:avLst/>
          <a:gdLst/>
          <a:ahLst/>
          <a:cxnLst/>
          <a:rect l="0" t="0" r="0" b="0"/>
          <a:pathLst>
            <a:path>
              <a:moveTo>
                <a:pt x="0" y="18901"/>
              </a:moveTo>
              <a:lnTo>
                <a:pt x="515949" y="18901"/>
              </a:lnTo>
            </a:path>
          </a:pathLst>
        </a:custGeom>
        <a:noFill/>
        <a:ln w="12700" cap="flat" cmpd="sng" algn="ctr">
          <a:solidFill>
            <a:schemeClr val="accent2">
              <a:tint val="99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 rot="10800000">
        <a:off x="3408921" y="3996849"/>
        <a:ext cx="25797" cy="25797"/>
      </dsp:txXfrm>
    </dsp:sp>
    <dsp:sp modelId="{6197D22A-9108-47F0-B67C-94C786574107}">
      <dsp:nvSpPr>
        <dsp:cNvPr id="0" name=""/>
        <dsp:cNvSpPr/>
      </dsp:nvSpPr>
      <dsp:spPr>
        <a:xfrm>
          <a:off x="1910767" y="4054939"/>
          <a:ext cx="1712346" cy="1712346"/>
        </a:xfrm>
        <a:prstGeom prst="ellipse">
          <a:avLst/>
        </a:prstGeom>
        <a:gradFill rotWithShape="0">
          <a:gsLst>
            <a:gs pos="0">
              <a:schemeClr val="accent2">
                <a:shade val="80000"/>
                <a:hueOff val="260250"/>
                <a:satOff val="-5326"/>
                <a:lumOff val="19973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2">
                <a:shade val="80000"/>
                <a:hueOff val="260250"/>
                <a:satOff val="-5326"/>
                <a:lumOff val="19973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2">
                <a:shade val="80000"/>
                <a:hueOff val="260250"/>
                <a:satOff val="-5326"/>
                <a:lumOff val="19973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20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rPr>
            <a:t>সিটিস্ক্যান </a:t>
          </a:r>
          <a:endParaRPr lang="en-US" sz="20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NikoshBAN" pitchFamily="2" charset="0"/>
            <a:cs typeface="NikoshBAN" pitchFamily="2" charset="0"/>
          </a:endParaRPr>
        </a:p>
      </dsp:txBody>
      <dsp:txXfrm>
        <a:off x="2161534" y="4305706"/>
        <a:ext cx="1210812" cy="1210812"/>
      </dsp:txXfrm>
    </dsp:sp>
    <dsp:sp modelId="{C45B2A9E-5FFF-49C6-981C-452C338E3286}">
      <dsp:nvSpPr>
        <dsp:cNvPr id="0" name=""/>
        <dsp:cNvSpPr/>
      </dsp:nvSpPr>
      <dsp:spPr>
        <a:xfrm rot="11880000">
          <a:off x="2759107" y="2745191"/>
          <a:ext cx="515949" cy="37802"/>
        </a:xfrm>
        <a:custGeom>
          <a:avLst/>
          <a:gdLst/>
          <a:ahLst/>
          <a:cxnLst/>
          <a:rect l="0" t="0" r="0" b="0"/>
          <a:pathLst>
            <a:path>
              <a:moveTo>
                <a:pt x="0" y="18901"/>
              </a:moveTo>
              <a:lnTo>
                <a:pt x="515949" y="18901"/>
              </a:lnTo>
            </a:path>
          </a:pathLst>
        </a:custGeom>
        <a:noFill/>
        <a:ln w="12700" cap="flat" cmpd="sng" algn="ctr">
          <a:solidFill>
            <a:schemeClr val="accent2">
              <a:tint val="99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 rot="10800000">
        <a:off x="3004183" y="2751193"/>
        <a:ext cx="25797" cy="25797"/>
      </dsp:txXfrm>
    </dsp:sp>
    <dsp:sp modelId="{9D6382AA-E4D9-423C-AE60-394B9CF8275A}">
      <dsp:nvSpPr>
        <dsp:cNvPr id="0" name=""/>
        <dsp:cNvSpPr/>
      </dsp:nvSpPr>
      <dsp:spPr>
        <a:xfrm>
          <a:off x="1101291" y="1563628"/>
          <a:ext cx="1712346" cy="1712346"/>
        </a:xfrm>
        <a:prstGeom prst="ellipse">
          <a:avLst/>
        </a:prstGeom>
        <a:gradFill rotWithShape="0">
          <a:gsLst>
            <a:gs pos="0">
              <a:schemeClr val="accent2">
                <a:shade val="80000"/>
                <a:hueOff val="347000"/>
                <a:satOff val="-7101"/>
                <a:lumOff val="26631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2">
                <a:shade val="80000"/>
                <a:hueOff val="347000"/>
                <a:satOff val="-7101"/>
                <a:lumOff val="26631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2">
                <a:shade val="80000"/>
                <a:hueOff val="347000"/>
                <a:satOff val="-7101"/>
                <a:lumOff val="26631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36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rPr>
            <a:t>মাইক্রোওয়েব </a:t>
          </a:r>
          <a:r>
            <a:rPr lang="bn-BD" sz="14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rPr>
            <a:t> </a:t>
          </a:r>
          <a:endParaRPr lang="en-US" sz="14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NikoshBAN" pitchFamily="2" charset="0"/>
            <a:cs typeface="NikoshBAN" pitchFamily="2" charset="0"/>
          </a:endParaRPr>
        </a:p>
      </dsp:txBody>
      <dsp:txXfrm>
        <a:off x="1352058" y="1814395"/>
        <a:ext cx="1210812" cy="121081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6E11466-72D5-4838-A168-19A925560854}" type="datetimeFigureOut">
              <a:rPr lang="en-US" smtClean="0"/>
              <a:t>3/18/2020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6E9BAC9-290E-4BE1-8F9E-DD32596DB7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28460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IN" dirty="0" smtClean="0"/>
              <a:t>এই</a:t>
            </a:r>
            <a:r>
              <a:rPr lang="bn-IN" baseline="0" dirty="0" smtClean="0"/>
              <a:t> স্লাইডটি দেখিয়ে শুভেচ্ছা  বিনিময় করতে হবে । 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E9BAC9-290E-4BE1-8F9E-DD32596DB706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756699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IN" dirty="0" smtClean="0"/>
              <a:t>বর্তমানে</a:t>
            </a:r>
            <a:r>
              <a:rPr lang="bn-IN" baseline="0" dirty="0" smtClean="0"/>
              <a:t> লাইব্রেরীর ও গবেষনাগারের তথ্য ইন্টারনেটের মাধ্যমে সংরক্ষণ করা হচ্ছে।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E9BAC9-290E-4BE1-8F9E-DD32596DB706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150432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bn-BD" dirty="0" smtClean="0"/>
              <a:t>শিক্ষার্থিদের</a:t>
            </a:r>
            <a:r>
              <a:rPr lang="bn-BD" baseline="0" dirty="0" smtClean="0"/>
              <a:t> কয়েকটি দলে বিভক্ত করে দিয়ে দলগত কাজ দিতে হবে।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E9BAC9-290E-4BE1-8F9E-DD32596DB706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372420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dirty="0" smtClean="0">
                <a:latin typeface="NikoshBAN" pitchFamily="2" charset="0"/>
                <a:cs typeface="NikoshBAN" pitchFamily="2" charset="0"/>
              </a:rPr>
              <a:t>শিক্ষার্থীরা</a:t>
            </a:r>
            <a:r>
              <a:rPr lang="bn-BD" baseline="0" dirty="0" smtClean="0">
                <a:latin typeface="NikoshBAN" pitchFamily="2" charset="0"/>
                <a:cs typeface="NikoshBAN" pitchFamily="2" charset="0"/>
              </a:rPr>
              <a:t> উত্তর লেখার পরে শিক্ষক এই সম্ভাব্য সমাধান দেখাবেন। এই সমাধান গুলো বাদেও আরও সমাধান হতে পারে। </a:t>
            </a:r>
            <a:endParaRPr lang="en-US" dirty="0" smtClean="0">
              <a:latin typeface="NikoshBAN" pitchFamily="2" charset="0"/>
              <a:cs typeface="NikoshBAN" pitchFamily="2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E9BAC9-290E-4BE1-8F9E-DD32596DB706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888661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BD" dirty="0" smtClean="0"/>
              <a:t>তোমারা</a:t>
            </a:r>
            <a:r>
              <a:rPr lang="bn-BD" baseline="0" dirty="0" smtClean="0"/>
              <a:t> এই পাঠ থেকে নতুন কিকি শব্দ শিখলে? এবার স্লাইডটি দেখাতে হবে।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208A84-61FE-4EC9-9A3B-0038E9754109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239444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BD" dirty="0" smtClean="0"/>
              <a:t>উত্তর গুলোর উপরে ক্লিক করলে সঠিক</a:t>
            </a:r>
            <a:r>
              <a:rPr lang="bn-BD" baseline="0" dirty="0" smtClean="0"/>
              <a:t> ও ভূল উত্তর পাওয়া যাবে।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208A84-61FE-4EC9-9A3B-0038E9754109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024890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dirty="0" smtClean="0"/>
              <a:t>উত্তর গুলোর উপরে ক্লিক করলে সঠিক</a:t>
            </a:r>
            <a:r>
              <a:rPr lang="bn-BD" baseline="0" dirty="0" smtClean="0"/>
              <a:t> ও ভূল উত্তর পাওয়া যাবে। 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208A84-61FE-4EC9-9A3B-0038E9754109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860810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BD" dirty="0" smtClean="0"/>
              <a:t>শিক্ষার্থী</a:t>
            </a:r>
            <a:r>
              <a:rPr lang="bn-BD" baseline="0" dirty="0" smtClean="0"/>
              <a:t> নিজে বাড়ির কাজ করে শিক্ষককে পরবর্থী ক্লাসে জমা দিবেন।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E9BAC9-290E-4BE1-8F9E-DD32596DB706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265735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IN" dirty="0" smtClean="0"/>
              <a:t>ধন্যবাদ</a:t>
            </a:r>
            <a:r>
              <a:rPr lang="bn-IN" baseline="0" dirty="0" smtClean="0"/>
              <a:t> জানিয়ে ক্লাস শেষ করবেন।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E9BAC9-290E-4BE1-8F9E-DD32596DB706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20005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IN" dirty="0" smtClean="0">
                <a:latin typeface="NikoshBAN" pitchFamily="2" charset="0"/>
                <a:cs typeface="NikoshBAN" pitchFamily="2" charset="0"/>
              </a:rPr>
              <a:t>এই স্লাইড এর মাধ্যমে</a:t>
            </a:r>
            <a:r>
              <a:rPr lang="bn-IN" baseline="0" dirty="0" smtClean="0">
                <a:latin typeface="NikoshBAN" pitchFamily="2" charset="0"/>
                <a:cs typeface="NikoshBAN" pitchFamily="2" charset="0"/>
              </a:rPr>
              <a:t> শিক্ষক পরিচিতি ও পাঠ পরিচিতি  থাকবে।</a:t>
            </a:r>
            <a:endParaRPr lang="en-US" dirty="0" smtClean="0">
              <a:latin typeface="NikoshBAN" pitchFamily="2" charset="0"/>
              <a:cs typeface="NikoshBAN" pitchFamily="2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E9BAC9-290E-4BE1-8F9E-DD32596DB706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534831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BD" dirty="0" smtClean="0"/>
              <a:t>চিত্রগুলো</a:t>
            </a:r>
            <a:r>
              <a:rPr lang="bn-BD" baseline="0" dirty="0" smtClean="0"/>
              <a:t> দেখিয়ে পাঠ ঘোষণ করতে হবে।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208A84-61FE-4EC9-9A3B-0038E9754109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72848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BD" smtClean="0"/>
              <a:t>শিক্ষক</a:t>
            </a:r>
            <a:r>
              <a:rPr lang="bn-BD" baseline="0" smtClean="0"/>
              <a:t>কে মনে রাখতে </a:t>
            </a:r>
            <a:r>
              <a:rPr lang="bn-BD" baseline="0" dirty="0" smtClean="0"/>
              <a:t>হবে যাতে করে পাঠ শেষে শিক্ষার্থীরা শিখনফল অর্জন করতে পারে। তাই শিক্ষণফ অতীব জরুরী।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E9BAC9-290E-4BE1-8F9E-DD32596DB706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013996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E9BAC9-290E-4BE1-8F9E-DD32596DB706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590041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BD" dirty="0" smtClean="0"/>
              <a:t>শিক্ষার্থীরা</a:t>
            </a:r>
            <a:r>
              <a:rPr lang="bn-BD" baseline="0" dirty="0" smtClean="0"/>
              <a:t> জোড়ায় জোড়ায় কয়েকটি ভালো ও কয়েকটি প্রযুক্তির নাম লিখে শিক্ষককে দেখাবে।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E9BAC9-290E-4BE1-8F9E-DD32596DB706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527202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IN" dirty="0" smtClean="0"/>
              <a:t>মোবাইল, ডিজিটাল</a:t>
            </a:r>
            <a:r>
              <a:rPr lang="bn-IN" baseline="0" dirty="0" smtClean="0"/>
              <a:t> ক্যামেরা ও কম্পিউটারের ব্যবহার সম্পর্কে জানবে।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E9BAC9-290E-4BE1-8F9E-DD32596DB706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97688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IN" dirty="0" smtClean="0"/>
              <a:t>এটি</a:t>
            </a:r>
            <a:r>
              <a:rPr lang="bn-IN" baseline="0" dirty="0" smtClean="0"/>
              <a:t>এম মেশিন, ওয়াশিং মেশিন, টেলিভিশন ও ই-বুকের ব্যবহার সম্পর্কে জানবে।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E9BAC9-290E-4BE1-8F9E-DD32596DB706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603554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IN" dirty="0" smtClean="0"/>
              <a:t>জি পি এস ও সিটি স্ক্যান</a:t>
            </a:r>
            <a:r>
              <a:rPr lang="bn-IN" baseline="0" dirty="0" smtClean="0"/>
              <a:t> সম্পর্কে জানাতে হবে।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E9BAC9-290E-4BE1-8F9E-DD32596DB706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84431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56E946-88AC-4F13-81D0-91585390C313}" type="datetimeFigureOut">
              <a:rPr lang="en-US" smtClean="0"/>
              <a:t>3/18/2020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6681A-C40F-4FD6-9C9B-4E9BB11E6E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64350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56E946-88AC-4F13-81D0-91585390C313}" type="datetimeFigureOut">
              <a:rPr lang="en-US" smtClean="0"/>
              <a:t>3/18/2020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6681A-C40F-4FD6-9C9B-4E9BB11E6E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41487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56E946-88AC-4F13-81D0-91585390C313}" type="datetimeFigureOut">
              <a:rPr lang="en-US" smtClean="0"/>
              <a:t>3/18/2020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6681A-C40F-4FD6-9C9B-4E9BB11E6E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51770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56E946-88AC-4F13-81D0-91585390C313}" type="datetimeFigureOut">
              <a:rPr lang="en-US" smtClean="0"/>
              <a:t>3/18/2020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6681A-C40F-4FD6-9C9B-4E9BB11E6E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34256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56E946-88AC-4F13-81D0-91585390C313}" type="datetimeFigureOut">
              <a:rPr lang="en-US" smtClean="0"/>
              <a:t>3/18/2020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6681A-C40F-4FD6-9C9B-4E9BB11E6E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85864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56E946-88AC-4F13-81D0-91585390C313}" type="datetimeFigureOut">
              <a:rPr lang="en-US" smtClean="0"/>
              <a:t>3/18/2020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6681A-C40F-4FD6-9C9B-4E9BB11E6E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83088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56E946-88AC-4F13-81D0-91585390C313}" type="datetimeFigureOut">
              <a:rPr lang="en-US" smtClean="0"/>
              <a:t>3/18/2020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6681A-C40F-4FD6-9C9B-4E9BB11E6E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85702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56E946-88AC-4F13-81D0-91585390C313}" type="datetimeFigureOut">
              <a:rPr lang="en-US" smtClean="0"/>
              <a:t>3/18/2020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6681A-C40F-4FD6-9C9B-4E9BB11E6E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67633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56E946-88AC-4F13-81D0-91585390C313}" type="datetimeFigureOut">
              <a:rPr lang="en-US" smtClean="0"/>
              <a:t>3/18/2020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6681A-C40F-4FD6-9C9B-4E9BB11E6E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33393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56E946-88AC-4F13-81D0-91585390C313}" type="datetimeFigureOut">
              <a:rPr lang="en-US" smtClean="0"/>
              <a:t>3/18/2020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6681A-C40F-4FD6-9C9B-4E9BB11E6E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60489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56E946-88AC-4F13-81D0-91585390C313}" type="datetimeFigureOut">
              <a:rPr lang="en-US" smtClean="0"/>
              <a:t>3/18/2020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6681A-C40F-4FD6-9C9B-4E9BB11E6E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2089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56E946-88AC-4F13-81D0-91585390C313}" type="datetimeFigureOut">
              <a:rPr lang="en-US" smtClean="0"/>
              <a:t>3/18/2020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86681A-C40F-4FD6-9C9B-4E9BB11E6E4A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8832" y="5326099"/>
            <a:ext cx="2045168" cy="153190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7193143" y="301478"/>
            <a:ext cx="2187218" cy="163830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1" y="27019"/>
            <a:ext cx="1752600" cy="131275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279644" y="4909099"/>
            <a:ext cx="2228545" cy="16692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58290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752600" y="1676400"/>
            <a:ext cx="4984816" cy="3733800"/>
          </a:xfrm>
          <a:prstGeom prst="rect">
            <a:avLst/>
          </a:prstGeom>
          <a:effectLst>
            <a:glow rad="63500">
              <a:schemeClr val="accent2">
                <a:satMod val="175000"/>
                <a:alpha val="40000"/>
              </a:schemeClr>
            </a:glow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2" name="Rounded Rectangle 1"/>
          <p:cNvSpPr/>
          <p:nvPr/>
        </p:nvSpPr>
        <p:spPr>
          <a:xfrm>
            <a:off x="2258291" y="152400"/>
            <a:ext cx="4343400" cy="1295400"/>
          </a:xfrm>
          <a:prstGeom prst="roundRect">
            <a:avLst/>
          </a:prstGeom>
          <a:pattFill prst="pct20">
            <a:fgClr>
              <a:schemeClr val="accent1"/>
            </a:fgClr>
            <a:bgClr>
              <a:schemeClr val="bg1"/>
            </a:bgClr>
          </a:pattFill>
          <a:ln>
            <a:noFill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800" b="1" dirty="0" err="1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স্বাগতম</a:t>
            </a:r>
            <a:endParaRPr lang="en-GB" sz="8800" b="1" dirty="0">
              <a:ln w="0"/>
              <a:solidFill>
                <a:srgbClr val="00B05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52449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37623" y="152400"/>
            <a:ext cx="6248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তথ্য ও যোগাযোগ প্রযুক্তির ব্যবহার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09599" y="3048000"/>
            <a:ext cx="3048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b="1" dirty="0" smtClean="0">
                <a:latin typeface="NikoshBAN" pitchFamily="2" charset="0"/>
                <a:cs typeface="NikoshBAN" pitchFamily="2" charset="0"/>
              </a:rPr>
              <a:t>এটিএম  মেশিনে  টাকা  তোলা </a:t>
            </a:r>
            <a:endParaRPr lang="en-US" sz="24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191000" y="3579213"/>
            <a:ext cx="41013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b="1" dirty="0" smtClean="0">
                <a:latin typeface="NikoshBAN" pitchFamily="2" charset="0"/>
                <a:cs typeface="NikoshBAN" pitchFamily="2" charset="0"/>
              </a:rPr>
              <a:t>ওয়াশিং মেশিন ব্যবহার করে কাপড় ধোয়া </a:t>
            </a:r>
            <a:endParaRPr lang="en-US" sz="24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651449" y="6248400"/>
            <a:ext cx="28923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b="1" dirty="0" smtClean="0">
                <a:latin typeface="NikoshBAN" pitchFamily="2" charset="0"/>
                <a:cs typeface="NikoshBAN" pitchFamily="2" charset="0"/>
              </a:rPr>
              <a:t>ই-বুক ব্যবহার করে বই পড়া </a:t>
            </a:r>
            <a:endParaRPr lang="en-US" sz="24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28599" y="6288938"/>
            <a:ext cx="39624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b="1" dirty="0" smtClean="0">
                <a:latin typeface="NikoshBAN" pitchFamily="2" charset="0"/>
                <a:cs typeface="NikoshBAN" pitchFamily="2" charset="0"/>
              </a:rPr>
              <a:t>টেলিভিশনে দেশ  বিদেশের খবর  দেখা</a:t>
            </a:r>
            <a:endParaRPr lang="en-US" sz="24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599" y="762000"/>
            <a:ext cx="3810000" cy="22860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89" r="13454" b="3607"/>
          <a:stretch/>
        </p:blipFill>
        <p:spPr bwMode="auto">
          <a:xfrm>
            <a:off x="4973782" y="990600"/>
            <a:ext cx="2874818" cy="260200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930" y="3638125"/>
            <a:ext cx="3410164" cy="2539484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01" t="13812" r="14704" b="11300"/>
          <a:stretch/>
        </p:blipFill>
        <p:spPr bwMode="auto">
          <a:xfrm rot="16200000">
            <a:off x="5046952" y="3553040"/>
            <a:ext cx="2229066" cy="302007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182346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10" grpId="0"/>
      <p:bldP spid="1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47800" y="78616"/>
            <a:ext cx="6248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তথ্য ও যোগাযোগ প্রযুক্তির ব্যবহার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876800" y="6019800"/>
            <a:ext cx="3733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b="1" dirty="0" smtClean="0">
                <a:latin typeface="NikoshBAN" pitchFamily="2" charset="0"/>
                <a:cs typeface="NikoshBAN" pitchFamily="2" charset="0"/>
              </a:rPr>
              <a:t>সিটিস্ক্যান করে রোগ  নির্ণয় করা </a:t>
            </a:r>
            <a:endParaRPr lang="en-US" sz="24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71054" y="4491335"/>
            <a:ext cx="35675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b="1" dirty="0" smtClean="0">
                <a:latin typeface="NikoshBAN" pitchFamily="2" charset="0"/>
                <a:cs typeface="NikoshBAN" pitchFamily="2" charset="0"/>
              </a:rPr>
              <a:t>জিপিএস ব্যবহার করে গাড়ি চালানো </a:t>
            </a:r>
            <a:endParaRPr lang="en-US" sz="24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914400"/>
            <a:ext cx="3905250" cy="34766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08719" y="3043757"/>
            <a:ext cx="4124367" cy="292039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182346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47800" y="78616"/>
            <a:ext cx="6248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তথ্য ও যোগাযোগ প্রযুক্তির ব্যবহার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235" y="731874"/>
            <a:ext cx="8018585" cy="2895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81000" y="3622918"/>
            <a:ext cx="61577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উন্নত দেশে লাইব্রেরিতে তথ্য ও যোগাযোগ  প্রযুক্তির ব্যবহার 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3992249"/>
            <a:ext cx="3527780" cy="23518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653145" y="6381738"/>
            <a:ext cx="375957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গবেষণাগারে</a:t>
            </a:r>
            <a:r>
              <a:rPr lang="bn-IN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তথ্য ও যোগাযোগ  প্রযুক্তির </a:t>
            </a:r>
            <a:endParaRPr lang="en-US" sz="2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53054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332509" y="473071"/>
            <a:ext cx="8534400" cy="2232563"/>
            <a:chOff x="304800" y="358237"/>
            <a:chExt cx="8534400" cy="2232563"/>
          </a:xfrm>
        </p:grpSpPr>
        <p:cxnSp>
          <p:nvCxnSpPr>
            <p:cNvPr id="5" name="Straight Connector 4"/>
            <p:cNvCxnSpPr/>
            <p:nvPr/>
          </p:nvCxnSpPr>
          <p:spPr>
            <a:xfrm>
              <a:off x="304800" y="1981200"/>
              <a:ext cx="8534400" cy="0"/>
            </a:xfrm>
            <a:prstGeom prst="line">
              <a:avLst/>
            </a:prstGeom>
            <a:noFill/>
            <a:ln w="25400" cap="flat" cmpd="sng" algn="ctr">
              <a:solidFill>
                <a:srgbClr val="70AD47">
                  <a:lumMod val="75000"/>
                </a:srgbClr>
              </a:solidFill>
              <a:prstDash val="solid"/>
            </a:ln>
            <a:effectLst/>
          </p:spPr>
        </p:cxnSp>
        <p:grpSp>
          <p:nvGrpSpPr>
            <p:cNvPr id="6" name="Group 5"/>
            <p:cNvGrpSpPr/>
            <p:nvPr/>
          </p:nvGrpSpPr>
          <p:grpSpPr>
            <a:xfrm>
              <a:off x="1676400" y="358237"/>
              <a:ext cx="5998263" cy="2232563"/>
              <a:chOff x="2376711" y="76200"/>
              <a:chExt cx="6699319" cy="2625437"/>
            </a:xfrm>
          </p:grpSpPr>
          <p:sp>
            <p:nvSpPr>
              <p:cNvPr id="7" name="TextBox 6"/>
              <p:cNvSpPr txBox="1"/>
              <p:nvPr/>
            </p:nvSpPr>
            <p:spPr>
              <a:xfrm>
                <a:off x="5780951" y="730233"/>
                <a:ext cx="3295079" cy="904843"/>
              </a:xfrm>
              <a:prstGeom prst="rect">
                <a:avLst/>
              </a:prstGeom>
              <a:solidFill>
                <a:srgbClr val="00B050"/>
              </a:solidFill>
            </p:spPr>
            <p:txBody>
              <a:bodyPr wrap="square" rtlCol="0">
                <a:spAutoFit/>
                <a:scene3d>
                  <a:camera prst="orthographicFront"/>
                  <a:lightRig rig="soft" dir="tl">
                    <a:rot lat="0" lon="0" rev="0"/>
                  </a:lightRig>
                </a:scene3d>
                <a:sp3d contourW="25400" prstMaterial="matte">
                  <a:bevelT w="25400" h="55880" prst="artDeco"/>
                  <a:contourClr>
                    <a:schemeClr val="accent2">
                      <a:tint val="20000"/>
                    </a:schemeClr>
                  </a:contourClr>
                </a:sp3d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bn-BD" sz="4000" b="1" i="0" u="none" strike="noStrike" kern="1100" cap="all" spc="0" normalizeH="0" baseline="0" noProof="0" dirty="0" smtClean="0">
                    <a:ln w="9000" cmpd="sng">
                      <a:solidFill>
                        <a:srgbClr val="FFC000">
                          <a:shade val="50000"/>
                          <a:satMod val="120000"/>
                        </a:srgbClr>
                      </a:solidFill>
                      <a:prstDash val="solid"/>
                    </a:ln>
                    <a:gradFill>
                      <a:gsLst>
                        <a:gs pos="0">
                          <a:srgbClr val="FFC000">
                            <a:shade val="20000"/>
                            <a:satMod val="245000"/>
                          </a:srgbClr>
                        </a:gs>
                        <a:gs pos="43000">
                          <a:srgbClr val="FFC000">
                            <a:satMod val="255000"/>
                          </a:srgbClr>
                        </a:gs>
                        <a:gs pos="48000">
                          <a:srgbClr val="FFC000">
                            <a:shade val="85000"/>
                            <a:satMod val="255000"/>
                          </a:srgbClr>
                        </a:gs>
                        <a:gs pos="100000">
                          <a:srgbClr val="FFC000">
                            <a:shade val="20000"/>
                            <a:satMod val="245000"/>
                          </a:srgbClr>
                        </a:gs>
                      </a:gsLst>
                      <a:lin ang="5400000"/>
                    </a:gradFill>
                    <a:effectLst>
                      <a:reflection blurRad="12700" stA="28000" endPos="45000" dist="1000" dir="5400000" sy="-100000" algn="bl" rotWithShape="0"/>
                    </a:effectLst>
                    <a:uLnTx/>
                    <a:uFillTx/>
                    <a:latin typeface="SolaimanLipi" pitchFamily="65" charset="0"/>
                    <a:ea typeface="NikoshBAN" pitchFamily="2" charset="0"/>
                    <a:cs typeface="SolaimanLipi" pitchFamily="65" charset="0"/>
                    <a:sym typeface="Wingdings"/>
                  </a:rPr>
                  <a:t></a:t>
                </a:r>
                <a:r>
                  <a:rPr kumimoji="0" lang="bn-BD" sz="4400" b="1" i="0" u="none" strike="noStrike" kern="0" cap="none" spc="0" normalizeH="0" baseline="0" noProof="0" dirty="0" smtClean="0">
                    <a:ln w="1905"/>
                    <a:solidFill>
                      <a:srgbClr val="FF0000"/>
                    </a:solidFill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uLnTx/>
                    <a:uFillTx/>
                    <a:latin typeface="NikoshBAN" pitchFamily="2" charset="0"/>
                    <a:cs typeface="NikoshBAN" pitchFamily="2" charset="0"/>
                  </a:rPr>
                  <a:t>দল</a:t>
                </a:r>
                <a:r>
                  <a:rPr lang="en-US" sz="4400" kern="0" dirty="0" err="1" smtClean="0">
                    <a:ln w="1905"/>
                    <a:solidFill>
                      <a:srgbClr val="FF0000"/>
                    </a:solidFill>
                    <a:latin typeface="NikoshBAN" pitchFamily="2" charset="0"/>
                    <a:cs typeface="NikoshBAN" pitchFamily="2" charset="0"/>
                  </a:rPr>
                  <a:t>গত</a:t>
                </a:r>
                <a:r>
                  <a:rPr lang="en-US" sz="4400" kern="0" dirty="0" smtClean="0">
                    <a:ln w="1905"/>
                    <a:solidFill>
                      <a:srgbClr val="FF0000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kumimoji="0" lang="bn-BD" sz="4400" b="1" i="0" u="none" strike="noStrike" kern="0" cap="none" spc="0" normalizeH="0" baseline="0" noProof="0" dirty="0" smtClean="0">
                    <a:ln w="1905"/>
                    <a:solidFill>
                      <a:srgbClr val="FF0000"/>
                    </a:solidFill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uLnTx/>
                    <a:uFillTx/>
                    <a:latin typeface="NikoshBAN" pitchFamily="2" charset="0"/>
                    <a:cs typeface="NikoshBAN" pitchFamily="2" charset="0"/>
                  </a:rPr>
                  <a:t>কাজ</a:t>
                </a:r>
                <a:r>
                  <a:rPr kumimoji="0" lang="en-US" sz="4400" b="1" i="0" u="none" strike="noStrike" kern="0" cap="none" spc="0" normalizeH="0" baseline="0" noProof="0" dirty="0" smtClean="0">
                    <a:ln w="1905"/>
                    <a:solidFill>
                      <a:srgbClr val="FF0000"/>
                    </a:solidFill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uLnTx/>
                    <a:uFillTx/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kumimoji="0" lang="bn-BD" sz="4400" b="1" i="0" u="none" strike="noStrike" kern="0" cap="none" spc="0" normalizeH="0" baseline="0" noProof="0" dirty="0" smtClean="0">
                    <a:ln w="1905"/>
                    <a:solidFill>
                      <a:srgbClr val="FF0000"/>
                    </a:solidFill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uLnTx/>
                    <a:uFillTx/>
                    <a:latin typeface="NikoshBAN" pitchFamily="2" charset="0"/>
                    <a:cs typeface="NikoshBAN" pitchFamily="2" charset="0"/>
                  </a:rPr>
                  <a:t> </a:t>
                </a:r>
                <a:endParaRPr kumimoji="0" lang="en-US" sz="4400" b="1" i="0" u="none" strike="noStrike" kern="0" cap="none" spc="0" normalizeH="0" baseline="0" noProof="0" dirty="0">
                  <a:ln w="1905"/>
                  <a:solidFill>
                    <a:srgbClr val="FF0000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uLnTx/>
                  <a:uFillTx/>
                  <a:latin typeface="NikoshBAN" pitchFamily="2" charset="0"/>
                  <a:cs typeface="NikoshBAN" pitchFamily="2" charset="0"/>
                </a:endParaRPr>
              </a:p>
            </p:txBody>
          </p:sp>
          <p:pic>
            <p:nvPicPr>
              <p:cNvPr id="8" name="Picture 2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376711" y="76200"/>
                <a:ext cx="3124200" cy="2625437"/>
              </a:xfrm>
              <a:prstGeom prst="ellipse">
                <a:avLst/>
              </a:prstGeom>
              <a:ln w="31750">
                <a:solidFill>
                  <a:sysClr val="windowText" lastClr="000000"/>
                </a:solidFill>
                <a:miter lim="800000"/>
                <a:headEnd/>
                <a:tailEnd/>
              </a:ln>
              <a:effectLst>
                <a:softEdge rad="112500"/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9" name="Oval 8"/>
              <p:cNvSpPr/>
              <p:nvPr/>
            </p:nvSpPr>
            <p:spPr>
              <a:xfrm>
                <a:off x="2376711" y="76200"/>
                <a:ext cx="3124200" cy="2625437"/>
              </a:xfrm>
              <a:prstGeom prst="ellipse">
                <a:avLst/>
              </a:prstGeom>
              <a:noFill/>
              <a:ln w="44450" cap="flat" cmpd="thickThin" algn="ctr">
                <a:solidFill>
                  <a:sysClr val="windowText" lastClr="000000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</p:grpSp>
      <p:sp>
        <p:nvSpPr>
          <p:cNvPr id="10" name="Rectangle 9"/>
          <p:cNvSpPr/>
          <p:nvPr/>
        </p:nvSpPr>
        <p:spPr>
          <a:xfrm>
            <a:off x="381000" y="2895600"/>
            <a:ext cx="83058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dirty="0" smtClean="0">
                <a:latin typeface="NikoshBAN" pitchFamily="2" charset="0"/>
                <a:cs typeface="NikoshBAN" pitchFamily="2" charset="0"/>
              </a:rPr>
              <a:t>1</a:t>
            </a:r>
            <a:r>
              <a:rPr lang="bn-IN" sz="4000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জ্ঞান </a:t>
            </a:r>
            <a:r>
              <a:rPr lang="bn-BD" sz="4000" dirty="0">
                <a:latin typeface="NikoshBAN" pitchFamily="2" charset="0"/>
                <a:cs typeface="NikoshBAN" pitchFamily="2" charset="0"/>
              </a:rPr>
              <a:t>চর্চায় আইসিটি ব্যবহার বিশ্লেষণ </a:t>
            </a: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কর</a:t>
            </a:r>
            <a:r>
              <a:rPr lang="bn-IN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4000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bn-BD" sz="40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 </a:t>
            </a:r>
            <a:endParaRPr lang="en-US" sz="40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84679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18615" y="228600"/>
            <a:ext cx="8305800" cy="66171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40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সম্ভাব্য </a:t>
            </a:r>
            <a:r>
              <a:rPr lang="bn-IN" sz="40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উত্তর </a:t>
            </a:r>
            <a:r>
              <a:rPr lang="bn-BD" sz="40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</a:p>
          <a:p>
            <a:r>
              <a:rPr lang="bn-BD" sz="32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১. মাল্টিমিডিয়ার মাধ্যমে একটি ক্লাসের সকল শিক্ষার্থীকে খুব সহজেই ও আনন্দদায়ক পরিবেশের মাঝ দিয়ে শিক্ষা দেওয়া যায়। </a:t>
            </a:r>
          </a:p>
          <a:p>
            <a:r>
              <a:rPr lang="bn-BD" sz="32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২. কম্পিউটার ব্যবহার করে বিভিন্ন কঠিন গাণিতিক ও জটিল কাজ হাতে কলমে ক্লাসে বসে করানো যায়। </a:t>
            </a:r>
          </a:p>
          <a:p>
            <a:r>
              <a:rPr lang="bn-BD" sz="32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৩. ই-বুক ব্যবহারের মাধ্যমে সহজেই শিক্ষা প্রদান করা যায়। আবার ই-বুক রিডারের মাধ্যমে ছোট্ট একটি ডিভাইসে হাজার হাজার বই সংরক্ষণ করা যায়। </a:t>
            </a:r>
          </a:p>
          <a:p>
            <a:r>
              <a:rPr lang="bn-BD" sz="32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৪. একটি নির্দিষ্ট বিষয় নিয়ে ওয়েব সাইট তৈরি করে তা থেকে শিক্ষার্থীদের পড়ানো যায়। এতে করে তারা যেকোনো স্থান থেকে ঐ বিষয়টি সম্পর্কে জানতে পারে। </a:t>
            </a:r>
          </a:p>
          <a:p>
            <a:r>
              <a:rPr lang="bn-BD" sz="32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৫. ---------------------------</a:t>
            </a:r>
          </a:p>
          <a:p>
            <a:r>
              <a:rPr lang="bn-BD" sz="32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৬.----------------------- </a:t>
            </a:r>
            <a:endParaRPr lang="bn-BD" sz="32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02878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3889314927"/>
              </p:ext>
            </p:extLst>
          </p:nvPr>
        </p:nvGraphicFramePr>
        <p:xfrm>
          <a:off x="457200" y="457200"/>
          <a:ext cx="8153400" cy="5791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0110487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A2FC1977-93EA-4368-AB42-6517D9C0131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681749C-4E77-4AFD-9003-367654AC115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5C0C303-D3AA-42C8-92C9-0A4DCC38D04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279D9462-27E7-43BE-9D5E-F3BBE42442C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141CF5C-6D4A-4A9E-A9FE-5FD68496E41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CD7A7D6-D5D2-442C-9A1D-A903C074279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72FD574-A92A-45C2-8E48-D260C754E13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83648D0E-BA36-4DBD-B587-BE9B490BD4C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197D22A-9108-47F0-B67C-94C78657410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45B2A9E-5FFF-49C6-981C-452C338E328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9D6382AA-E4D9-423C-AE60-394B9CF8275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Sub>
          <a:bldDgm bld="lvlAtOnce"/>
        </p:bldSub>
      </p:bldGraphic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505200" y="152400"/>
            <a:ext cx="1792478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NikoshBAN"/>
              </a:rPr>
              <a:t>মূল্যায়ন </a:t>
            </a:r>
            <a:endParaRPr lang="en-US" sz="4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Calibri"/>
              <a:cs typeface="Vrinda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85800" y="1066800"/>
            <a:ext cx="8229600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NikoshBAN"/>
              </a:rPr>
              <a:t>1.  </a:t>
            </a:r>
            <a:r>
              <a:rPr lang="bn-BD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Calibri"/>
                <a:cs typeface="NikoshBAN" pitchFamily="2" charset="0"/>
              </a:rPr>
              <a:t>ভবিষ্যতে কোনটির ব্যবহার ছাড়া জীবন যাপন অসম্ভব</a:t>
            </a:r>
          </a:p>
          <a:p>
            <a:r>
              <a:rPr lang="bn-BD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Calibri"/>
                <a:cs typeface="NikoshBAN" pitchFamily="2" charset="0"/>
              </a:rPr>
              <a:t>     হয়ে উঠবে?</a:t>
            </a:r>
            <a:endParaRPr lang="en-US" sz="3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ea typeface="Calibri"/>
              <a:cs typeface="NikoshBAN" pitchFamily="2" charset="0"/>
            </a:endParaRPr>
          </a:p>
          <a:p>
            <a:endParaRPr lang="bn-BD" sz="3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Calibri"/>
              <a:cs typeface="NikoshBAN"/>
            </a:endParaRPr>
          </a:p>
          <a:p>
            <a:endParaRPr lang="bn-BD" sz="3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Calibri"/>
              <a:cs typeface="NikoshBAN"/>
            </a:endParaRPr>
          </a:p>
          <a:p>
            <a:endParaRPr lang="bn-BD" sz="3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Calibri"/>
              <a:cs typeface="NikoshBAN"/>
            </a:endParaRPr>
          </a:p>
          <a:p>
            <a:r>
              <a:rPr lang="bn-BD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NikoshBAN"/>
              </a:rPr>
              <a:t>২</a:t>
            </a:r>
            <a:r>
              <a:rPr lang="bn-BD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NikoshBAN"/>
              </a:rPr>
              <a:t>. </a:t>
            </a:r>
            <a:r>
              <a:rPr lang="bn-BD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NikoshBAN"/>
              </a:rPr>
              <a:t>বর্তমান পৃথিবীর সবচেয়ে মূল্যবান সম্পদ কোনটি?</a:t>
            </a:r>
          </a:p>
          <a:p>
            <a:endParaRPr lang="bn-BD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Calibri"/>
              <a:cs typeface="NikoshBAN"/>
            </a:endParaRPr>
          </a:p>
          <a:p>
            <a:r>
              <a:rPr lang="bn-BD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NikoshBAN"/>
              </a:rPr>
              <a:t> 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Calibri"/>
              <a:cs typeface="Vrinda"/>
            </a:endParaRPr>
          </a:p>
          <a:p>
            <a:pPr marL="457200" marR="0">
              <a:spcBef>
                <a:spcPts val="0"/>
              </a:spcBef>
              <a:spcAft>
                <a:spcPts val="0"/>
              </a:spcAft>
            </a:pPr>
            <a:r>
              <a:rPr lang="bn-BD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NikoshBAN"/>
              </a:rPr>
              <a:t>		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Calibri"/>
              <a:cs typeface="Vrinda"/>
            </a:endParaRPr>
          </a:p>
          <a:p>
            <a:pPr marL="457200" marR="0">
              <a:spcBef>
                <a:spcPts val="0"/>
              </a:spcBef>
              <a:spcAft>
                <a:spcPts val="0"/>
              </a:spcAft>
            </a:pPr>
            <a:r>
              <a:rPr lang="bn-BD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NikoshBAN"/>
              </a:rPr>
              <a:t>		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Calibri"/>
              <a:cs typeface="Vrinda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95746" y="2155587"/>
            <a:ext cx="2895600" cy="609600"/>
          </a:xfrm>
          <a:prstGeom prst="rect">
            <a:avLst/>
          </a:prstGeom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6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Calibri"/>
                <a:cs typeface="NikoshBAN" pitchFamily="2" charset="0"/>
              </a:rPr>
              <a:t>ক</a:t>
            </a:r>
            <a:r>
              <a:rPr lang="en-US" sz="36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Calibri"/>
                <a:cs typeface="NikoshBAN" pitchFamily="2" charset="0"/>
              </a:rPr>
              <a:t>. </a:t>
            </a:r>
            <a:r>
              <a:rPr lang="bn-BD" sz="36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Calibri"/>
                <a:cs typeface="NikoshBAN" pitchFamily="2" charset="0"/>
              </a:rPr>
              <a:t>গাড়ি</a:t>
            </a:r>
            <a:r>
              <a:rPr lang="en-US" sz="36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Calibri"/>
                <a:cs typeface="NikoshBAN" pitchFamily="2" charset="0"/>
              </a:rPr>
              <a:t>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219201" y="2819400"/>
            <a:ext cx="2286000" cy="609600"/>
          </a:xfrm>
          <a:prstGeom prst="rect">
            <a:avLst/>
          </a:prstGeom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6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Calibri"/>
                <a:cs typeface="NikoshBAN" pitchFamily="2" charset="0"/>
              </a:rPr>
              <a:t>গ</a:t>
            </a:r>
            <a:r>
              <a:rPr lang="en-US" sz="36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Calibri"/>
                <a:cs typeface="NikoshBAN" pitchFamily="2" charset="0"/>
              </a:rPr>
              <a:t>. </a:t>
            </a:r>
            <a:r>
              <a:rPr lang="bn-BD" sz="36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Calibri"/>
                <a:cs typeface="NikoshBAN" pitchFamily="2" charset="0"/>
              </a:rPr>
              <a:t>আইসিটি </a:t>
            </a:r>
            <a:r>
              <a:rPr lang="en-US" sz="36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Calibri"/>
                <a:cs typeface="NikoshBAN" pitchFamily="2" charset="0"/>
              </a:rPr>
              <a:t>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984024" y="2220599"/>
            <a:ext cx="2628900" cy="609600"/>
          </a:xfrm>
          <a:prstGeom prst="rect">
            <a:avLst/>
          </a:prstGeom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457200" lvl="0"/>
            <a:r>
              <a:rPr lang="bn-BD" sz="36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NikoshBAN"/>
              </a:rPr>
              <a:t>খ</a:t>
            </a:r>
            <a:r>
              <a:rPr lang="en-US" sz="36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NikoshBAN"/>
              </a:rPr>
              <a:t>.</a:t>
            </a:r>
            <a:r>
              <a:rPr lang="bn-BD" sz="36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NikoshBAN"/>
              </a:rPr>
              <a:t> গবেষণা  </a:t>
            </a:r>
            <a:endParaRPr lang="en-US" sz="36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Calibri"/>
              <a:cs typeface="NikoshBAN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315690" y="2929968"/>
            <a:ext cx="2102425" cy="720437"/>
          </a:xfrm>
          <a:prstGeom prst="rect">
            <a:avLst/>
          </a:prstGeom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6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NikoshBAN"/>
              </a:rPr>
              <a:t>ঘ</a:t>
            </a:r>
            <a:r>
              <a:rPr lang="en-US" sz="36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NikoshBAN"/>
              </a:rPr>
              <a:t>. </a:t>
            </a:r>
            <a:r>
              <a:rPr lang="bn-BD" sz="36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NikoshBAN"/>
              </a:rPr>
              <a:t>লেখাপড়া  </a:t>
            </a:r>
            <a:endParaRPr lang="en-US" sz="36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Calibri"/>
              <a:cs typeface="NikoshBAN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33400" y="4419600"/>
            <a:ext cx="3314700" cy="609600"/>
          </a:xfrm>
          <a:prstGeom prst="rect">
            <a:avLst/>
          </a:prstGeom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6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NikoshBAN"/>
              </a:rPr>
              <a:t>ক. সোনার খনি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762000" y="4964382"/>
            <a:ext cx="3020291" cy="609600"/>
          </a:xfrm>
          <a:prstGeom prst="rect">
            <a:avLst/>
          </a:prstGeom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6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NikoshBAN"/>
              </a:rPr>
              <a:t>গ. </a:t>
            </a:r>
            <a:r>
              <a:rPr lang="bn-BD" sz="36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NikoshBAN"/>
              </a:rPr>
              <a:t> তেলের খনি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4366803" y="4450981"/>
            <a:ext cx="2919845" cy="609600"/>
          </a:xfrm>
          <a:prstGeom prst="rect">
            <a:avLst/>
          </a:prstGeom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6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NikoshBAN"/>
              </a:rPr>
              <a:t>খ. </a:t>
            </a:r>
            <a:r>
              <a:rPr lang="bn-BD" sz="36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NikoshBAN"/>
              </a:rPr>
              <a:t>জ্ঞান 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4952999" y="4964382"/>
            <a:ext cx="2256857" cy="609600"/>
          </a:xfrm>
          <a:prstGeom prst="rect">
            <a:avLst/>
          </a:prstGeom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6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NikoshBAN"/>
              </a:rPr>
              <a:t>  ঘ</a:t>
            </a:r>
            <a:r>
              <a:rPr lang="bn-BD" sz="36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NikoshBAN"/>
              </a:rPr>
              <a:t>. </a:t>
            </a:r>
            <a:r>
              <a:rPr lang="bn-BD" sz="36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NikoshBAN"/>
              </a:rPr>
              <a:t>রুপার খনি</a:t>
            </a:r>
            <a:endParaRPr lang="en-US" dirty="0"/>
          </a:p>
        </p:txBody>
      </p:sp>
      <p:sp>
        <p:nvSpPr>
          <p:cNvPr id="12" name="Multiply 11"/>
          <p:cNvSpPr/>
          <p:nvPr/>
        </p:nvSpPr>
        <p:spPr>
          <a:xfrm>
            <a:off x="2762549" y="2182198"/>
            <a:ext cx="457200" cy="533400"/>
          </a:xfrm>
          <a:prstGeom prst="mathMultiply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14" name="L-Shape 13"/>
          <p:cNvSpPr/>
          <p:nvPr/>
        </p:nvSpPr>
        <p:spPr>
          <a:xfrm rot="19213881">
            <a:off x="3422924" y="2878729"/>
            <a:ext cx="596912" cy="240209"/>
          </a:xfrm>
          <a:prstGeom prst="corner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Multiply 14"/>
          <p:cNvSpPr/>
          <p:nvPr/>
        </p:nvSpPr>
        <p:spPr>
          <a:xfrm>
            <a:off x="6217824" y="2258699"/>
            <a:ext cx="457200" cy="533400"/>
          </a:xfrm>
          <a:prstGeom prst="mathMultiply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16" name="L-Shape 15"/>
          <p:cNvSpPr/>
          <p:nvPr/>
        </p:nvSpPr>
        <p:spPr>
          <a:xfrm rot="19213881">
            <a:off x="6911401" y="4430331"/>
            <a:ext cx="596912" cy="240209"/>
          </a:xfrm>
          <a:prstGeom prst="corner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Multiply 16"/>
          <p:cNvSpPr/>
          <p:nvPr/>
        </p:nvSpPr>
        <p:spPr>
          <a:xfrm>
            <a:off x="6228812" y="3023486"/>
            <a:ext cx="457200" cy="533400"/>
          </a:xfrm>
          <a:prstGeom prst="mathMultiply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18" name="Multiply 17"/>
          <p:cNvSpPr/>
          <p:nvPr/>
        </p:nvSpPr>
        <p:spPr>
          <a:xfrm>
            <a:off x="3325091" y="4450981"/>
            <a:ext cx="457200" cy="533400"/>
          </a:xfrm>
          <a:prstGeom prst="mathMultiply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19" name="Multiply 18"/>
          <p:cNvSpPr/>
          <p:nvPr/>
        </p:nvSpPr>
        <p:spPr>
          <a:xfrm>
            <a:off x="3442855" y="5002690"/>
            <a:ext cx="457200" cy="533400"/>
          </a:xfrm>
          <a:prstGeom prst="mathMultiply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20" name="Multiply 19"/>
          <p:cNvSpPr/>
          <p:nvPr/>
        </p:nvSpPr>
        <p:spPr>
          <a:xfrm>
            <a:off x="7209856" y="4996546"/>
            <a:ext cx="457200" cy="533400"/>
          </a:xfrm>
          <a:prstGeom prst="mathMultiply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98197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"/>
                                            </p:cond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1"/>
                                            </p:cond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3"/>
                                            </p:cond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9"/>
                                            </p:cond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3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41"/>
                                            </p:cond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9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47"/>
                                            </p:cond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12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38200" y="1038285"/>
            <a:ext cx="7848600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bn-BD" sz="36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NikoshBAN"/>
              </a:rPr>
              <a:t>৩. </a:t>
            </a:r>
            <a:r>
              <a:rPr lang="bn-BD" sz="36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NikoshBAN"/>
              </a:rPr>
              <a:t>রোগ নির্ণয় করা যায় কোন যন্ত্র দিয়ে? </a:t>
            </a:r>
            <a:endParaRPr lang="en-US" sz="36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Calibri"/>
              <a:cs typeface="Vrinda"/>
            </a:endParaRPr>
          </a:p>
          <a:p>
            <a:pPr marL="457200" lvl="0"/>
            <a:r>
              <a:rPr lang="bn-BD" sz="36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NikoshBAN"/>
              </a:rPr>
              <a:t>				</a:t>
            </a:r>
            <a:endParaRPr lang="bn-BD" sz="3600" dirty="0" smtClean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Calibri"/>
              <a:cs typeface="NikoshBAN"/>
            </a:endParaRPr>
          </a:p>
          <a:p>
            <a:pPr marL="457200" lvl="0"/>
            <a:endParaRPr lang="bn-BD" sz="36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Calibri"/>
              <a:cs typeface="NikoshBAN"/>
            </a:endParaRPr>
          </a:p>
          <a:p>
            <a:pPr marL="457200" lvl="0"/>
            <a:endParaRPr lang="bn-BD" sz="3600" dirty="0" smtClean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Calibri"/>
              <a:cs typeface="NikoshBAN"/>
            </a:endParaRPr>
          </a:p>
          <a:p>
            <a:pPr marL="457200" lvl="0"/>
            <a:r>
              <a:rPr lang="bn-BD" sz="36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NikoshBAN"/>
              </a:rPr>
              <a:t>৪</a:t>
            </a:r>
            <a:r>
              <a:rPr lang="bn-BD" sz="36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NikoshBAN"/>
              </a:rPr>
              <a:t>. </a:t>
            </a:r>
            <a:r>
              <a:rPr lang="bn-BD" sz="36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NikoshBAN"/>
              </a:rPr>
              <a:t>আমরা কী</a:t>
            </a:r>
            <a:r>
              <a:rPr lang="en-US" sz="36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NikoshBAN"/>
              </a:rPr>
              <a:t> </a:t>
            </a:r>
            <a:r>
              <a:rPr lang="bn-BD" sz="36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NikoshBAN"/>
              </a:rPr>
              <a:t>ব্যবহার করে জীবনটা অনেক সহজ করতে পারি  ? </a:t>
            </a:r>
            <a:endParaRPr lang="bn-BD" sz="36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Calibri"/>
              <a:cs typeface="Vrinda"/>
            </a:endParaRPr>
          </a:p>
          <a:p>
            <a:pPr marL="457200" lvl="0"/>
            <a:endParaRPr lang="bn-BD" sz="36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Calibri"/>
              <a:cs typeface="Vrinda"/>
            </a:endParaRPr>
          </a:p>
          <a:p>
            <a:pPr marL="457200" lvl="0"/>
            <a:endParaRPr lang="bn-BD" sz="36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Calibri"/>
              <a:cs typeface="Vrinda"/>
            </a:endParaRPr>
          </a:p>
          <a:p>
            <a:pPr marL="457200" lvl="0"/>
            <a:r>
              <a:rPr lang="bn-BD" sz="36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NikoshBAN"/>
              </a:rPr>
              <a:t>	</a:t>
            </a:r>
            <a:endParaRPr lang="en-US" sz="36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Calibri"/>
              <a:cs typeface="Vrinda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167820" y="1719479"/>
            <a:ext cx="3480378" cy="609600"/>
          </a:xfrm>
          <a:prstGeom prst="rect">
            <a:avLst/>
          </a:prstGeom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6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NikoshBAN"/>
              </a:rPr>
              <a:t>ক. </a:t>
            </a:r>
            <a:r>
              <a:rPr lang="bn-BD" sz="36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NikoshBAN"/>
              </a:rPr>
              <a:t>সিটিস্ক্যান মেশিন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5011878" y="1828800"/>
            <a:ext cx="2500745" cy="609600"/>
          </a:xfrm>
          <a:prstGeom prst="rect">
            <a:avLst/>
          </a:prstGeom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457200" lvl="0"/>
            <a:r>
              <a:rPr lang="bn-BD" sz="36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NikoshBAN"/>
              </a:rPr>
              <a:t>খ. জিপিএস </a:t>
            </a:r>
            <a:endParaRPr lang="en-US" sz="36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Calibri"/>
              <a:cs typeface="Vrinda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074227" y="2438400"/>
            <a:ext cx="2438396" cy="609600"/>
          </a:xfrm>
          <a:prstGeom prst="rect">
            <a:avLst/>
          </a:prstGeom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457200" lvl="0"/>
            <a:r>
              <a:rPr lang="bn-BD" sz="36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Calibri"/>
                <a:cs typeface="NikoshBAN" pitchFamily="2" charset="0"/>
              </a:rPr>
              <a:t>ঘ. </a:t>
            </a:r>
            <a:r>
              <a:rPr lang="en-US" sz="36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Calibri"/>
                <a:cs typeface="NikoshBAN" pitchFamily="2" charset="0"/>
              </a:rPr>
              <a:t>OMR</a:t>
            </a:r>
            <a:endParaRPr lang="en-US" sz="36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ea typeface="Calibri"/>
              <a:cs typeface="NikoshBAN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371600" y="2407844"/>
            <a:ext cx="2213262" cy="609600"/>
          </a:xfrm>
          <a:prstGeom prst="rect">
            <a:avLst/>
          </a:prstGeom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6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NikoshBAN"/>
              </a:rPr>
              <a:t>গ. </a:t>
            </a:r>
            <a:r>
              <a:rPr lang="bn-BD" sz="36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NikoshBAN"/>
              </a:rPr>
              <a:t>পেনড্রাইভ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1018308" y="4551219"/>
            <a:ext cx="2919845" cy="533400"/>
          </a:xfrm>
          <a:prstGeom prst="rect">
            <a:avLst/>
          </a:prstGeom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6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NikoshBAN"/>
              </a:rPr>
              <a:t>ক. </a:t>
            </a:r>
            <a:r>
              <a:rPr lang="bn-BD" sz="36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NikoshBAN"/>
              </a:rPr>
              <a:t>যানবাহন </a:t>
            </a:r>
            <a:endParaRPr lang="en-US" sz="36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Calibri"/>
              <a:cs typeface="NikoshBAN"/>
            </a:endParaRPr>
          </a:p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966355" y="5181600"/>
            <a:ext cx="2919845" cy="609600"/>
          </a:xfrm>
          <a:prstGeom prst="rect">
            <a:avLst/>
          </a:prstGeom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6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NikoshBAN"/>
              </a:rPr>
              <a:t>গ</a:t>
            </a:r>
            <a:r>
              <a:rPr lang="bn-BD" sz="36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NikoshBAN"/>
              </a:rPr>
              <a:t>. আসিটি 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4038600" y="5361340"/>
            <a:ext cx="3175868" cy="609600"/>
          </a:xfrm>
          <a:prstGeom prst="rect">
            <a:avLst/>
          </a:prstGeom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457200" lvl="0"/>
            <a:r>
              <a:rPr lang="bn-BD" sz="36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NikoshBAN"/>
              </a:rPr>
              <a:t>ঘ. ওষধ </a:t>
            </a:r>
            <a:endParaRPr lang="en-US" sz="36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Calibri"/>
              <a:cs typeface="Vrinda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014355" y="4495800"/>
            <a:ext cx="2919845" cy="609600"/>
          </a:xfrm>
          <a:prstGeom prst="rect">
            <a:avLst/>
          </a:prstGeom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6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NikoshBAN"/>
              </a:rPr>
              <a:t>খ. </a:t>
            </a:r>
            <a:r>
              <a:rPr lang="bn-BD" sz="36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NikoshBAN"/>
              </a:rPr>
              <a:t>মোবাইল </a:t>
            </a:r>
            <a:endParaRPr lang="en-US" dirty="0"/>
          </a:p>
        </p:txBody>
      </p:sp>
      <p:sp>
        <p:nvSpPr>
          <p:cNvPr id="11" name="Multiply 10"/>
          <p:cNvSpPr/>
          <p:nvPr/>
        </p:nvSpPr>
        <p:spPr>
          <a:xfrm>
            <a:off x="7377539" y="2519579"/>
            <a:ext cx="457200" cy="533400"/>
          </a:xfrm>
          <a:prstGeom prst="mathMultiply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6315" y="1719479"/>
            <a:ext cx="615950" cy="481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Multiply 12"/>
          <p:cNvSpPr/>
          <p:nvPr/>
        </p:nvSpPr>
        <p:spPr>
          <a:xfrm>
            <a:off x="7228892" y="1698265"/>
            <a:ext cx="457200" cy="533400"/>
          </a:xfrm>
          <a:prstGeom prst="mathMultiply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14" name="Multiply 13"/>
          <p:cNvSpPr/>
          <p:nvPr/>
        </p:nvSpPr>
        <p:spPr>
          <a:xfrm>
            <a:off x="3750824" y="2459395"/>
            <a:ext cx="457200" cy="533400"/>
          </a:xfrm>
          <a:prstGeom prst="mathMultiply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15" name="Multiply 14"/>
          <p:cNvSpPr/>
          <p:nvPr/>
        </p:nvSpPr>
        <p:spPr>
          <a:xfrm>
            <a:off x="6400800" y="4551219"/>
            <a:ext cx="457200" cy="533400"/>
          </a:xfrm>
          <a:prstGeom prst="mathMultiply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16" name="Multiply 15"/>
          <p:cNvSpPr/>
          <p:nvPr/>
        </p:nvSpPr>
        <p:spPr>
          <a:xfrm>
            <a:off x="5943600" y="5399440"/>
            <a:ext cx="457200" cy="533400"/>
          </a:xfrm>
          <a:prstGeom prst="mathMultiply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897" y="5185127"/>
            <a:ext cx="615950" cy="481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" name="Multiply 17"/>
          <p:cNvSpPr/>
          <p:nvPr/>
        </p:nvSpPr>
        <p:spPr>
          <a:xfrm>
            <a:off x="3581400" y="4551219"/>
            <a:ext cx="457200" cy="533400"/>
          </a:xfrm>
          <a:prstGeom prst="mathMultiply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65295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1"/>
                                            </p:cond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7"/>
                                            </p:cond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3"/>
                                            </p:cond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9"/>
                                            </p:cond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5"/>
                                            </p:cond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3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9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47"/>
                                            </p:cond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11" grpId="0" animBg="1"/>
      <p:bldP spid="13" grpId="0" animBg="1"/>
      <p:bldP spid="14" grpId="0" animBg="1"/>
      <p:bldP spid="15" grpId="0" animBg="1"/>
      <p:bldP spid="16" grpId="0" animBg="1"/>
      <p:bldP spid="18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824845" y="1369382"/>
            <a:ext cx="2654894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NikoshBAN"/>
              </a:rPr>
              <a:t>বাড়ির কাজ  </a:t>
            </a:r>
            <a:endParaRPr lang="en-US" sz="4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Calibri"/>
              <a:cs typeface="Vrinda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429429"/>
            <a:ext cx="3621245" cy="27109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extBox 2"/>
          <p:cNvSpPr txBox="1"/>
          <p:nvPr/>
        </p:nvSpPr>
        <p:spPr>
          <a:xfrm>
            <a:off x="914400" y="3733800"/>
            <a:ext cx="7543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তোমার জানা মতে তথ্য ও যোগাযোগ প্রযুক্তি ব্যবহারের দশটি ক্ষেত্রের নাম লেখ ।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73022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 txBox="1">
            <a:spLocks noChangeArrowheads="1"/>
          </p:cNvSpPr>
          <p:nvPr/>
        </p:nvSpPr>
        <p:spPr>
          <a:xfrm>
            <a:off x="1889433" y="5181600"/>
            <a:ext cx="4757988" cy="1219200"/>
          </a:xfrm>
          <a:prstGeom prst="rect">
            <a:avLst/>
          </a:prstGeom>
        </p:spPr>
        <p:txBody>
          <a:bodyPr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bn-BD" sz="8800" b="1" kern="10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endParaRPr lang="en-US" sz="8800" b="1" kern="10" spc="50" dirty="0">
              <a:ln w="11430"/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282" y="838200"/>
            <a:ext cx="6488289" cy="43434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33536501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1000" tmFilter="0,0; .5, 1; 1, 1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sz="half" idx="1"/>
          </p:nvPr>
        </p:nvSpPr>
        <p:spPr>
          <a:xfrm>
            <a:off x="457200" y="0"/>
            <a:ext cx="4038600" cy="68580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dirty="0" err="1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en-US" sz="36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3600" dirty="0" smtClean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marL="0" indent="0">
              <a:buNone/>
            </a:pPr>
            <a:endParaRPr lang="en-US" sz="3600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marL="0" indent="0">
              <a:buNone/>
            </a:pPr>
            <a:endParaRPr lang="en-US" sz="3600" dirty="0" smtClean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marL="0" indent="0">
              <a:buNone/>
            </a:pPr>
            <a:r>
              <a:rPr lang="en-US" sz="2400" dirty="0" err="1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মোঃ</a:t>
            </a:r>
            <a:r>
              <a:rPr lang="en-US" sz="24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আবুল</a:t>
            </a:r>
            <a:r>
              <a:rPr lang="en-US" sz="24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হোসেন</a:t>
            </a:r>
            <a:endParaRPr lang="en-US" sz="2400" dirty="0" smtClean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marL="0" indent="0">
              <a:buNone/>
            </a:pPr>
            <a:r>
              <a:rPr lang="en-US" sz="2400" dirty="0" err="1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সহকারি</a:t>
            </a:r>
            <a:r>
              <a:rPr lang="en-US" sz="24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en-US" sz="24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(ICT)</a:t>
            </a:r>
          </a:p>
          <a:p>
            <a:pPr marL="0" indent="0">
              <a:buNone/>
            </a:pPr>
            <a:r>
              <a:rPr lang="en-US" sz="2400" dirty="0" err="1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জয়দেবপুর</a:t>
            </a:r>
            <a:r>
              <a:rPr lang="en-US" sz="24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ইসলামিয়া</a:t>
            </a:r>
            <a:r>
              <a:rPr lang="en-US" sz="24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দাখিল</a:t>
            </a:r>
            <a:r>
              <a:rPr lang="en-US" sz="24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মাদ্রাসা</a:t>
            </a:r>
            <a:endParaRPr lang="en-US" sz="2400" dirty="0" smtClean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marL="0" indent="0">
              <a:buNone/>
            </a:pPr>
            <a:r>
              <a:rPr lang="en-US" sz="2400" dirty="0" err="1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সাপাহার</a:t>
            </a:r>
            <a:r>
              <a:rPr lang="en-US" sz="24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, </a:t>
            </a:r>
            <a:r>
              <a:rPr lang="en-US" sz="2400" dirty="0" err="1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নওগাঁ</a:t>
            </a:r>
            <a:r>
              <a:rPr lang="en-US" sz="24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। </a:t>
            </a:r>
            <a:endParaRPr lang="en-US" sz="2400" dirty="0" smtClean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marL="0" indent="0">
              <a:buNone/>
            </a:pPr>
            <a:endParaRPr lang="bn-BD" sz="2000" dirty="0">
              <a:latin typeface="Times New Roman" pitchFamily="18" charset="0"/>
              <a:cs typeface="NikoshBAN" pitchFamily="2" charset="0"/>
            </a:endParaRPr>
          </a:p>
          <a:p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4648200" y="0"/>
            <a:ext cx="4267200" cy="6858000"/>
          </a:xfrm>
        </p:spPr>
        <p:txBody>
          <a:bodyPr>
            <a:normAutofit/>
          </a:bodyPr>
          <a:lstStyle/>
          <a:p>
            <a:pPr marL="0" indent="0" algn="ctr">
              <a:buNone/>
              <a:defRPr/>
            </a:pPr>
            <a:endParaRPr lang="en-US" sz="3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marL="0" indent="0" algn="ctr">
              <a:spcBef>
                <a:spcPts val="0"/>
              </a:spcBef>
              <a:buNone/>
              <a:defRPr/>
            </a:pPr>
            <a:r>
              <a:rPr lang="en-US" sz="4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পরিচিতি</a:t>
            </a:r>
            <a:r>
              <a:rPr lang="en-US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</a:p>
          <a:p>
            <a:pPr marL="0" indent="0" algn="ctr">
              <a:spcBef>
                <a:spcPts val="0"/>
              </a:spcBef>
              <a:buNone/>
              <a:defRPr/>
            </a:pP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শ্রেণি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: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৬ষ্ঠ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  <a:p>
            <a:pPr marL="0" indent="0" algn="ctr">
              <a:spcBef>
                <a:spcPts val="0"/>
              </a:spcBef>
              <a:buNone/>
              <a:defRPr/>
            </a:pP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বিষয়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:</a:t>
            </a:r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b="1" dirty="0">
                <a:latin typeface="NikoshBAN" pitchFamily="2" charset="0"/>
                <a:cs typeface="NikoshBAN" pitchFamily="2" charset="0"/>
              </a:rPr>
              <a:t>তথ্য ও </a:t>
            </a:r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যোগাযোগ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প্রযুক্তি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endParaRPr lang="bn-BD" sz="3200" b="1" dirty="0">
              <a:latin typeface="NikoshBAN" pitchFamily="2" charset="0"/>
              <a:cs typeface="NikoshBAN" pitchFamily="2" charset="0"/>
            </a:endParaRPr>
          </a:p>
          <a:p>
            <a:pPr marL="0" indent="0" algn="ctr">
              <a:spcBef>
                <a:spcPts val="0"/>
              </a:spcBef>
              <a:buNone/>
              <a:defRPr/>
            </a:pP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অধ্যায়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	: 1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ম  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  <a:p>
            <a:pPr marL="0" indent="0" algn="ctr">
              <a:spcBef>
                <a:spcPts val="0"/>
              </a:spcBef>
              <a:buNone/>
              <a:defRPr/>
            </a:pPr>
            <a:r>
              <a:rPr lang="bn-BD" sz="3200" dirty="0">
                <a:latin typeface="NikoshBAN" pitchFamily="2" charset="0"/>
                <a:cs typeface="NikoshBAN" pitchFamily="2" charset="0"/>
              </a:rPr>
              <a:t>পাঠ 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: 7</a:t>
            </a:r>
            <a:endParaRPr lang="bn-BD" sz="3200" dirty="0" smtClean="0">
              <a:latin typeface="NikoshBAN" pitchFamily="2" charset="0"/>
              <a:cs typeface="NikoshBAN" pitchFamily="2" charset="0"/>
            </a:endParaRPr>
          </a:p>
          <a:p>
            <a:pPr marL="0" indent="0" algn="ctr">
              <a:spcBef>
                <a:spcPts val="0"/>
              </a:spcBef>
              <a:buNone/>
              <a:defRPr/>
            </a:pP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সময়: ৫০ মিনিট 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   </a:t>
            </a:r>
            <a:endParaRPr lang="en-US" sz="3200" dirty="0">
              <a:solidFill>
                <a:schemeClr val="bg2"/>
              </a:solidFill>
              <a:latin typeface="NikoshBAN" pitchFamily="2" charset="0"/>
              <a:cs typeface="NikoshBAN" pitchFamily="2" charset="0"/>
            </a:endParaRPr>
          </a:p>
          <a:p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4419600" y="762000"/>
            <a:ext cx="0" cy="571500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343400" y="457200"/>
            <a:ext cx="0" cy="571500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025" t="26086" r="27955" b="43480"/>
          <a:stretch/>
        </p:blipFill>
        <p:spPr>
          <a:xfrm>
            <a:off x="1028700" y="762000"/>
            <a:ext cx="1333500" cy="13573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9070690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19200" y="568036"/>
            <a:ext cx="6400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তথ্য ও যোগাযোগ প্রযুক্তির গুরুত্ব  </a:t>
            </a:r>
            <a:endParaRPr lang="en-US" sz="4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371600" y="4876800"/>
            <a:ext cx="265314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গতানুগতিক</a:t>
            </a:r>
            <a:r>
              <a:rPr lang="bn-IN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অফিস 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611090" y="4908185"/>
            <a:ext cx="32281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আইসিটি</a:t>
            </a:r>
            <a:r>
              <a:rPr lang="bn-IN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ভিত্তিক  </a:t>
            </a:r>
            <a:r>
              <a:rPr lang="bn-BD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অফিস 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400" y="1904094"/>
            <a:ext cx="4213911" cy="2866079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81"/>
          <a:stretch/>
        </p:blipFill>
        <p:spPr bwMode="auto">
          <a:xfrm>
            <a:off x="395320" y="1904093"/>
            <a:ext cx="4056125" cy="286607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112443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048000" y="76200"/>
            <a:ext cx="2533066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NikoshBAN"/>
              </a:rPr>
              <a:t>শিখনফল </a:t>
            </a:r>
            <a:endParaRPr lang="en-US" sz="6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Calibri"/>
              <a:cs typeface="Vrinda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57200" y="1676400"/>
            <a:ext cx="8305800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bn-BD" sz="40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এই পাঠ শেষে শিক্ষার্থীরা... </a:t>
            </a:r>
            <a:endParaRPr lang="en-US" sz="40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bn-BD" sz="36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১। </a:t>
            </a:r>
            <a:r>
              <a:rPr lang="bn-BD" sz="36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তথ্য ও যোগাযোগ প্রযুক্তির </a:t>
            </a:r>
            <a:r>
              <a:rPr lang="bn-BD" sz="36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সুবিধা ব্যাখ্যা করতে </a:t>
            </a:r>
            <a:r>
              <a:rPr lang="bn-BD" sz="36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পারবে। </a:t>
            </a:r>
            <a:endParaRPr lang="bn-BD" sz="3600" dirty="0" smtClean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bn-BD" sz="36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২। বাংলাদেশকে পৃথিবীর সম্পদশালী দেশে রূপান্তরে কী </a:t>
            </a:r>
            <a:r>
              <a:rPr lang="en-US" sz="36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</a:p>
          <a:p>
            <a:r>
              <a:rPr lang="en-US" sz="36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</a:t>
            </a:r>
            <a:r>
              <a:rPr lang="bn-BD" sz="36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করনীয় </a:t>
            </a:r>
            <a:r>
              <a:rPr lang="bn-BD" sz="36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তা উল্লেখ করতে </a:t>
            </a:r>
            <a:r>
              <a:rPr lang="bn-BD" sz="36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পারবে</a:t>
            </a:r>
            <a:r>
              <a:rPr lang="bn-IN" sz="36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 </a:t>
            </a:r>
            <a:endParaRPr lang="bn-BD" sz="36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endParaRPr lang="bn-BD" sz="36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endParaRPr lang="en-US" sz="36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99778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81000" y="4572000"/>
            <a:ext cx="3810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আগে কাজ করতে অনেক সময় লাগত। 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953000" y="5257243"/>
            <a:ext cx="4038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বর্তমানে তাড়াতাড়ি কাজ শেষ করা যায়। 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045" y="1704975"/>
            <a:ext cx="5292969" cy="2867025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1514976"/>
            <a:ext cx="2971800" cy="374226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1732736" y="304800"/>
            <a:ext cx="542648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4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তথ্য ও যোগাযোগ প্রযুক্তির </a:t>
            </a:r>
            <a:r>
              <a:rPr lang="bn-IN" sz="40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গুরুত্ব </a:t>
            </a:r>
            <a:r>
              <a:rPr lang="bn-BD" sz="40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2665751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244221" y="5448190"/>
            <a:ext cx="6705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এই যুগে মানুষ অনেক বেশি কর্মদক্ষ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ও কাজ </a:t>
            </a:r>
            <a:r>
              <a:rPr lang="bn-BD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করে আনান্দ </a:t>
            </a:r>
            <a:r>
              <a:rPr lang="bn-BD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পাই। 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bn-BD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1219200"/>
            <a:ext cx="6281776" cy="4199420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sp>
        <p:nvSpPr>
          <p:cNvPr id="4" name="Rectangle 3"/>
          <p:cNvSpPr/>
          <p:nvPr/>
        </p:nvSpPr>
        <p:spPr>
          <a:xfrm>
            <a:off x="1816092" y="304800"/>
            <a:ext cx="530145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BD" sz="4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তথ্য ও যোগাযোগ প্রযুক্তির </a:t>
            </a:r>
            <a:r>
              <a:rPr lang="bn-IN" sz="4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গুরুত্ব</a:t>
            </a:r>
            <a:r>
              <a:rPr lang="bn-BD" sz="40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8256224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32741" y="3521332"/>
            <a:ext cx="384955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বড় বড় কলকারখানাকে পৃথিবীর সম্পদ বলা হত। 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772891" y="6163815"/>
            <a:ext cx="3886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জ্ঞান চর্চাকারী দেশেই সম্পদশালী দেশ। 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379" y="889758"/>
            <a:ext cx="3948274" cy="2648634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3862" y="3521332"/>
            <a:ext cx="3985382" cy="2642482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sp>
        <p:nvSpPr>
          <p:cNvPr id="8" name="Rectangle 7"/>
          <p:cNvSpPr/>
          <p:nvPr/>
        </p:nvSpPr>
        <p:spPr>
          <a:xfrm>
            <a:off x="1816092" y="181872"/>
            <a:ext cx="530145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BD" sz="4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তথ্য ও যোগাযোগ প্রযুক্তির </a:t>
            </a:r>
            <a:r>
              <a:rPr lang="bn-IN" sz="4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গুরুত্ব</a:t>
            </a:r>
            <a:r>
              <a:rPr lang="bn-BD" sz="40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8256224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971800" y="304800"/>
            <a:ext cx="2775119" cy="830997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bn-BD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NikoshBAN"/>
              </a:rPr>
              <a:t>জোড়ায় কাজ </a:t>
            </a:r>
            <a:endParaRPr lang="en-US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Calibri"/>
              <a:cs typeface="Vrinda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09600" y="1894865"/>
            <a:ext cx="7763664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44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তথ্য ও যোগাযোগ প্রযুক্তির </a:t>
            </a:r>
            <a:r>
              <a:rPr lang="bn-BD" sz="44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গুরুত্ব ব্যাখ্যা কর।</a:t>
            </a:r>
            <a:endParaRPr lang="en-US" sz="4400" b="1" dirty="0"/>
          </a:p>
        </p:txBody>
      </p:sp>
    </p:spTree>
    <p:extLst>
      <p:ext uri="{BB962C8B-B14F-4D97-AF65-F5344CB8AC3E}">
        <p14:creationId xmlns:p14="http://schemas.microsoft.com/office/powerpoint/2010/main" val="34940432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68582" y="115669"/>
            <a:ext cx="6248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তথ্য ও যোগাযোগ প্রযুক্তির ব্যবহার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46938" y="3454705"/>
            <a:ext cx="28582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b="1" dirty="0" smtClean="0">
                <a:latin typeface="NikoshBAN" pitchFamily="2" charset="0"/>
                <a:cs typeface="NikoshBAN" pitchFamily="2" charset="0"/>
              </a:rPr>
              <a:t>মোবাইল ফোনে যোগাযোগ </a:t>
            </a:r>
            <a:endParaRPr lang="bn-IN" sz="2400" b="1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114800" y="3454706"/>
            <a:ext cx="4114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400" b="1" dirty="0" smtClean="0">
                <a:latin typeface="NikoshBAN" pitchFamily="2" charset="0"/>
                <a:cs typeface="NikoshBAN" pitchFamily="2" charset="0"/>
              </a:rPr>
              <a:t>ডিজিটাল  ক্যামেরা দিয়ে ছবি  তোলা </a:t>
            </a:r>
            <a:endParaRPr lang="en-US" sz="24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564981" y="6255452"/>
            <a:ext cx="3048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b="1" dirty="0" smtClean="0">
                <a:latin typeface="NikoshBAN" pitchFamily="2" charset="0"/>
                <a:cs typeface="NikoshBAN" pitchFamily="2" charset="0"/>
              </a:rPr>
              <a:t>ব্যক্তিগত কম্পিউটারে কাজকর্ম </a:t>
            </a:r>
            <a:endParaRPr lang="en-US" sz="24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339" y="762000"/>
            <a:ext cx="3810000" cy="26098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823306"/>
            <a:ext cx="3657600" cy="258318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4221" y="4016314"/>
            <a:ext cx="3148760" cy="220782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07810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D9A78"/>
      </a:accent1>
      <a:accent2>
        <a:srgbClr val="8BC145"/>
      </a:accent2>
      <a:accent3>
        <a:srgbClr val="36AFCE"/>
      </a:accent3>
      <a:accent4>
        <a:srgbClr val="1D6FA9"/>
      </a:accent4>
      <a:accent5>
        <a:srgbClr val="B74919"/>
      </a:accent5>
      <a:accent6>
        <a:srgbClr val="F19D19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AE6F2518-B084-4896-AF52-66CC2144AA2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861</TotalTime>
  <Words>639</Words>
  <Application>Microsoft Office PowerPoint</Application>
  <PresentationFormat>On-screen Show (4:3)</PresentationFormat>
  <Paragraphs>136</Paragraphs>
  <Slides>19</Slides>
  <Notes>17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9" baseType="lpstr">
      <vt:lpstr>Arial</vt:lpstr>
      <vt:lpstr>Calibri</vt:lpstr>
      <vt:lpstr>Calibri Light</vt:lpstr>
      <vt:lpstr>Nikosh</vt:lpstr>
      <vt:lpstr>NikoshBAN</vt:lpstr>
      <vt:lpstr>SolaimanLipi</vt:lpstr>
      <vt:lpstr>Times New Roman</vt:lpstr>
      <vt:lpstr>Vrinda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Rahim</dc:creator>
  <cp:lastModifiedBy>pc</cp:lastModifiedBy>
  <cp:revision>226</cp:revision>
  <dcterms:created xsi:type="dcterms:W3CDTF">2015-03-31T15:15:49Z</dcterms:created>
  <dcterms:modified xsi:type="dcterms:W3CDTF">2020-03-18T16:54:27Z</dcterms:modified>
</cp:coreProperties>
</file>