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2" r:id="rId6"/>
    <p:sldId id="273" r:id="rId7"/>
    <p:sldId id="261" r:id="rId8"/>
    <p:sldId id="263" r:id="rId9"/>
    <p:sldId id="268" r:id="rId10"/>
    <p:sldId id="264" r:id="rId11"/>
    <p:sldId id="267" r:id="rId12"/>
    <p:sldId id="269" r:id="rId13"/>
    <p:sldId id="270" r:id="rId14"/>
    <p:sldId id="271" r:id="rId15"/>
    <p:sldId id="272" r:id="rId16"/>
    <p:sldId id="274" r:id="rId17"/>
    <p:sldId id="275" r:id="rId18"/>
    <p:sldId id="276" r:id="rId19"/>
    <p:sldId id="277" r:id="rId20"/>
    <p:sldId id="278" r:id="rId21"/>
    <p:sldId id="279" r:id="rId22"/>
    <p:sldId id="281" r:id="rId23"/>
    <p:sldId id="282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2B4E0-5BDE-4B78-8AF4-4E427E3A7559}" type="datetimeFigureOut">
              <a:rPr lang="en-US" smtClean="0"/>
              <a:pPr/>
              <a:t>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7041D-5182-42F8-BD81-16F5301A6B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2B4E0-5BDE-4B78-8AF4-4E427E3A7559}" type="datetimeFigureOut">
              <a:rPr lang="en-US" smtClean="0"/>
              <a:pPr/>
              <a:t>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7041D-5182-42F8-BD81-16F5301A6B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2B4E0-5BDE-4B78-8AF4-4E427E3A7559}" type="datetimeFigureOut">
              <a:rPr lang="en-US" smtClean="0"/>
              <a:pPr/>
              <a:t>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7041D-5182-42F8-BD81-16F5301A6B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2B4E0-5BDE-4B78-8AF4-4E427E3A7559}" type="datetimeFigureOut">
              <a:rPr lang="en-US" smtClean="0"/>
              <a:pPr/>
              <a:t>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7041D-5182-42F8-BD81-16F5301A6B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2B4E0-5BDE-4B78-8AF4-4E427E3A7559}" type="datetimeFigureOut">
              <a:rPr lang="en-US" smtClean="0"/>
              <a:pPr/>
              <a:t>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7041D-5182-42F8-BD81-16F5301A6B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2B4E0-5BDE-4B78-8AF4-4E427E3A7559}" type="datetimeFigureOut">
              <a:rPr lang="en-US" smtClean="0"/>
              <a:pPr/>
              <a:t>1/24/2020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7041D-5182-42F8-BD81-16F5301A6B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2B4E0-5BDE-4B78-8AF4-4E427E3A7559}" type="datetimeFigureOut">
              <a:rPr lang="en-US" smtClean="0"/>
              <a:pPr/>
              <a:t>1/24/2020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7041D-5182-42F8-BD81-16F5301A6B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2B4E0-5BDE-4B78-8AF4-4E427E3A7559}" type="datetimeFigureOut">
              <a:rPr lang="en-US" smtClean="0"/>
              <a:pPr/>
              <a:t>1/24/2020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7041D-5182-42F8-BD81-16F5301A6B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2B4E0-5BDE-4B78-8AF4-4E427E3A7559}" type="datetimeFigureOut">
              <a:rPr lang="en-US" smtClean="0"/>
              <a:pPr/>
              <a:t>1/24/2020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7041D-5182-42F8-BD81-16F5301A6B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2B4E0-5BDE-4B78-8AF4-4E427E3A7559}" type="datetimeFigureOut">
              <a:rPr lang="en-US" smtClean="0"/>
              <a:pPr/>
              <a:t>1/24/2020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7041D-5182-42F8-BD81-16F5301A6B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2B4E0-5BDE-4B78-8AF4-4E427E3A7559}" type="datetimeFigureOut">
              <a:rPr lang="en-US" smtClean="0"/>
              <a:pPr/>
              <a:t>1/24/2020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7041D-5182-42F8-BD81-16F5301A6B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02B4E0-5BDE-4B78-8AF4-4E427E3A7559}" type="datetimeFigureOut">
              <a:rPr lang="en-US" smtClean="0"/>
              <a:pPr/>
              <a:t>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07041D-5182-42F8-BD81-16F5301A6BE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shakhawath747@gamil.com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 descr="images-3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9200" y="1828800"/>
            <a:ext cx="6934200" cy="4114800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Flowchart: Alternate Process 3"/>
          <p:cNvSpPr/>
          <p:nvPr/>
        </p:nvSpPr>
        <p:spPr>
          <a:xfrm>
            <a:off x="457200" y="304800"/>
            <a:ext cx="8229600" cy="1066800"/>
          </a:xfrm>
          <a:prstGeom prst="flowChartAlternateProcess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9600" b="1" dirty="0" smtClean="0">
                <a:solidFill>
                  <a:srgbClr val="FF0000"/>
                </a:solidFill>
              </a:rPr>
              <a:t>শুভেচ্ছা </a:t>
            </a:r>
            <a:endParaRPr lang="en-US" sz="9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FF0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bn-IN" sz="7200" dirty="0" smtClean="0">
                <a:solidFill>
                  <a:srgbClr val="7030A0"/>
                </a:solidFill>
              </a:rPr>
              <a:t>মধ্যকর্ণ</a:t>
            </a:r>
            <a:endParaRPr lang="en-US" sz="7200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3505200" y="3276600"/>
            <a:ext cx="2209800" cy="1828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solidFill>
                  <a:srgbClr val="7030A0"/>
                </a:solidFill>
              </a:rPr>
              <a:t>মধ্যকর্ণ</a:t>
            </a:r>
            <a:endParaRPr lang="en-US" sz="5400" dirty="0"/>
          </a:p>
        </p:txBody>
      </p:sp>
      <p:sp>
        <p:nvSpPr>
          <p:cNvPr id="5" name="Rectangle 4"/>
          <p:cNvSpPr/>
          <p:nvPr/>
        </p:nvSpPr>
        <p:spPr>
          <a:xfrm>
            <a:off x="457200" y="3657600"/>
            <a:ext cx="3048000" cy="1143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rgbClr val="FF0000"/>
                </a:solidFill>
              </a:rPr>
              <a:t>ম্যালিয়াস 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715000" y="3581400"/>
            <a:ext cx="2971800" cy="1219200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rgbClr val="002060"/>
                </a:solidFill>
              </a:rPr>
              <a:t>ইনকাস </a:t>
            </a:r>
            <a:endParaRPr lang="en-US" sz="4400" dirty="0">
              <a:solidFill>
                <a:srgbClr val="00206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0" y="5105400"/>
            <a:ext cx="3276600" cy="9144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rgbClr val="FFFF00"/>
                </a:solidFill>
              </a:rPr>
              <a:t>স্টেপিস</a:t>
            </a:r>
            <a:endParaRPr lang="en-US" sz="4400" dirty="0">
              <a:solidFill>
                <a:srgbClr val="FFFF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3400" y="1676400"/>
            <a:ext cx="8077200" cy="1600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002060"/>
                </a:solidFill>
              </a:rPr>
              <a:t>এ ছাড়াও কানের সাথে গলার সংযোগের জন্য একটি নল আছে। নলটির কাজ হলো কর্ণপটহের বাইরের ও ভেতরের বায়ুর চাপ সমান রাখে। 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bn-IN" sz="8800" dirty="0" smtClean="0">
                <a:solidFill>
                  <a:srgbClr val="0070C0"/>
                </a:solidFill>
              </a:rPr>
              <a:t>অন্তঃকর্ণ</a:t>
            </a:r>
            <a:endParaRPr lang="en-US" sz="88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rgbClr val="FFFF00"/>
            </a:solidFill>
          </a:ln>
        </p:spPr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3581400" y="2667000"/>
            <a:ext cx="2209800" cy="25146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002060"/>
                </a:solidFill>
              </a:rPr>
              <a:t>অন্তঃকর্ণ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" y="2971800"/>
            <a:ext cx="3048000" cy="2209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ইউট্রিকুলাস </a:t>
            </a:r>
            <a:endParaRPr lang="en-US" sz="4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91200" y="2971800"/>
            <a:ext cx="2895600" cy="1981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solidFill>
                  <a:srgbClr val="00B0F0"/>
                </a:solidFill>
              </a:rPr>
              <a:t>স্যাকুলাস </a:t>
            </a:r>
            <a:endParaRPr lang="en-US" sz="5400" dirty="0">
              <a:solidFill>
                <a:srgbClr val="00B0F0"/>
              </a:solidFill>
            </a:endParaRPr>
          </a:p>
        </p:txBody>
      </p:sp>
      <p:sp>
        <p:nvSpPr>
          <p:cNvPr id="11" name="Round Same Side Corner Rectangle 10"/>
          <p:cNvSpPr/>
          <p:nvPr/>
        </p:nvSpPr>
        <p:spPr>
          <a:xfrm>
            <a:off x="457200" y="1524000"/>
            <a:ext cx="8229600" cy="1143000"/>
          </a:xfrm>
          <a:prstGeom prst="round2Same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rgbClr val="FF0000"/>
                </a:solidFill>
              </a:rPr>
              <a:t>অন্তঃকর্ণ দুটি প্রধান প্রকোষ্ঠে বিভক্ত 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bn-IN" sz="6600" dirty="0" smtClean="0">
                <a:solidFill>
                  <a:srgbClr val="7030A0"/>
                </a:solidFill>
              </a:rPr>
              <a:t>ইউট্রিকুলাস</a:t>
            </a:r>
            <a:endParaRPr lang="en-US" sz="6600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rgbClr val="FF0000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1676400"/>
            <a:ext cx="8305800" cy="2362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FF0000"/>
                </a:solidFill>
              </a:rPr>
              <a:t>অন্তঃকর্ণের এ প্রকোষ্ঠটি তিনটি অর্ধবৃত্তাকার নালি দিয়ে গঠিত। এদের ভিতরে আছে খুব সূক্ষ্ণ লোমের মতো স্নায়ু ও রস। নালির ভিতরে এ রস যখন নড়ে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57200" y="4038600"/>
            <a:ext cx="8382000" cy="20574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FFFF00"/>
                </a:solidFill>
              </a:rPr>
              <a:t>বা আন্দোলিত হয়,তখনই স্নায়ুগুলো উদ্দীপ্ত হয়। আর তখনই সে উদ্দীপনা মস্তিষ্কে  </a:t>
            </a:r>
          </a:p>
          <a:p>
            <a:pPr algn="ctr"/>
            <a:r>
              <a:rPr lang="bn-IN" sz="3200" dirty="0" smtClean="0">
                <a:solidFill>
                  <a:srgbClr val="FFFF00"/>
                </a:solidFill>
              </a:rPr>
              <a:t>পৌছায়। 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bn-IN" sz="6000" dirty="0" smtClean="0">
                <a:solidFill>
                  <a:srgbClr val="002060"/>
                </a:solidFill>
              </a:rPr>
              <a:t>একক কাজ </a:t>
            </a:r>
            <a:endParaRPr lang="en-US" sz="6000" dirty="0">
              <a:solidFill>
                <a:srgbClr val="002060"/>
              </a:solidFill>
            </a:endParaRPr>
          </a:p>
        </p:txBody>
      </p:sp>
      <p:pic>
        <p:nvPicPr>
          <p:cNvPr id="5" name="Content Placeholder 4" descr="IMG_434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1905000" y="2438400"/>
            <a:ext cx="4572000" cy="4267200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Flowchart: Data 6"/>
          <p:cNvSpPr/>
          <p:nvPr/>
        </p:nvSpPr>
        <p:spPr>
          <a:xfrm>
            <a:off x="6172200" y="1600200"/>
            <a:ext cx="2590800" cy="5257800"/>
          </a:xfrm>
          <a:prstGeom prst="flowChartInputOutp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002060"/>
                </a:solidFill>
              </a:rPr>
              <a:t>আমাদের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কান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কয়টি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অংশে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বিভক্ত</a:t>
            </a:r>
            <a:r>
              <a:rPr lang="en-US" sz="2800" dirty="0" smtClean="0">
                <a:solidFill>
                  <a:srgbClr val="002060"/>
                </a:solidFill>
              </a:rPr>
              <a:t>? 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600200" y="304800"/>
            <a:ext cx="5715000" cy="106680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/>
              <a:t>উত্তর </a:t>
            </a:r>
            <a:endParaRPr lang="en-US" sz="6000" dirty="0"/>
          </a:p>
        </p:txBody>
      </p:sp>
      <p:sp>
        <p:nvSpPr>
          <p:cNvPr id="5" name="Flowchart: Data 4"/>
          <p:cNvSpPr/>
          <p:nvPr/>
        </p:nvSpPr>
        <p:spPr>
          <a:xfrm>
            <a:off x="1066800" y="1600200"/>
            <a:ext cx="6019800" cy="4267200"/>
          </a:xfrm>
          <a:prstGeom prst="flowChartInputOutput">
            <a:avLst/>
          </a:prstGeom>
          <a:solidFill>
            <a:srgbClr val="7030A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rgbClr val="FFFF00"/>
                </a:solidFill>
              </a:rPr>
              <a:t>আমাদের</a:t>
            </a:r>
            <a:r>
              <a:rPr lang="en-US" sz="5400" dirty="0" smtClean="0">
                <a:solidFill>
                  <a:srgbClr val="FFFF00"/>
                </a:solidFill>
              </a:rPr>
              <a:t> </a:t>
            </a:r>
            <a:r>
              <a:rPr lang="en-US" sz="5400" dirty="0" err="1" smtClean="0">
                <a:solidFill>
                  <a:srgbClr val="FFFF00"/>
                </a:solidFill>
              </a:rPr>
              <a:t>কান</a:t>
            </a:r>
            <a:r>
              <a:rPr lang="en-US" sz="5400" dirty="0" smtClean="0">
                <a:solidFill>
                  <a:srgbClr val="FFFF00"/>
                </a:solidFill>
              </a:rPr>
              <a:t> </a:t>
            </a:r>
            <a:r>
              <a:rPr lang="bn-IN" sz="5400" dirty="0" smtClean="0">
                <a:solidFill>
                  <a:srgbClr val="FFFF00"/>
                </a:solidFill>
              </a:rPr>
              <a:t>তিনটি </a:t>
            </a:r>
            <a:r>
              <a:rPr lang="en-US" sz="5400" dirty="0" smtClean="0">
                <a:solidFill>
                  <a:srgbClr val="FFFF00"/>
                </a:solidFill>
              </a:rPr>
              <a:t> </a:t>
            </a:r>
            <a:r>
              <a:rPr lang="en-US" sz="5400" dirty="0" err="1" smtClean="0">
                <a:solidFill>
                  <a:srgbClr val="FFFF00"/>
                </a:solidFill>
              </a:rPr>
              <a:t>অংশে</a:t>
            </a:r>
            <a:r>
              <a:rPr lang="en-US" sz="5400" dirty="0" smtClean="0">
                <a:solidFill>
                  <a:srgbClr val="FFFF00"/>
                </a:solidFill>
              </a:rPr>
              <a:t> </a:t>
            </a:r>
            <a:r>
              <a:rPr lang="en-US" sz="5400" dirty="0" err="1" smtClean="0">
                <a:solidFill>
                  <a:srgbClr val="FFFF00"/>
                </a:solidFill>
              </a:rPr>
              <a:t>বিভক্ত</a:t>
            </a:r>
            <a:r>
              <a:rPr lang="bn-IN" sz="5400" dirty="0" smtClean="0">
                <a:solidFill>
                  <a:srgbClr val="FFFF00"/>
                </a:solidFill>
              </a:rPr>
              <a:t>। </a:t>
            </a:r>
            <a:endParaRPr lang="en-US" sz="5400" dirty="0">
              <a:solidFill>
                <a:srgbClr val="FFFF00"/>
              </a:solidFill>
            </a:endParaRPr>
          </a:p>
        </p:txBody>
      </p:sp>
      <p:sp>
        <p:nvSpPr>
          <p:cNvPr id="6" name="Flowchart: Alternate Process 5"/>
          <p:cNvSpPr/>
          <p:nvPr/>
        </p:nvSpPr>
        <p:spPr>
          <a:xfrm>
            <a:off x="457200" y="1600200"/>
            <a:ext cx="1143000" cy="4419600"/>
          </a:xfrm>
          <a:prstGeom prst="flowChartAlternateProces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Process 6"/>
          <p:cNvSpPr/>
          <p:nvPr/>
        </p:nvSpPr>
        <p:spPr>
          <a:xfrm>
            <a:off x="7010400" y="1600200"/>
            <a:ext cx="1676400" cy="4419600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bn-IN" sz="8000" dirty="0" smtClean="0"/>
              <a:t>স্যাকুলাস </a:t>
            </a:r>
            <a:endParaRPr lang="en-US" sz="8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4525963"/>
          </a:xfrm>
          <a:ln>
            <a:solidFill>
              <a:srgbClr val="FF0000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6" name="Flowchart: Alternate Process 5"/>
          <p:cNvSpPr/>
          <p:nvPr/>
        </p:nvSpPr>
        <p:spPr>
          <a:xfrm>
            <a:off x="457200" y="1676400"/>
            <a:ext cx="8229600" cy="4267200"/>
          </a:xfrm>
          <a:prstGeom prst="flowChartAlternateProcess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FFFF00"/>
                </a:solidFill>
              </a:rPr>
              <a:t>অন্তঃকর্ণের এ প্রকোষ্ঠের চেহেরা অনেকটা শামুকের মতো প্যাঁচানো নালিকার মতো ।একে ককলিয়া বলে। ককলিয়ার ভিতরে শ্রবণ সংবেদি কোষ থাকে।</a:t>
            </a:r>
          </a:p>
          <a:p>
            <a:pPr algn="ctr"/>
            <a:r>
              <a:rPr lang="bn-IN" sz="3600" dirty="0" smtClean="0">
                <a:solidFill>
                  <a:srgbClr val="FFFF00"/>
                </a:solidFill>
              </a:rPr>
              <a:t>প্যাঁচানো এক ধরনের রসে পূর্ণ থাকে। 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7" name="Flowchart: Data 6"/>
          <p:cNvSpPr/>
          <p:nvPr/>
        </p:nvSpPr>
        <p:spPr>
          <a:xfrm>
            <a:off x="533400" y="381000"/>
            <a:ext cx="1752600" cy="765048"/>
          </a:xfrm>
          <a:prstGeom prst="flowChartInputOutp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Data 7"/>
          <p:cNvSpPr/>
          <p:nvPr/>
        </p:nvSpPr>
        <p:spPr>
          <a:xfrm>
            <a:off x="6629400" y="304800"/>
            <a:ext cx="1600200" cy="1024417"/>
          </a:xfrm>
          <a:prstGeom prst="flowChartInputOutp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bn-IN" sz="7200" dirty="0" smtClean="0">
                <a:solidFill>
                  <a:srgbClr val="002060"/>
                </a:solidFill>
              </a:rPr>
              <a:t>কানের যত্ন </a:t>
            </a:r>
            <a:endParaRPr lang="en-US" sz="72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5" name="Flowchart: Process 4"/>
          <p:cNvSpPr/>
          <p:nvPr/>
        </p:nvSpPr>
        <p:spPr>
          <a:xfrm>
            <a:off x="533400" y="1676400"/>
            <a:ext cx="8153400" cy="838200"/>
          </a:xfrm>
          <a:prstGeom prst="flowChartProcess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০১। নিয়মিত কান পরিষ্কার করা </a:t>
            </a:r>
            <a:endParaRPr lang="en-US" sz="4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Flowchart: Alternate Process 5"/>
          <p:cNvSpPr/>
          <p:nvPr/>
        </p:nvSpPr>
        <p:spPr>
          <a:xfrm>
            <a:off x="533400" y="2667000"/>
            <a:ext cx="8153400" cy="1219200"/>
          </a:xfrm>
          <a:prstGeom prst="flowChartAlternateProcess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FF0000"/>
                </a:solidFill>
              </a:rPr>
              <a:t>০২। গোসলের সময় কানে যেন পানি না ঢোকে সেদিকে সতর্ক থাকা।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9" name="Flowchart: Process 8"/>
          <p:cNvSpPr/>
          <p:nvPr/>
        </p:nvSpPr>
        <p:spPr>
          <a:xfrm>
            <a:off x="457200" y="4038600"/>
            <a:ext cx="8153400" cy="1066800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০৩। কানে  বাইরের কোনো বস্তু বা পোকামাকড় ঢুকলে ডাক্তারের পরামর্শ নেওয়া </a:t>
            </a:r>
            <a:r>
              <a:rPr lang="bn-IN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।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609600" y="5257800"/>
            <a:ext cx="8534400" cy="11430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/>
              <a:t>০৪। উচ্চ শব্দে গান না শুনা 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n-IN" sz="4800" dirty="0" smtClean="0">
                <a:solidFill>
                  <a:srgbClr val="002060"/>
                </a:solidFill>
              </a:rPr>
              <a:t>নিচের চিত্রগুলো লক্ষ কর । </a:t>
            </a:r>
            <a:endParaRPr lang="en-US" sz="4800" dirty="0"/>
          </a:p>
        </p:txBody>
      </p:sp>
      <p:pic>
        <p:nvPicPr>
          <p:cNvPr id="4" name="Content Placeholder 3" descr="safa 32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0" y="1447800"/>
            <a:ext cx="4114800" cy="4495800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safa 32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447800"/>
            <a:ext cx="3810000" cy="4572000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Oval 5"/>
          <p:cNvSpPr/>
          <p:nvPr/>
        </p:nvSpPr>
        <p:spPr>
          <a:xfrm>
            <a:off x="1981200" y="5943600"/>
            <a:ext cx="5181600" cy="914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solidFill>
                  <a:srgbClr val="002060"/>
                </a:solidFill>
              </a:rPr>
              <a:t>কানের যত্ন </a:t>
            </a:r>
            <a:endParaRPr lang="en-US" sz="5400" dirty="0"/>
          </a:p>
        </p:txBody>
      </p:sp>
      <p:sp>
        <p:nvSpPr>
          <p:cNvPr id="7" name="Down Arrow 6"/>
          <p:cNvSpPr/>
          <p:nvPr/>
        </p:nvSpPr>
        <p:spPr>
          <a:xfrm rot="11512826">
            <a:off x="5991795" y="2527215"/>
            <a:ext cx="484632" cy="347972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16823969">
            <a:off x="970716" y="4302313"/>
            <a:ext cx="3574087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bn-IN" sz="6000" dirty="0" smtClean="0">
                <a:solidFill>
                  <a:srgbClr val="002060"/>
                </a:solidFill>
              </a:rPr>
              <a:t>দলীয় কাজ </a:t>
            </a:r>
            <a:endParaRPr lang="en-US" sz="6000" dirty="0">
              <a:solidFill>
                <a:srgbClr val="002060"/>
              </a:solidFill>
            </a:endParaRPr>
          </a:p>
        </p:txBody>
      </p:sp>
      <p:pic>
        <p:nvPicPr>
          <p:cNvPr id="4" name="Content Placeholder 3" descr="IMG201909151333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1676400"/>
            <a:ext cx="5486400" cy="4419600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ounded Rectangle 4"/>
          <p:cNvSpPr/>
          <p:nvPr/>
        </p:nvSpPr>
        <p:spPr>
          <a:xfrm>
            <a:off x="5791200" y="1447800"/>
            <a:ext cx="3124200" cy="5410200"/>
          </a:xfrm>
          <a:prstGeom prst="roundRect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 smtClean="0">
                <a:solidFill>
                  <a:srgbClr val="FF0000"/>
                </a:solidFill>
              </a:rPr>
              <a:t>কর্ণকুহর কাকে বলে? </a:t>
            </a:r>
            <a:endParaRPr lang="en-US" sz="6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bn-IN" sz="7200" dirty="0" smtClean="0">
                <a:solidFill>
                  <a:srgbClr val="00B050"/>
                </a:solidFill>
              </a:rPr>
              <a:t>উত্তর </a:t>
            </a:r>
            <a:endParaRPr lang="en-US" sz="7200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lowchart: Data 3"/>
          <p:cNvSpPr/>
          <p:nvPr/>
        </p:nvSpPr>
        <p:spPr>
          <a:xfrm>
            <a:off x="1447800" y="1600200"/>
            <a:ext cx="5410200" cy="4419600"/>
          </a:xfrm>
          <a:prstGeom prst="flowChartInputOutput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rgbClr val="FF0000"/>
                </a:solidFill>
              </a:rPr>
              <a:t>পিনা একটি নালির সাথে যুক্ত ।এ নালিটিকে কর্ণকুহর বলে। 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xplosion 2 3"/>
          <p:cNvSpPr/>
          <p:nvPr/>
        </p:nvSpPr>
        <p:spPr>
          <a:xfrm>
            <a:off x="457200" y="304800"/>
            <a:ext cx="8229600" cy="114300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solidFill>
                  <a:srgbClr val="002060"/>
                </a:solidFill>
              </a:rPr>
              <a:t>পরিচিতি </a:t>
            </a:r>
            <a:endParaRPr lang="en-US" sz="4400" b="1" dirty="0">
              <a:solidFill>
                <a:srgbClr val="002060"/>
              </a:solidFill>
            </a:endParaRPr>
          </a:p>
        </p:txBody>
      </p:sp>
      <p:pic>
        <p:nvPicPr>
          <p:cNvPr id="7" name="Content Placeholder 6" descr="IMG_999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-685800" y="2286000"/>
            <a:ext cx="5181600" cy="3505200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Rounded Rectangle 7"/>
          <p:cNvSpPr/>
          <p:nvPr/>
        </p:nvSpPr>
        <p:spPr>
          <a:xfrm>
            <a:off x="3505200" y="1447800"/>
            <a:ext cx="5257800" cy="2971800"/>
          </a:xfrm>
          <a:prstGeom prst="roundRect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400" dirty="0" smtClean="0">
                <a:solidFill>
                  <a:srgbClr val="002060"/>
                </a:solidFill>
              </a:rPr>
              <a:t>সহকারি শিক্ষক (ব্যবসায় শিক্ষা)</a:t>
            </a:r>
          </a:p>
          <a:p>
            <a:r>
              <a:rPr lang="bn-IN" sz="2400" dirty="0" smtClean="0">
                <a:solidFill>
                  <a:srgbClr val="002060"/>
                </a:solidFill>
              </a:rPr>
              <a:t>মোক্তাল হোসেন উচ্চ বিদ্যালয়</a:t>
            </a:r>
            <a:r>
              <a:rPr lang="en-US" sz="2400" dirty="0" smtClean="0">
                <a:solidFill>
                  <a:srgbClr val="002060"/>
                </a:solidFill>
              </a:rPr>
              <a:t>। </a:t>
            </a:r>
            <a:endParaRPr lang="bn-IN" sz="2400" dirty="0" smtClean="0">
              <a:solidFill>
                <a:srgbClr val="002060"/>
              </a:solidFill>
            </a:endParaRPr>
          </a:p>
          <a:p>
            <a:r>
              <a:rPr lang="bn-IN" sz="2400" dirty="0" smtClean="0">
                <a:solidFill>
                  <a:srgbClr val="002060"/>
                </a:solidFill>
              </a:rPr>
              <a:t>চল্লিশা,সদর,নেত্রকোণা</a:t>
            </a:r>
          </a:p>
          <a:p>
            <a:r>
              <a:rPr lang="en-US" sz="2400" dirty="0" smtClean="0">
                <a:solidFill>
                  <a:srgbClr val="002060"/>
                </a:solidFill>
                <a:hlinkClick r:id="rId3"/>
              </a:rPr>
              <a:t>shakhawath747@gamil.com</a:t>
            </a:r>
            <a:endParaRPr lang="en-US" sz="2400" dirty="0" smtClean="0">
              <a:solidFill>
                <a:srgbClr val="002060"/>
              </a:solidFill>
            </a:endParaRPr>
          </a:p>
          <a:p>
            <a:r>
              <a:rPr lang="en-US" sz="2400" dirty="0" smtClean="0">
                <a:solidFill>
                  <a:srgbClr val="002060"/>
                </a:solidFill>
              </a:rPr>
              <a:t> Mob:01917636486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9" name="Flowchart: Data 8"/>
          <p:cNvSpPr/>
          <p:nvPr/>
        </p:nvSpPr>
        <p:spPr>
          <a:xfrm>
            <a:off x="2362200" y="4419600"/>
            <a:ext cx="7162800" cy="2438400"/>
          </a:xfrm>
          <a:prstGeom prst="flowChartInputOutput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err="1" smtClean="0">
                <a:solidFill>
                  <a:srgbClr val="FFFF00"/>
                </a:solidFill>
              </a:rPr>
              <a:t>শ্রেণিঃ</a:t>
            </a:r>
            <a:r>
              <a:rPr lang="en-US" sz="2000" dirty="0" smtClean="0">
                <a:solidFill>
                  <a:srgbClr val="FFFF00"/>
                </a:solidFill>
              </a:rPr>
              <a:t> ষ</a:t>
            </a:r>
            <a:r>
              <a:rPr lang="bn-IN" sz="2000" dirty="0" smtClean="0">
                <a:solidFill>
                  <a:srgbClr val="FFFF00"/>
                </a:solidFill>
              </a:rPr>
              <a:t>ষ্ঠ 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</a:p>
          <a:p>
            <a:r>
              <a:rPr lang="bn-IN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</a:rPr>
              <a:t>বিষয়ঃবি</a:t>
            </a:r>
            <a:r>
              <a:rPr lang="bn-IN" sz="2000" dirty="0" smtClean="0">
                <a:solidFill>
                  <a:srgbClr val="FFFF00"/>
                </a:solidFill>
              </a:rPr>
              <a:t>জ্ঞান</a:t>
            </a:r>
            <a:endParaRPr lang="en-US" sz="2000" dirty="0" smtClean="0">
              <a:solidFill>
                <a:srgbClr val="FFFF00"/>
              </a:solidFill>
            </a:endParaRPr>
          </a:p>
          <a:p>
            <a:r>
              <a:rPr lang="en-US" sz="2000" dirty="0" err="1" smtClean="0">
                <a:solidFill>
                  <a:srgbClr val="FFFF00"/>
                </a:solidFill>
              </a:rPr>
              <a:t>পাঠ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</a:rPr>
              <a:t>শিরোনামঃ</a:t>
            </a:r>
            <a:r>
              <a:rPr lang="bn-IN" sz="2000" dirty="0" smtClean="0">
                <a:solidFill>
                  <a:srgbClr val="FFFF00"/>
                </a:solidFill>
              </a:rPr>
              <a:t>সংবেদি অঙ্গ</a:t>
            </a:r>
            <a:r>
              <a:rPr lang="bn-IN" sz="3600" dirty="0" smtClean="0">
                <a:solidFill>
                  <a:srgbClr val="FFFF00"/>
                </a:solidFill>
              </a:rPr>
              <a:t> </a:t>
            </a:r>
            <a:r>
              <a:rPr lang="bn-IN" sz="2800" b="1" dirty="0" smtClean="0">
                <a:solidFill>
                  <a:srgbClr val="002060"/>
                </a:solidFill>
              </a:rPr>
              <a:t>(কান) 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</a:p>
          <a:p>
            <a:r>
              <a:rPr lang="en-US" sz="2000" dirty="0" err="1" smtClean="0">
                <a:solidFill>
                  <a:srgbClr val="FFFF00"/>
                </a:solidFill>
              </a:rPr>
              <a:t>অধ্যায়ঃ</a:t>
            </a:r>
            <a:r>
              <a:rPr lang="bn-IN" sz="2000" dirty="0" smtClean="0">
                <a:solidFill>
                  <a:srgbClr val="FFFF00"/>
                </a:solidFill>
              </a:rPr>
              <a:t>ষষ্ঠ </a:t>
            </a:r>
            <a:endParaRPr lang="en-US" sz="2000" dirty="0" smtClean="0">
              <a:solidFill>
                <a:srgbClr val="FFFF00"/>
              </a:solidFill>
            </a:endParaRPr>
          </a:p>
          <a:p>
            <a:r>
              <a:rPr lang="en-US" sz="2000" dirty="0" err="1" smtClean="0">
                <a:solidFill>
                  <a:srgbClr val="FFFF00"/>
                </a:solidFill>
              </a:rPr>
              <a:t>সময়ঃ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</a:p>
          <a:p>
            <a:r>
              <a:rPr lang="en-US" sz="2000" dirty="0" err="1" smtClean="0">
                <a:solidFill>
                  <a:srgbClr val="FFFF00"/>
                </a:solidFill>
              </a:rPr>
              <a:t>তারিখঃ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57600" y="1447800"/>
            <a:ext cx="525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solidFill>
                  <a:srgbClr val="FF0000"/>
                </a:solidFill>
              </a:rPr>
              <a:t>এম. সাখাওয়াত হোসেন। 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bn-IN" dirty="0" smtClean="0">
                <a:solidFill>
                  <a:srgbClr val="FFFF00"/>
                </a:solidFill>
              </a:rPr>
              <a:t>নিচের চিত্র</a:t>
            </a:r>
            <a:r>
              <a:rPr lang="en-US" dirty="0" err="1" smtClean="0">
                <a:solidFill>
                  <a:srgbClr val="FFFF00"/>
                </a:solidFill>
              </a:rPr>
              <a:t>টি</a:t>
            </a:r>
            <a:r>
              <a:rPr lang="bn-IN" dirty="0" smtClean="0">
                <a:solidFill>
                  <a:srgbClr val="FFFF00"/>
                </a:solidFill>
              </a:rPr>
              <a:t> লক্ষ কর । 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" name="Content Placeholder 3" descr="safa 31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1447800"/>
            <a:ext cx="7467600" cy="4191000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ounded Rectangle 5"/>
          <p:cNvSpPr/>
          <p:nvPr/>
        </p:nvSpPr>
        <p:spPr>
          <a:xfrm>
            <a:off x="457200" y="5715000"/>
            <a:ext cx="8077200" cy="1143000"/>
          </a:xfrm>
          <a:prstGeom prst="round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FF0000"/>
                </a:solidFill>
              </a:rPr>
              <a:t>কান শ্রাবন ভার সাম্যের এক নিবর কারিগর । 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n-IN" sz="4800" dirty="0" smtClean="0">
                <a:solidFill>
                  <a:srgbClr val="002060"/>
                </a:solidFill>
              </a:rPr>
              <a:t>নিচের চিত্রগুলো লক্ষ কর । </a:t>
            </a:r>
            <a:endParaRPr lang="en-US" sz="4800" dirty="0">
              <a:solidFill>
                <a:srgbClr val="002060"/>
              </a:solidFill>
            </a:endParaRPr>
          </a:p>
        </p:txBody>
      </p:sp>
      <p:pic>
        <p:nvPicPr>
          <p:cNvPr id="4" name="Content Placeholder 3" descr="index 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81600" y="1524000"/>
            <a:ext cx="3429000" cy="2819400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index 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524000"/>
            <a:ext cx="3886200" cy="2819400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images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4419600"/>
            <a:ext cx="4114800" cy="2438400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4648200" y="4419600"/>
            <a:ext cx="4038600" cy="2286000"/>
          </a:xfrm>
          <a:prstGeom prst="rect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solidFill>
                  <a:srgbClr val="002060"/>
                </a:solidFill>
              </a:rPr>
              <a:t>উচ্চ শব্দে গান না শুনা </a:t>
            </a:r>
            <a:endParaRPr lang="en-US" sz="4800" dirty="0">
              <a:solidFill>
                <a:srgbClr val="00206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419600" y="1524000"/>
            <a:ext cx="762000" cy="2895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FF0000"/>
                </a:solidFill>
              </a:rPr>
              <a:t>কানের যত্ন 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457200" y="1524000"/>
            <a:ext cx="762000" cy="259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/>
              <a:t>গান শু মছে </a:t>
            </a:r>
            <a:r>
              <a:rPr lang="bn-IN" sz="2000" dirty="0" smtClean="0"/>
              <a:t>। </a:t>
            </a:r>
            <a:endParaRPr lang="en-US" sz="2000" dirty="0"/>
          </a:p>
        </p:txBody>
      </p:sp>
      <p:sp>
        <p:nvSpPr>
          <p:cNvPr id="12" name="Oval 11"/>
          <p:cNvSpPr/>
          <p:nvPr/>
        </p:nvSpPr>
        <p:spPr>
          <a:xfrm>
            <a:off x="7772400" y="1447800"/>
            <a:ext cx="914400" cy="2895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/>
              <a:t>গান গায় ছে ।</a:t>
            </a:r>
            <a:endParaRPr lang="en-US" sz="2400" dirty="0"/>
          </a:p>
        </p:txBody>
      </p:sp>
      <p:sp>
        <p:nvSpPr>
          <p:cNvPr id="13" name="Oval 12"/>
          <p:cNvSpPr/>
          <p:nvPr/>
        </p:nvSpPr>
        <p:spPr>
          <a:xfrm>
            <a:off x="3810000" y="4419600"/>
            <a:ext cx="914400" cy="2438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/>
              <a:t>গান বাজছে।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8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n-IN" sz="6600" dirty="0" smtClean="0"/>
              <a:t>বাড়ির কাজ </a:t>
            </a:r>
            <a:endParaRPr lang="en-US" sz="6600" dirty="0"/>
          </a:p>
        </p:txBody>
      </p:sp>
      <p:pic>
        <p:nvPicPr>
          <p:cNvPr id="4" name="Content Placeholder 3" descr="safa 3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400" y="2590800"/>
            <a:ext cx="5486400" cy="3410744"/>
          </a:xfrm>
          <a:prstGeom prst="ellipse">
            <a:avLst/>
          </a:prstGeom>
          <a:ln w="63500" cap="rnd">
            <a:solidFill>
              <a:srgbClr val="FF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609600" y="1524000"/>
            <a:ext cx="7543800" cy="914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rgbClr val="002060"/>
                </a:solidFill>
              </a:rPr>
              <a:t>কিভাবে কানের যত্ন নিতে হয়? 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6629400" y="2438400"/>
            <a:ext cx="1905000" cy="4419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0" y="2362200"/>
            <a:ext cx="1143000" cy="4495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bn-IN" sz="8000" dirty="0" smtClean="0">
                <a:solidFill>
                  <a:srgbClr val="92D050"/>
                </a:solidFill>
              </a:rPr>
              <a:t>ধন্যবাদ সবাইকে </a:t>
            </a:r>
            <a:endParaRPr lang="en-US" sz="8000" dirty="0">
              <a:solidFill>
                <a:srgbClr val="92D050"/>
              </a:solidFill>
            </a:endParaRPr>
          </a:p>
        </p:txBody>
      </p:sp>
      <p:pic>
        <p:nvPicPr>
          <p:cNvPr id="4" name="Content Placeholder 3" descr="53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1676400"/>
            <a:ext cx="7620000" cy="4648200"/>
          </a:xfrm>
          <a:prstGeom prst="ellipse">
            <a:avLst/>
          </a:prstGeom>
          <a:ln w="63500" cap="rnd">
            <a:solidFill>
              <a:srgbClr val="FF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 descr="ক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53000" y="1600200"/>
            <a:ext cx="3733800" cy="4419600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Oval 3"/>
          <p:cNvSpPr/>
          <p:nvPr/>
        </p:nvSpPr>
        <p:spPr>
          <a:xfrm>
            <a:off x="1981200" y="228600"/>
            <a:ext cx="5257800" cy="1219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rgbClr val="FFFF00"/>
                </a:solidFill>
              </a:rPr>
              <a:t>আজকের পাঠ </a:t>
            </a:r>
            <a:endParaRPr lang="en-US" sz="4400" dirty="0">
              <a:solidFill>
                <a:srgbClr val="FFFF00"/>
              </a:solidFill>
            </a:endParaRPr>
          </a:p>
        </p:txBody>
      </p:sp>
      <p:pic>
        <p:nvPicPr>
          <p:cNvPr id="7" name="Picture 6" descr="ক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600200"/>
            <a:ext cx="3886200" cy="4495800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Flowchart: Alternate Process 8"/>
          <p:cNvSpPr/>
          <p:nvPr/>
        </p:nvSpPr>
        <p:spPr>
          <a:xfrm>
            <a:off x="3124200" y="6096000"/>
            <a:ext cx="3733800" cy="762000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 smtClean="0">
                <a:solidFill>
                  <a:srgbClr val="FF0000"/>
                </a:solidFill>
              </a:rPr>
              <a:t>কান </a:t>
            </a:r>
            <a:endParaRPr lang="en-US" sz="6600" dirty="0">
              <a:solidFill>
                <a:srgbClr val="FF0000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 rot="14468106">
            <a:off x="1743231" y="5015724"/>
            <a:ext cx="3213811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 rot="12355937">
            <a:off x="6456996" y="3866068"/>
            <a:ext cx="484632" cy="2929747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8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6000" dirty="0" err="1" smtClean="0"/>
              <a:t>শিখনফল</a:t>
            </a:r>
            <a:r>
              <a:rPr lang="en-US" sz="6000" dirty="0" smtClean="0"/>
              <a:t> 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rgbClr val="FF0000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6" name="Round Single Corner Rectangle 5"/>
          <p:cNvSpPr/>
          <p:nvPr/>
        </p:nvSpPr>
        <p:spPr>
          <a:xfrm>
            <a:off x="533400" y="1600200"/>
            <a:ext cx="8077200" cy="4495800"/>
          </a:xfrm>
          <a:prstGeom prst="round1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70C0"/>
                </a:solidFill>
              </a:rPr>
              <a:t>০১। </a:t>
            </a:r>
            <a:r>
              <a:rPr lang="en-US" sz="3200" dirty="0" err="1" smtClean="0">
                <a:solidFill>
                  <a:srgbClr val="0070C0"/>
                </a:solidFill>
              </a:rPr>
              <a:t>কানের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বিভিন্ন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bn-IN" sz="3200" dirty="0" smtClean="0">
                <a:solidFill>
                  <a:srgbClr val="0070C0"/>
                </a:solidFill>
              </a:rPr>
              <a:t>অং</a:t>
            </a:r>
            <a:r>
              <a:rPr lang="en-US" sz="3200" dirty="0" err="1" smtClean="0">
                <a:solidFill>
                  <a:srgbClr val="0070C0"/>
                </a:solidFill>
              </a:rPr>
              <a:t>শের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নাম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বলতে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পারবে</a:t>
            </a:r>
            <a:r>
              <a:rPr lang="en-US" sz="3200" dirty="0" smtClean="0">
                <a:solidFill>
                  <a:srgbClr val="0070C0"/>
                </a:solidFill>
              </a:rPr>
              <a:t>। </a:t>
            </a:r>
          </a:p>
          <a:p>
            <a:pPr algn="ctr"/>
            <a:r>
              <a:rPr lang="en-US" sz="3200" dirty="0" smtClean="0">
                <a:solidFill>
                  <a:srgbClr val="0070C0"/>
                </a:solidFill>
              </a:rPr>
              <a:t>০২। </a:t>
            </a:r>
            <a:r>
              <a:rPr lang="en-US" sz="3200" dirty="0" err="1" smtClean="0">
                <a:solidFill>
                  <a:srgbClr val="0070C0"/>
                </a:solidFill>
              </a:rPr>
              <a:t>কানের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অন্তঃগঠন</a:t>
            </a:r>
            <a:r>
              <a:rPr lang="en-US" sz="3200" dirty="0" smtClean="0">
                <a:solidFill>
                  <a:srgbClr val="0070C0"/>
                </a:solidFill>
              </a:rPr>
              <a:t> ব</a:t>
            </a:r>
            <a:r>
              <a:rPr lang="bn-IN" sz="3200" dirty="0" smtClean="0">
                <a:solidFill>
                  <a:srgbClr val="0070C0"/>
                </a:solidFill>
              </a:rPr>
              <a:t>র্ণনা করতে পারবে। </a:t>
            </a:r>
          </a:p>
          <a:p>
            <a:pPr algn="ctr"/>
            <a:r>
              <a:rPr lang="bn-IN" sz="3200" dirty="0" smtClean="0">
                <a:solidFill>
                  <a:srgbClr val="0070C0"/>
                </a:solidFill>
              </a:rPr>
              <a:t>০৩। চিত্র অংকন করে কানের বিভিন্ন সম্পর্কে বর্ণনা করতে পারবে। </a:t>
            </a:r>
          </a:p>
          <a:p>
            <a:pPr algn="ctr"/>
            <a:r>
              <a:rPr lang="bn-IN" sz="3200" dirty="0" smtClean="0">
                <a:solidFill>
                  <a:srgbClr val="0070C0"/>
                </a:solidFill>
              </a:rPr>
              <a:t>০৪। কানের যত্ন কিভাবে নিতে হবে তা ব্যাখ্যা করতে পারবে। </a:t>
            </a:r>
            <a:r>
              <a:rPr lang="bn-IN" sz="3200" dirty="0" smtClean="0">
                <a:solidFill>
                  <a:srgbClr val="0070C0"/>
                </a:solidFill>
              </a:rPr>
              <a:t> 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7" name="Parallelogram 6"/>
          <p:cNvSpPr/>
          <p:nvPr/>
        </p:nvSpPr>
        <p:spPr>
          <a:xfrm rot="10800000" flipV="1">
            <a:off x="533400" y="1600200"/>
            <a:ext cx="6477000" cy="533400"/>
          </a:xfrm>
          <a:prstGeom prst="parallelogram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/>
              <a:t>পাঠ শেষে শিক্ষার্থীরা </a:t>
            </a:r>
            <a:r>
              <a:rPr lang="bn-IN" sz="4000" dirty="0" smtClean="0"/>
              <a:t>- 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7" grpId="0" animBg="1"/>
      <p:bldP spid="7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bn-IN" sz="9600" dirty="0" smtClean="0">
                <a:solidFill>
                  <a:srgbClr val="00B050"/>
                </a:solidFill>
              </a:rPr>
              <a:t>কান </a:t>
            </a:r>
            <a:endParaRPr lang="en-US" sz="9600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rgbClr val="FF0000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4" name="Diamond 3"/>
          <p:cNvSpPr/>
          <p:nvPr/>
        </p:nvSpPr>
        <p:spPr>
          <a:xfrm>
            <a:off x="3048000" y="3276600"/>
            <a:ext cx="2819400" cy="2057400"/>
          </a:xfrm>
          <a:prstGeom prst="diamon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7030A0"/>
                </a:solidFill>
              </a:rPr>
              <a:t>কানের বিভিন্ন অংশ </a:t>
            </a: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533400" y="3200400"/>
            <a:ext cx="2514600" cy="18288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rgbClr val="002060"/>
                </a:solidFill>
              </a:rPr>
              <a:t>অন্তঃকর্ণ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5791200" y="3276600"/>
            <a:ext cx="2895600" cy="17526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rgbClr val="FF0000"/>
                </a:solidFill>
              </a:rPr>
              <a:t>মধ্যকর্ণ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3276600" y="1676400"/>
            <a:ext cx="2514600" cy="1676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FFFF00"/>
                </a:solidFill>
              </a:rPr>
              <a:t>বহিঃকর্ণ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bn-IN" sz="6600" dirty="0" smtClean="0">
                <a:solidFill>
                  <a:srgbClr val="002060"/>
                </a:solidFill>
              </a:rPr>
              <a:t>বহিঃকর্ণ</a:t>
            </a:r>
            <a:endParaRPr lang="en-US" sz="66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rgbClr val="FF0000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4" name="Flowchart: Magnetic Disk 3"/>
          <p:cNvSpPr/>
          <p:nvPr/>
        </p:nvSpPr>
        <p:spPr>
          <a:xfrm>
            <a:off x="5943600" y="1752600"/>
            <a:ext cx="2209800" cy="1905000"/>
          </a:xfrm>
          <a:prstGeom prst="flowChartMagneticDisk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rgbClr val="002060"/>
                </a:solidFill>
              </a:rPr>
              <a:t>কর্ণপটহ </a:t>
            </a:r>
            <a:endParaRPr lang="en-US" sz="4400" dirty="0">
              <a:solidFill>
                <a:srgbClr val="002060"/>
              </a:solidFill>
            </a:endParaRPr>
          </a:p>
        </p:txBody>
      </p:sp>
      <p:sp>
        <p:nvSpPr>
          <p:cNvPr id="5" name="Flowchart: Magnetic Disk 4"/>
          <p:cNvSpPr/>
          <p:nvPr/>
        </p:nvSpPr>
        <p:spPr>
          <a:xfrm>
            <a:off x="3429000" y="3048000"/>
            <a:ext cx="2438400" cy="1981200"/>
          </a:xfrm>
          <a:prstGeom prst="flowChartMagneticDisk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solidFill>
                  <a:schemeClr val="accent2">
                    <a:lumMod val="75000"/>
                  </a:schemeClr>
                </a:solidFill>
              </a:rPr>
              <a:t>কর্ণকুহর </a:t>
            </a:r>
            <a:endParaRPr lang="en-US" sz="4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Flowchart: Magnetic Disk 5"/>
          <p:cNvSpPr/>
          <p:nvPr/>
        </p:nvSpPr>
        <p:spPr>
          <a:xfrm>
            <a:off x="609600" y="4267200"/>
            <a:ext cx="2514600" cy="1828800"/>
          </a:xfrm>
          <a:prstGeom prst="flowChartMagneticDisk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 smtClean="0">
                <a:solidFill>
                  <a:srgbClr val="002060"/>
                </a:solidFill>
              </a:rPr>
              <a:t>পিনা </a:t>
            </a:r>
            <a:endParaRPr lang="en-US" sz="6600" dirty="0">
              <a:solidFill>
                <a:srgbClr val="002060"/>
              </a:solidFill>
            </a:endParaRPr>
          </a:p>
        </p:txBody>
      </p:sp>
      <p:sp>
        <p:nvSpPr>
          <p:cNvPr id="10" name="6-Point Star 9"/>
          <p:cNvSpPr/>
          <p:nvPr/>
        </p:nvSpPr>
        <p:spPr>
          <a:xfrm>
            <a:off x="457200" y="1752600"/>
            <a:ext cx="2971800" cy="2514600"/>
          </a:xfrm>
          <a:prstGeom prst="star6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solidFill>
                  <a:srgbClr val="FFFF00"/>
                </a:solidFill>
              </a:rPr>
              <a:t>বহিঃকর্ণ</a:t>
            </a:r>
            <a:endParaRPr lang="en-US" sz="5400" dirty="0">
              <a:solidFill>
                <a:srgbClr val="FFFF00"/>
              </a:solidFill>
            </a:endParaRPr>
          </a:p>
        </p:txBody>
      </p:sp>
      <p:sp>
        <p:nvSpPr>
          <p:cNvPr id="11" name="6-Point Star 10"/>
          <p:cNvSpPr/>
          <p:nvPr/>
        </p:nvSpPr>
        <p:spPr>
          <a:xfrm>
            <a:off x="5867400" y="3581400"/>
            <a:ext cx="2667000" cy="2286000"/>
          </a:xfrm>
          <a:prstGeom prst="star6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solidFill>
                  <a:srgbClr val="FFFF00"/>
                </a:solidFill>
              </a:rPr>
              <a:t>বহিঃকর্ণ</a:t>
            </a:r>
            <a:endParaRPr lang="en-US" sz="4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371600" y="304800"/>
            <a:ext cx="6629400" cy="10668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rgbClr val="FF0000"/>
                </a:solidFill>
              </a:rPr>
              <a:t>কানের বিভিন্ন অংশের  নাম </a:t>
            </a:r>
            <a:endParaRPr lang="en-US" sz="4400" dirty="0">
              <a:solidFill>
                <a:srgbClr val="FF0000"/>
              </a:solidFill>
            </a:endParaRPr>
          </a:p>
        </p:txBody>
      </p:sp>
      <p:pic>
        <p:nvPicPr>
          <p:cNvPr id="13" name="Content Placeholder 12" descr="ক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1676400"/>
            <a:ext cx="7696200" cy="4572000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Oval 13"/>
          <p:cNvSpPr/>
          <p:nvPr/>
        </p:nvSpPr>
        <p:spPr>
          <a:xfrm>
            <a:off x="381000" y="304800"/>
            <a:ext cx="1066800" cy="914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924800" y="381000"/>
            <a:ext cx="762000" cy="914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n-IN" sz="4800" dirty="0" smtClean="0">
                <a:solidFill>
                  <a:srgbClr val="002060"/>
                </a:solidFill>
              </a:rPr>
              <a:t>নিচের চিত্রটি লক্ষ কর । </a:t>
            </a:r>
            <a:endParaRPr lang="en-US" sz="4800" dirty="0">
              <a:solidFill>
                <a:srgbClr val="002060"/>
              </a:solidFill>
            </a:endParaRPr>
          </a:p>
        </p:txBody>
      </p:sp>
      <p:pic>
        <p:nvPicPr>
          <p:cNvPr id="6" name="Content Placeholder 5" descr="safa 32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7800" y="1752600"/>
            <a:ext cx="6248400" cy="4267200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bn-IN" dirty="0" smtClean="0">
                <a:solidFill>
                  <a:srgbClr val="FFFF00"/>
                </a:solidFill>
              </a:rPr>
              <a:t>নিচের চিত্রটি লক্ষ কর।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" name="Content Placeholder 3" descr="safa314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6800" y="1600201"/>
            <a:ext cx="6096000" cy="4495799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ounded Rectangle 4"/>
          <p:cNvSpPr/>
          <p:nvPr/>
        </p:nvSpPr>
        <p:spPr>
          <a:xfrm>
            <a:off x="7239000" y="1447800"/>
            <a:ext cx="1676400" cy="51054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solidFill>
                  <a:srgbClr val="FF0000"/>
                </a:solidFill>
              </a:rPr>
              <a:t>কানের বিভিন্ন অংশ </a:t>
            </a:r>
            <a:endParaRPr lang="en-US" sz="5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357</Words>
  <Application>Microsoft Office PowerPoint</Application>
  <PresentationFormat>On-screen Show (4:3)</PresentationFormat>
  <Paragraphs>82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Slide 1</vt:lpstr>
      <vt:lpstr>Slide 2</vt:lpstr>
      <vt:lpstr>Slide 3</vt:lpstr>
      <vt:lpstr>শিখনফল </vt:lpstr>
      <vt:lpstr>কান </vt:lpstr>
      <vt:lpstr>বহিঃকর্ণ</vt:lpstr>
      <vt:lpstr>Slide 7</vt:lpstr>
      <vt:lpstr>নিচের চিত্রটি লক্ষ কর । </vt:lpstr>
      <vt:lpstr>নিচের চিত্রটি লক্ষ কর।</vt:lpstr>
      <vt:lpstr>মধ্যকর্ণ</vt:lpstr>
      <vt:lpstr>অন্তঃকর্ণ</vt:lpstr>
      <vt:lpstr>ইউট্রিকুলাস</vt:lpstr>
      <vt:lpstr>একক কাজ </vt:lpstr>
      <vt:lpstr>Slide 14</vt:lpstr>
      <vt:lpstr>স্যাকুলাস </vt:lpstr>
      <vt:lpstr>কানের যত্ন </vt:lpstr>
      <vt:lpstr>নিচের চিত্রগুলো লক্ষ কর । </vt:lpstr>
      <vt:lpstr>দলীয় কাজ </vt:lpstr>
      <vt:lpstr>উত্তর </vt:lpstr>
      <vt:lpstr>নিচের চিত্রটি লক্ষ কর । </vt:lpstr>
      <vt:lpstr>নিচের চিত্রগুলো লক্ষ কর । </vt:lpstr>
      <vt:lpstr>বাড়ির কাজ </vt:lpstr>
      <vt:lpstr>ধন্যবাদ সবাইকে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sagor khan</dc:creator>
  <cp:lastModifiedBy>sagor khan</cp:lastModifiedBy>
  <cp:revision>35</cp:revision>
  <dcterms:created xsi:type="dcterms:W3CDTF">2020-01-21T05:13:20Z</dcterms:created>
  <dcterms:modified xsi:type="dcterms:W3CDTF">2020-01-25T05:28:07Z</dcterms:modified>
</cp:coreProperties>
</file>