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840" r:id="rId3"/>
    <p:sldMasterId id="2147483852" r:id="rId4"/>
    <p:sldMasterId id="2147483864" r:id="rId5"/>
    <p:sldMasterId id="2147483876" r:id="rId6"/>
    <p:sldMasterId id="2147483888" r:id="rId7"/>
    <p:sldMasterId id="2147483924" r:id="rId8"/>
  </p:sldMasterIdLst>
  <p:notesMasterIdLst>
    <p:notesMasterId r:id="rId28"/>
  </p:notesMasterIdLst>
  <p:sldIdLst>
    <p:sldId id="256" r:id="rId9"/>
    <p:sldId id="257" r:id="rId10"/>
    <p:sldId id="258" r:id="rId11"/>
    <p:sldId id="275" r:id="rId12"/>
    <p:sldId id="259" r:id="rId13"/>
    <p:sldId id="262" r:id="rId14"/>
    <p:sldId id="273" r:id="rId15"/>
    <p:sldId id="276" r:id="rId16"/>
    <p:sldId id="277" r:id="rId17"/>
    <p:sldId id="278" r:id="rId18"/>
    <p:sldId id="282" r:id="rId19"/>
    <p:sldId id="283" r:id="rId20"/>
    <p:sldId id="284" r:id="rId21"/>
    <p:sldId id="281" r:id="rId22"/>
    <p:sldId id="285" r:id="rId23"/>
    <p:sldId id="286" r:id="rId24"/>
    <p:sldId id="270" r:id="rId25"/>
    <p:sldId id="269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7591E-A1D1-4034-8636-5AFEA47FE980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2B2BD-7191-4600-AF6C-DC199007FF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9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2B2BD-7191-4600-AF6C-DC199007FF8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www.techtunes.co/sponsored-tune/tune-id/593263&amp;psig=AOvVaw0ojj3TXhtZfn1C_ZRDVtB8&amp;ust=1582968497225000&amp;source=images&amp;cd=vfe&amp;ved=0CAkQjhxqFwoTCKjmhLH38-cCFQAAAAAdAAAAABAD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19200"/>
            <a:ext cx="4953000" cy="27877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/>
          </a:sp3d>
        </p:spPr>
      </p:pic>
      <p:sp>
        <p:nvSpPr>
          <p:cNvPr id="5" name="Rounded Rectangle 4"/>
          <p:cNvSpPr/>
          <p:nvPr/>
        </p:nvSpPr>
        <p:spPr>
          <a:xfrm>
            <a:off x="228600" y="4533898"/>
            <a:ext cx="8305800" cy="1397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002060"/>
                </a:solidFill>
              </a:rPr>
              <a:t>সবাইকে ফুলেল শুভেচ্ছা</a:t>
            </a:r>
            <a:endParaRPr lang="en-US" sz="8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k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547688"/>
            <a:ext cx="3657600" cy="211931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95400" y="2590800"/>
            <a:ext cx="6248400" cy="838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১০০০ গ্রাম = ১ কেজি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3657600"/>
            <a:ext cx="7391400" cy="1219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১০০০ গ্রাম = ১ কিলোগ্রাম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5029200"/>
            <a:ext cx="8763000" cy="1219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ওজন পরিমাপের একক হচ্ছে কিলোগ্রাম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43000" y="990600"/>
            <a:ext cx="4076700" cy="2133600"/>
            <a:chOff x="1143000" y="990600"/>
            <a:chExt cx="4076700" cy="21336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 l="76254" r="5148" b="14286"/>
            <a:stretch>
              <a:fillRect/>
            </a:stretch>
          </p:blipFill>
          <p:spPr bwMode="auto">
            <a:xfrm>
              <a:off x="1143000" y="1066800"/>
              <a:ext cx="17145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 l="76254" r="5148" b="14286"/>
            <a:stretch>
              <a:fillRect/>
            </a:stretch>
          </p:blipFill>
          <p:spPr bwMode="auto">
            <a:xfrm>
              <a:off x="3505200" y="990600"/>
              <a:ext cx="17145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2971800" y="1524000"/>
              <a:ext cx="381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dirty="0" smtClean="0"/>
                <a:t>+</a:t>
              </a:r>
              <a:endParaRPr lang="en-US" sz="6000" dirty="0"/>
            </a:p>
          </p:txBody>
        </p:sp>
      </p:grpSp>
      <p:pic>
        <p:nvPicPr>
          <p:cNvPr id="10" name="Picture 9" descr="1k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762000"/>
            <a:ext cx="2597306" cy="2490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38800" y="16002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=</a:t>
            </a:r>
            <a:endParaRPr lang="en-US" sz="6000" dirty="0"/>
          </a:p>
        </p:txBody>
      </p:sp>
      <p:sp>
        <p:nvSpPr>
          <p:cNvPr id="12" name="Rounded Rectangle 11"/>
          <p:cNvSpPr/>
          <p:nvPr/>
        </p:nvSpPr>
        <p:spPr>
          <a:xfrm>
            <a:off x="685800" y="4038600"/>
            <a:ext cx="8077200" cy="1295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৫০০ গ্রাম+ </a:t>
            </a:r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৫০০ গ্রাম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 ১০০০ গ্রাম 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57201" y="1219200"/>
            <a:ext cx="8153399" cy="1397000"/>
            <a:chOff x="457201" y="1219200"/>
            <a:chExt cx="8153399" cy="13970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/>
            <a:srcRect l="50216" t="25714" r="37695" b="14286"/>
            <a:stretch>
              <a:fillRect/>
            </a:stretch>
          </p:blipFill>
          <p:spPr bwMode="auto">
            <a:xfrm>
              <a:off x="457201" y="1397000"/>
              <a:ext cx="6096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 l="50216" t="25714" r="37695" b="14286"/>
            <a:stretch>
              <a:fillRect/>
            </a:stretch>
          </p:blipFill>
          <p:spPr bwMode="auto">
            <a:xfrm>
              <a:off x="1219200" y="1371600"/>
              <a:ext cx="6096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/>
            <a:srcRect l="50216" t="25714" r="37695" b="14286"/>
            <a:stretch>
              <a:fillRect/>
            </a:stretch>
          </p:blipFill>
          <p:spPr bwMode="auto">
            <a:xfrm>
              <a:off x="2057400" y="1295400"/>
              <a:ext cx="6096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 l="50216" t="25714" r="37695" b="14286"/>
            <a:stretch>
              <a:fillRect/>
            </a:stretch>
          </p:blipFill>
          <p:spPr bwMode="auto">
            <a:xfrm>
              <a:off x="2971800" y="1295400"/>
              <a:ext cx="6096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/>
            <a:srcRect l="50216" t="25714" r="37695" b="14286"/>
            <a:stretch>
              <a:fillRect/>
            </a:stretch>
          </p:blipFill>
          <p:spPr bwMode="auto">
            <a:xfrm>
              <a:off x="3810000" y="1295400"/>
              <a:ext cx="6096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/>
            <a:srcRect l="50216" t="25714" r="37695" b="14286"/>
            <a:stretch>
              <a:fillRect/>
            </a:stretch>
          </p:blipFill>
          <p:spPr bwMode="auto">
            <a:xfrm>
              <a:off x="4648200" y="1295400"/>
              <a:ext cx="6096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/>
            <a:srcRect l="50216" t="25714" r="37695" b="14286"/>
            <a:stretch>
              <a:fillRect/>
            </a:stretch>
          </p:blipFill>
          <p:spPr bwMode="auto">
            <a:xfrm>
              <a:off x="5410200" y="1219200"/>
              <a:ext cx="6096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/>
            <a:srcRect l="50216" t="25714" r="37695" b="14286"/>
            <a:stretch>
              <a:fillRect/>
            </a:stretch>
          </p:blipFill>
          <p:spPr bwMode="auto">
            <a:xfrm>
              <a:off x="6324600" y="1219200"/>
              <a:ext cx="6096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2"/>
            <a:srcRect l="50216" t="25714" r="37695" b="14286"/>
            <a:stretch>
              <a:fillRect/>
            </a:stretch>
          </p:blipFill>
          <p:spPr bwMode="auto">
            <a:xfrm>
              <a:off x="7162800" y="1219200"/>
              <a:ext cx="6096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2"/>
            <a:srcRect l="50216" t="25714" r="37695" b="14286"/>
            <a:stretch>
              <a:fillRect/>
            </a:stretch>
          </p:blipFill>
          <p:spPr bwMode="auto">
            <a:xfrm>
              <a:off x="8001000" y="1219200"/>
              <a:ext cx="6096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Rounded Rectangle 13"/>
          <p:cNvSpPr/>
          <p:nvPr/>
        </p:nvSpPr>
        <p:spPr>
          <a:xfrm>
            <a:off x="381000" y="2819400"/>
            <a:ext cx="853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১০০ গ্রামের ১০টি বাটখারা= </a:t>
            </a:r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 কিলোগ্রাম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57201" y="3886200"/>
            <a:ext cx="8381999" cy="1320800"/>
            <a:chOff x="457201" y="3886200"/>
            <a:chExt cx="8381999" cy="132080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/>
            <a:srcRect l="50216" t="25714" r="37695" b="14286"/>
            <a:stretch>
              <a:fillRect/>
            </a:stretch>
          </p:blipFill>
          <p:spPr bwMode="auto">
            <a:xfrm>
              <a:off x="457201" y="3987800"/>
              <a:ext cx="1523999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2"/>
            <a:srcRect l="50216" t="25714" r="37695" b="14286"/>
            <a:stretch>
              <a:fillRect/>
            </a:stretch>
          </p:blipFill>
          <p:spPr bwMode="auto">
            <a:xfrm>
              <a:off x="2286000" y="3962400"/>
              <a:ext cx="14478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/>
            <a:srcRect l="50216" t="25714" r="37695" b="14286"/>
            <a:stretch>
              <a:fillRect/>
            </a:stretch>
          </p:blipFill>
          <p:spPr bwMode="auto">
            <a:xfrm>
              <a:off x="3962400" y="3886200"/>
              <a:ext cx="1676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2"/>
            <a:srcRect l="50216" t="25714" r="37695" b="14286"/>
            <a:stretch>
              <a:fillRect/>
            </a:stretch>
          </p:blipFill>
          <p:spPr bwMode="auto">
            <a:xfrm>
              <a:off x="5638800" y="3886200"/>
              <a:ext cx="15240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2"/>
            <a:srcRect l="50216" t="25714" r="37695" b="14286"/>
            <a:stretch>
              <a:fillRect/>
            </a:stretch>
          </p:blipFill>
          <p:spPr bwMode="auto">
            <a:xfrm>
              <a:off x="7239000" y="3886200"/>
              <a:ext cx="1600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6" name="Rounded Rectangle 25"/>
          <p:cNvSpPr/>
          <p:nvPr/>
        </p:nvSpPr>
        <p:spPr>
          <a:xfrm>
            <a:off x="381000" y="5410200"/>
            <a:ext cx="853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১০০ গ্রামের ৫টি বাটখারা= </a:t>
            </a:r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৫০০ গ্রাম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3"/>
          <p:cNvGrpSpPr/>
          <p:nvPr/>
        </p:nvGrpSpPr>
        <p:grpSpPr>
          <a:xfrm>
            <a:off x="728505" y="969656"/>
            <a:ext cx="6324600" cy="5029200"/>
            <a:chOff x="381000" y="431800"/>
            <a:chExt cx="6934200" cy="6299200"/>
          </a:xfrm>
        </p:grpSpPr>
        <p:grpSp>
          <p:nvGrpSpPr>
            <p:cNvPr id="67" name="Group 66"/>
            <p:cNvGrpSpPr/>
            <p:nvPr/>
          </p:nvGrpSpPr>
          <p:grpSpPr>
            <a:xfrm>
              <a:off x="381000" y="431800"/>
              <a:ext cx="6934200" cy="3149600"/>
              <a:chOff x="381000" y="635000"/>
              <a:chExt cx="6934200" cy="31496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81000" y="635000"/>
                <a:ext cx="6934200" cy="660400"/>
                <a:chOff x="381000" y="635000"/>
                <a:chExt cx="6934200" cy="7366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381000" y="685800"/>
                  <a:ext cx="3505200" cy="685800"/>
                  <a:chOff x="381000" y="685800"/>
                  <a:chExt cx="3505200" cy="685800"/>
                </a:xfrm>
              </p:grpSpPr>
              <p:pic>
                <p:nvPicPr>
                  <p:cNvPr id="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810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066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4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828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5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25146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6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1242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3810000" y="635000"/>
                  <a:ext cx="3505200" cy="685800"/>
                  <a:chOff x="381000" y="685800"/>
                  <a:chExt cx="3505200" cy="685800"/>
                </a:xfrm>
              </p:grpSpPr>
              <p:pic>
                <p:nvPicPr>
                  <p:cNvPr id="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810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0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066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1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828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2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25146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3" name="Picture 1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1242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</p:grpSp>
          <p:grpSp>
            <p:nvGrpSpPr>
              <p:cNvPr id="15" name="Group 14"/>
              <p:cNvGrpSpPr/>
              <p:nvPr/>
            </p:nvGrpSpPr>
            <p:grpSpPr>
              <a:xfrm>
                <a:off x="381000" y="1295400"/>
                <a:ext cx="6934200" cy="660400"/>
                <a:chOff x="381000" y="635000"/>
                <a:chExt cx="6934200" cy="736600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381000" y="685800"/>
                  <a:ext cx="3505200" cy="685800"/>
                  <a:chOff x="381000" y="685800"/>
                  <a:chExt cx="3505200" cy="685800"/>
                </a:xfrm>
              </p:grpSpPr>
              <p:pic>
                <p:nvPicPr>
                  <p:cNvPr id="2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810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24" name="Picture 23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066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25" name="Picture 24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828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26" name="Picture 25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25146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27" name="Picture 26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1242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grpSp>
              <p:nvGrpSpPr>
                <p:cNvPr id="17" name="Group 16"/>
                <p:cNvGrpSpPr/>
                <p:nvPr/>
              </p:nvGrpSpPr>
              <p:grpSpPr>
                <a:xfrm>
                  <a:off x="3810000" y="635000"/>
                  <a:ext cx="3505200" cy="685800"/>
                  <a:chOff x="381000" y="685800"/>
                  <a:chExt cx="3505200" cy="685800"/>
                </a:xfrm>
              </p:grpSpPr>
              <p:pic>
                <p:nvPicPr>
                  <p:cNvPr id="1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810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9" name="Picture 18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066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20" name="Picture 19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828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21" name="Picture 20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25146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22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1242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</p:grpSp>
          <p:grpSp>
            <p:nvGrpSpPr>
              <p:cNvPr id="28" name="Group 27"/>
              <p:cNvGrpSpPr/>
              <p:nvPr/>
            </p:nvGrpSpPr>
            <p:grpSpPr>
              <a:xfrm>
                <a:off x="381000" y="1905000"/>
                <a:ext cx="6934200" cy="660400"/>
                <a:chOff x="381000" y="635000"/>
                <a:chExt cx="6934200" cy="736600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381000" y="685800"/>
                  <a:ext cx="3505200" cy="685800"/>
                  <a:chOff x="381000" y="685800"/>
                  <a:chExt cx="3505200" cy="685800"/>
                </a:xfrm>
              </p:grpSpPr>
              <p:pic>
                <p:nvPicPr>
                  <p:cNvPr id="3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810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37" name="Picture 36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066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38" name="Picture 37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828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39" name="Picture 38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25146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40" name="Picture 39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1242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3810000" y="635000"/>
                  <a:ext cx="3505200" cy="685800"/>
                  <a:chOff x="381000" y="685800"/>
                  <a:chExt cx="3505200" cy="685800"/>
                </a:xfrm>
              </p:grpSpPr>
              <p:pic>
                <p:nvPicPr>
                  <p:cNvPr id="3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810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32" name="Picture 31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066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33" name="Picture 3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828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34" name="Picture 33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25146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35" name="Picture 34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1242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</p:grpSp>
          <p:grpSp>
            <p:nvGrpSpPr>
              <p:cNvPr id="41" name="Group 40"/>
              <p:cNvGrpSpPr/>
              <p:nvPr/>
            </p:nvGrpSpPr>
            <p:grpSpPr>
              <a:xfrm>
                <a:off x="381000" y="2514600"/>
                <a:ext cx="6934200" cy="660400"/>
                <a:chOff x="381000" y="635000"/>
                <a:chExt cx="6934200" cy="736600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381000" y="685800"/>
                  <a:ext cx="3505200" cy="685800"/>
                  <a:chOff x="381000" y="685800"/>
                  <a:chExt cx="3505200" cy="685800"/>
                </a:xfrm>
              </p:grpSpPr>
              <p:pic>
                <p:nvPicPr>
                  <p:cNvPr id="4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810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50" name="Picture 49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066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51" name="Picture 50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828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52" name="Picture 51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25146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53" name="Picture 5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1242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grpSp>
              <p:nvGrpSpPr>
                <p:cNvPr id="43" name="Group 42"/>
                <p:cNvGrpSpPr/>
                <p:nvPr/>
              </p:nvGrpSpPr>
              <p:grpSpPr>
                <a:xfrm>
                  <a:off x="3810000" y="635000"/>
                  <a:ext cx="3505200" cy="685800"/>
                  <a:chOff x="381000" y="685800"/>
                  <a:chExt cx="3505200" cy="685800"/>
                </a:xfrm>
              </p:grpSpPr>
              <p:pic>
                <p:nvPicPr>
                  <p:cNvPr id="4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810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45" name="Picture 44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066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46" name="Picture 45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828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47" name="Picture 46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25146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48" name="Picture 47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1242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</p:grpSp>
          <p:grpSp>
            <p:nvGrpSpPr>
              <p:cNvPr id="54" name="Group 53"/>
              <p:cNvGrpSpPr/>
              <p:nvPr/>
            </p:nvGrpSpPr>
            <p:grpSpPr>
              <a:xfrm>
                <a:off x="381000" y="3124200"/>
                <a:ext cx="6934200" cy="660400"/>
                <a:chOff x="381000" y="635000"/>
                <a:chExt cx="6934200" cy="736600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381000" y="685800"/>
                  <a:ext cx="3505200" cy="685800"/>
                  <a:chOff x="381000" y="685800"/>
                  <a:chExt cx="3505200" cy="685800"/>
                </a:xfrm>
              </p:grpSpPr>
              <p:pic>
                <p:nvPicPr>
                  <p:cNvPr id="6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810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63" name="Picture 6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066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64" name="Picture 63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828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65" name="Picture 64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25146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66" name="Picture 65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1242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3810000" y="635000"/>
                  <a:ext cx="3505200" cy="685800"/>
                  <a:chOff x="381000" y="685800"/>
                  <a:chExt cx="3505200" cy="685800"/>
                </a:xfrm>
              </p:grpSpPr>
              <p:pic>
                <p:nvPicPr>
                  <p:cNvPr id="57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810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58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066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59" name="Picture 58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828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60" name="Picture 59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25146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61" name="Picture 60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1242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</p:grpSp>
        </p:grpSp>
        <p:grpSp>
          <p:nvGrpSpPr>
            <p:cNvPr id="68" name="Group 67"/>
            <p:cNvGrpSpPr/>
            <p:nvPr/>
          </p:nvGrpSpPr>
          <p:grpSpPr>
            <a:xfrm>
              <a:off x="381000" y="3581400"/>
              <a:ext cx="6934200" cy="3149600"/>
              <a:chOff x="381000" y="635000"/>
              <a:chExt cx="6934200" cy="3149600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381000" y="635000"/>
                <a:ext cx="6934200" cy="660400"/>
                <a:chOff x="381000" y="635000"/>
                <a:chExt cx="6934200" cy="736600"/>
              </a:xfrm>
            </p:grpSpPr>
            <p:grpSp>
              <p:nvGrpSpPr>
                <p:cNvPr id="122" name="Group 121"/>
                <p:cNvGrpSpPr/>
                <p:nvPr/>
              </p:nvGrpSpPr>
              <p:grpSpPr>
                <a:xfrm>
                  <a:off x="381000" y="685800"/>
                  <a:ext cx="3505200" cy="685800"/>
                  <a:chOff x="381000" y="685800"/>
                  <a:chExt cx="3505200" cy="685800"/>
                </a:xfrm>
              </p:grpSpPr>
              <p:pic>
                <p:nvPicPr>
                  <p:cNvPr id="12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810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30" name="Picture 129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066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31" name="Picture 130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828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32" name="Picture 131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25146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33" name="Picture 13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1242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grpSp>
              <p:nvGrpSpPr>
                <p:cNvPr id="123" name="Group 122"/>
                <p:cNvGrpSpPr/>
                <p:nvPr/>
              </p:nvGrpSpPr>
              <p:grpSpPr>
                <a:xfrm>
                  <a:off x="3810000" y="635000"/>
                  <a:ext cx="3505200" cy="685800"/>
                  <a:chOff x="381000" y="685800"/>
                  <a:chExt cx="3505200" cy="685800"/>
                </a:xfrm>
              </p:grpSpPr>
              <p:pic>
                <p:nvPicPr>
                  <p:cNvPr id="12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810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25" name="Picture 124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066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26" name="Picture 125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828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27" name="Picture 126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25146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28" name="Picture 127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1242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</p:grpSp>
          <p:grpSp>
            <p:nvGrpSpPr>
              <p:cNvPr id="70" name="Group 69"/>
              <p:cNvGrpSpPr/>
              <p:nvPr/>
            </p:nvGrpSpPr>
            <p:grpSpPr>
              <a:xfrm>
                <a:off x="381000" y="1295400"/>
                <a:ext cx="6934200" cy="660400"/>
                <a:chOff x="381000" y="635000"/>
                <a:chExt cx="6934200" cy="736600"/>
              </a:xfrm>
            </p:grpSpPr>
            <p:grpSp>
              <p:nvGrpSpPr>
                <p:cNvPr id="110" name="Group 109"/>
                <p:cNvGrpSpPr/>
                <p:nvPr/>
              </p:nvGrpSpPr>
              <p:grpSpPr>
                <a:xfrm>
                  <a:off x="381000" y="685800"/>
                  <a:ext cx="3505200" cy="685800"/>
                  <a:chOff x="381000" y="685800"/>
                  <a:chExt cx="3505200" cy="685800"/>
                </a:xfrm>
              </p:grpSpPr>
              <p:pic>
                <p:nvPicPr>
                  <p:cNvPr id="117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810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18" name="Picture 117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066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19" name="Picture 118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828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20" name="Picture 119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25146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21" name="Picture 120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1242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grpSp>
              <p:nvGrpSpPr>
                <p:cNvPr id="111" name="Group 110"/>
                <p:cNvGrpSpPr/>
                <p:nvPr/>
              </p:nvGrpSpPr>
              <p:grpSpPr>
                <a:xfrm>
                  <a:off x="3810000" y="635000"/>
                  <a:ext cx="3505200" cy="685800"/>
                  <a:chOff x="381000" y="685800"/>
                  <a:chExt cx="3505200" cy="685800"/>
                </a:xfrm>
              </p:grpSpPr>
              <p:pic>
                <p:nvPicPr>
                  <p:cNvPr id="11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810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13" name="Picture 11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066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14" name="Picture 113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828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15" name="Picture 114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25146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16" name="Picture 115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1242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</p:grpSp>
          <p:grpSp>
            <p:nvGrpSpPr>
              <p:cNvPr id="71" name="Group 70"/>
              <p:cNvGrpSpPr/>
              <p:nvPr/>
            </p:nvGrpSpPr>
            <p:grpSpPr>
              <a:xfrm>
                <a:off x="381000" y="1905000"/>
                <a:ext cx="6934200" cy="660400"/>
                <a:chOff x="381000" y="635000"/>
                <a:chExt cx="6934200" cy="736600"/>
              </a:xfrm>
            </p:grpSpPr>
            <p:grpSp>
              <p:nvGrpSpPr>
                <p:cNvPr id="98" name="Group 97"/>
                <p:cNvGrpSpPr/>
                <p:nvPr/>
              </p:nvGrpSpPr>
              <p:grpSpPr>
                <a:xfrm>
                  <a:off x="381000" y="685800"/>
                  <a:ext cx="3505200" cy="685800"/>
                  <a:chOff x="381000" y="685800"/>
                  <a:chExt cx="3505200" cy="685800"/>
                </a:xfrm>
              </p:grpSpPr>
              <p:pic>
                <p:nvPicPr>
                  <p:cNvPr id="10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810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06" name="Picture 105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066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07" name="Picture 106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828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08" name="Picture 107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25146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09" name="Picture 108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1242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grpSp>
              <p:nvGrpSpPr>
                <p:cNvPr id="99" name="Group 98"/>
                <p:cNvGrpSpPr/>
                <p:nvPr/>
              </p:nvGrpSpPr>
              <p:grpSpPr>
                <a:xfrm>
                  <a:off x="3810000" y="635000"/>
                  <a:ext cx="3505200" cy="685800"/>
                  <a:chOff x="381000" y="685800"/>
                  <a:chExt cx="3505200" cy="685800"/>
                </a:xfrm>
              </p:grpSpPr>
              <p:pic>
                <p:nvPicPr>
                  <p:cNvPr id="10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810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01" name="Picture 100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066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02" name="Picture 101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828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03" name="Picture 10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25146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04" name="Picture 103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1242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</p:grpSp>
          <p:grpSp>
            <p:nvGrpSpPr>
              <p:cNvPr id="72" name="Group 71"/>
              <p:cNvGrpSpPr/>
              <p:nvPr/>
            </p:nvGrpSpPr>
            <p:grpSpPr>
              <a:xfrm>
                <a:off x="381000" y="2514600"/>
                <a:ext cx="6934200" cy="660400"/>
                <a:chOff x="381000" y="635000"/>
                <a:chExt cx="6934200" cy="736600"/>
              </a:xfrm>
            </p:grpSpPr>
            <p:grpSp>
              <p:nvGrpSpPr>
                <p:cNvPr id="86" name="Group 85"/>
                <p:cNvGrpSpPr/>
                <p:nvPr/>
              </p:nvGrpSpPr>
              <p:grpSpPr>
                <a:xfrm>
                  <a:off x="381000" y="685800"/>
                  <a:ext cx="3505200" cy="685800"/>
                  <a:chOff x="381000" y="685800"/>
                  <a:chExt cx="3505200" cy="685800"/>
                </a:xfrm>
              </p:grpSpPr>
              <p:pic>
                <p:nvPicPr>
                  <p:cNvPr id="9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810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94" name="Picture 93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066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95" name="Picture 94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828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96" name="Picture 95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25146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97" name="Picture 96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1242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grpSp>
              <p:nvGrpSpPr>
                <p:cNvPr id="87" name="Group 86"/>
                <p:cNvGrpSpPr/>
                <p:nvPr/>
              </p:nvGrpSpPr>
              <p:grpSpPr>
                <a:xfrm>
                  <a:off x="3810000" y="635000"/>
                  <a:ext cx="3505200" cy="685800"/>
                  <a:chOff x="381000" y="685800"/>
                  <a:chExt cx="3505200" cy="685800"/>
                </a:xfrm>
              </p:grpSpPr>
              <p:pic>
                <p:nvPicPr>
                  <p:cNvPr id="8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810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89" name="Picture 88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066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90" name="Picture 89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828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91" name="Picture 90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25146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92" name="Picture 91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1242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</p:grpSp>
          <p:grpSp>
            <p:nvGrpSpPr>
              <p:cNvPr id="73" name="Group 72"/>
              <p:cNvGrpSpPr/>
              <p:nvPr/>
            </p:nvGrpSpPr>
            <p:grpSpPr>
              <a:xfrm>
                <a:off x="381000" y="3124200"/>
                <a:ext cx="6934200" cy="660400"/>
                <a:chOff x="381000" y="635000"/>
                <a:chExt cx="6934200" cy="736600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381000" y="685800"/>
                  <a:ext cx="3505200" cy="685800"/>
                  <a:chOff x="381000" y="685800"/>
                  <a:chExt cx="3505200" cy="685800"/>
                </a:xfrm>
              </p:grpSpPr>
              <p:pic>
                <p:nvPicPr>
                  <p:cNvPr id="8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810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82" name="Picture 81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066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83" name="Picture 8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828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84" name="Picture 83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25146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85" name="Picture 84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1242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grpSp>
              <p:nvGrpSpPr>
                <p:cNvPr id="75" name="Group 74"/>
                <p:cNvGrpSpPr/>
                <p:nvPr/>
              </p:nvGrpSpPr>
              <p:grpSpPr>
                <a:xfrm>
                  <a:off x="3810000" y="635000"/>
                  <a:ext cx="3505200" cy="685800"/>
                  <a:chOff x="381000" y="685800"/>
                  <a:chExt cx="3505200" cy="685800"/>
                </a:xfrm>
              </p:grpSpPr>
              <p:pic>
                <p:nvPicPr>
                  <p:cNvPr id="7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810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77" name="Picture 76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066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78" name="Picture 77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18288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79" name="Picture 78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25146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80" name="Picture 79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1388" t="51429" r="69313" b="17143"/>
                  <a:stretch>
                    <a:fillRect/>
                  </a:stretch>
                </p:blipFill>
                <p:spPr bwMode="auto">
                  <a:xfrm>
                    <a:off x="3124200" y="685800"/>
                    <a:ext cx="7620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</p:grpSp>
        </p:grpSp>
      </p:grpSp>
      <p:sp>
        <p:nvSpPr>
          <p:cNvPr id="136" name="Rounded Rectangle 135"/>
          <p:cNvSpPr/>
          <p:nvPr/>
        </p:nvSpPr>
        <p:spPr>
          <a:xfrm>
            <a:off x="7543800" y="963820"/>
            <a:ext cx="990600" cy="532629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১০ গ্রামের ১০০টি বাটখারা= </a:t>
            </a:r>
            <a:r>
              <a:rPr lang="bn-BD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 কিলোগ্রাম</a:t>
            </a:r>
            <a:endParaRPr lang="en-US" sz="44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295400"/>
            <a:ext cx="8077200" cy="1524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 কিলোগ্রাম = ৪০০০ গ্রাম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2971800"/>
            <a:ext cx="8077200" cy="2819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 কিলোগ্রাম ২০০ গ্রাম</a:t>
            </a:r>
          </a:p>
          <a:p>
            <a:pPr algn="ctr"/>
            <a:r>
              <a:rPr lang="bn-BD" sz="6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= ৪০০০ +</a:t>
            </a:r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২০০ গ্রাম</a:t>
            </a:r>
          </a:p>
          <a:p>
            <a:pPr algn="ctr"/>
            <a:r>
              <a:rPr lang="bn-BD" sz="6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=৪২০০ গ্রাম</a:t>
            </a:r>
            <a:endParaRPr lang="en-US" sz="80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295400"/>
            <a:ext cx="8077200" cy="1524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 কিলোগ্রাম = ৬০০০ গ্রাম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2971800"/>
            <a:ext cx="8077200" cy="2819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 কিলোগ্রাম ৩৫০ গ্রাম</a:t>
            </a:r>
          </a:p>
          <a:p>
            <a:pPr algn="ctr"/>
            <a:r>
              <a:rPr lang="bn-BD" sz="6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= ৬০০০ +</a:t>
            </a:r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৩৫০ গ্রাম</a:t>
            </a:r>
          </a:p>
          <a:p>
            <a:pPr algn="ctr"/>
            <a:r>
              <a:rPr lang="bn-BD" sz="6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=৬৩৫০ গ্রাম</a:t>
            </a:r>
            <a:endParaRPr lang="en-US" sz="80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3200400"/>
          <a:ext cx="845820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7275"/>
                <a:gridCol w="1057275"/>
                <a:gridCol w="1057275"/>
                <a:gridCol w="1057275"/>
                <a:gridCol w="1057275"/>
                <a:gridCol w="1057275"/>
                <a:gridCol w="1057275"/>
                <a:gridCol w="1057275"/>
              </a:tblGrid>
              <a:tr h="2590800">
                <a:tc>
                  <a:txBody>
                    <a:bodyPr/>
                    <a:lstStyle/>
                    <a:p>
                      <a:pPr algn="ctr"/>
                      <a:r>
                        <a:rPr lang="bn-BD" sz="4400" dirty="0" smtClean="0">
                          <a:solidFill>
                            <a:srgbClr val="00B0F0"/>
                          </a:solidFill>
                        </a:rPr>
                        <a:t>৫ গ্রাম</a:t>
                      </a:r>
                      <a:endParaRPr lang="en-US" sz="4400" dirty="0">
                        <a:solidFill>
                          <a:srgbClr val="00B0F0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00B0F0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dirty="0" smtClean="0">
                          <a:solidFill>
                            <a:srgbClr val="00B0F0"/>
                          </a:solidFill>
                        </a:rPr>
                        <a:t>২০ গ্রাম</a:t>
                      </a:r>
                      <a:endParaRPr lang="en-US" sz="4400" dirty="0">
                        <a:solidFill>
                          <a:srgbClr val="00B0F0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00B0F0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dirty="0" smtClean="0">
                          <a:solidFill>
                            <a:srgbClr val="00B0F0"/>
                          </a:solidFill>
                        </a:rPr>
                        <a:t>১০০ গ্রাম</a:t>
                      </a:r>
                      <a:endParaRPr lang="en-US" sz="4400" dirty="0">
                        <a:solidFill>
                          <a:srgbClr val="00B0F0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00B0F0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00B0F0"/>
                          </a:solidFill>
                        </a:rPr>
                        <a:t>৫</a:t>
                      </a:r>
                      <a:r>
                        <a:rPr lang="bn-BD" sz="4400" dirty="0" smtClean="0">
                          <a:solidFill>
                            <a:srgbClr val="00B0F0"/>
                          </a:solidFill>
                        </a:rPr>
                        <a:t>০০ গ্রাম</a:t>
                      </a:r>
                      <a:endParaRPr lang="en-US" sz="4400" dirty="0">
                        <a:solidFill>
                          <a:srgbClr val="00B0F0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B0F0"/>
                        </a:solidFill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1143000"/>
            <a:ext cx="6858000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ওজনের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বাটখারা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ফাঁকা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করঃ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447800"/>
            <a:ext cx="63246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ওজন পরিমাপের মূল একক কি</a:t>
            </a:r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2362200"/>
            <a:ext cx="7010400" cy="762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ওজনের বাটখারা গুলোর নাম বলো?</a:t>
            </a:r>
            <a:endParaRPr lang="bn-IN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62800" y="1485900"/>
            <a:ext cx="1981200" cy="7620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কিলোগ্রাম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102299"/>
              </p:ext>
            </p:extLst>
          </p:nvPr>
        </p:nvGraphicFramePr>
        <p:xfrm>
          <a:off x="381000" y="3276600"/>
          <a:ext cx="845820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275"/>
                <a:gridCol w="1057275"/>
                <a:gridCol w="1057275"/>
                <a:gridCol w="1057275"/>
                <a:gridCol w="1057275"/>
                <a:gridCol w="1057275"/>
                <a:gridCol w="1057275"/>
                <a:gridCol w="1057275"/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/>
                        <a:t>৫ গ্রাম</a:t>
                      </a:r>
                      <a:endParaRPr lang="en-US" sz="3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/>
                        <a:t>১০ গ্রাম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/>
                        <a:t>২০ গ্রাম</a:t>
                      </a:r>
                      <a:endParaRPr lang="en-US" sz="3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/>
                        <a:t>৫০ গ্রাম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/>
                        <a:t>১০০ গ্রাম</a:t>
                      </a:r>
                      <a:endParaRPr lang="en-US" sz="3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/>
                        <a:t>২০০ গ্রাম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৫</a:t>
                      </a:r>
                      <a:r>
                        <a:rPr lang="bn-BD" sz="3200" dirty="0" smtClean="0"/>
                        <a:t>০০ গ্রাম</a:t>
                      </a:r>
                      <a:endParaRPr lang="en-US" sz="3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১০</a:t>
                      </a:r>
                      <a:r>
                        <a:rPr lang="bn-BD" sz="2400" dirty="0" smtClean="0"/>
                        <a:t>০০ গ্রাম</a:t>
                      </a:r>
                      <a:endParaRPr lang="en-US" sz="2400" dirty="0" smtClean="0"/>
                    </a:p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85800"/>
            <a:ext cx="5029200" cy="110799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2286000"/>
            <a:ext cx="85344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৪৫০০ গ্রাম =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 কিলোগ্রাম কত গ্রাম?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3200400"/>
            <a:ext cx="8534400" cy="838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৪০০০ গ্রাম = 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 কিলোগ্রাম?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4114800"/>
            <a:ext cx="8534400" cy="838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৭কিলোগ্রাম = 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 গ্রাম?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228600"/>
            <a:ext cx="5638800" cy="2362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err="1" smtClean="0"/>
              <a:t>ধন্যবাদ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646624"/>
            <a:ext cx="6019800" cy="405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7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0" y="1066800"/>
            <a:ext cx="6629400" cy="5410199"/>
            <a:chOff x="1524000" y="1295400"/>
            <a:chExt cx="6629400" cy="430041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" name="Rounded Rectangle 1"/>
            <p:cNvSpPr/>
            <p:nvPr/>
          </p:nvSpPr>
          <p:spPr>
            <a:xfrm>
              <a:off x="1524000" y="1295400"/>
              <a:ext cx="6629400" cy="109024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মোঃ শরীফ উদ্দিন</a:t>
              </a:r>
              <a:endPara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1524000" y="2362200"/>
              <a:ext cx="6629400" cy="111369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সহকারি শিক্ষক</a:t>
              </a:r>
              <a:endPara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524000" y="3429000"/>
              <a:ext cx="6629400" cy="107657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রিচি সরকারী প্রাথমিক বিদ্যালয়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524000" y="4495800"/>
              <a:ext cx="6629400" cy="110001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সদর,হবিগঞ্জ।</a:t>
              </a:r>
              <a:endPara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38400" y="685800"/>
            <a:ext cx="4343400" cy="762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38400" y="1676400"/>
            <a:ext cx="4343400" cy="762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3657600"/>
            <a:ext cx="7772400" cy="762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্যাংশঃ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ওজন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4648200"/>
            <a:ext cx="7772400" cy="762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পৃষ্ঠাঃ ৯৮-১০০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58800" y="5638800"/>
            <a:ext cx="7823200" cy="762000"/>
            <a:chOff x="558800" y="4876800"/>
            <a:chExt cx="7823200" cy="762000"/>
          </a:xfrm>
          <a:solidFill>
            <a:srgbClr val="FF0000"/>
          </a:solidFill>
        </p:grpSpPr>
        <p:sp>
          <p:nvSpPr>
            <p:cNvPr id="6" name="Rounded Rectangle 5"/>
            <p:cNvSpPr/>
            <p:nvPr/>
          </p:nvSpPr>
          <p:spPr>
            <a:xfrm>
              <a:off x="558800" y="4876800"/>
              <a:ext cx="3810000" cy="762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সময়ঃ ৪০ মিনিট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495800" y="4876800"/>
              <a:ext cx="3886200" cy="762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তারিখঃ 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1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৮-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03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-২০২০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609600" y="2743200"/>
            <a:ext cx="7772400" cy="762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838200" y="4800600"/>
            <a:ext cx="3429000" cy="1139483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আমরা কী দিয়ে মাপি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9600" y="228600"/>
            <a:ext cx="8305800" cy="3810000"/>
            <a:chOff x="609600" y="228600"/>
            <a:chExt cx="8305800" cy="3810000"/>
          </a:xfrm>
        </p:grpSpPr>
        <p:pic>
          <p:nvPicPr>
            <p:cNvPr id="8" name="Picture 7" descr="77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2209800"/>
              <a:ext cx="3581400" cy="1828800"/>
            </a:xfrm>
            <a:prstGeom prst="rect">
              <a:avLst/>
            </a:prstGeom>
          </p:spPr>
        </p:pic>
        <p:pic>
          <p:nvPicPr>
            <p:cNvPr id="9" name="Picture 8" descr="88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228600"/>
              <a:ext cx="3581400" cy="1905000"/>
            </a:xfrm>
            <a:prstGeom prst="rect">
              <a:avLst/>
            </a:prstGeom>
          </p:spPr>
        </p:pic>
        <p:pic>
          <p:nvPicPr>
            <p:cNvPr id="10" name="Picture 9" descr="99.jpg"/>
            <p:cNvPicPr>
              <a:picLocks noChangeAspect="1"/>
            </p:cNvPicPr>
            <p:nvPr/>
          </p:nvPicPr>
          <p:blipFill>
            <a:blip r:embed="rId4"/>
            <a:srcRect t="54167"/>
            <a:stretch>
              <a:fillRect/>
            </a:stretch>
          </p:blipFill>
          <p:spPr>
            <a:xfrm>
              <a:off x="4419600" y="457200"/>
              <a:ext cx="4495800" cy="35814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096000" y="50292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দাঁড়িপাল্লা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2438400"/>
            <a:ext cx="7772400" cy="1371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২৪.৫.২ মেট্টিক পদ্ধতির ওজনের বাটখারাগুলো চিনতে ও বলতে পারবে।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3886200"/>
            <a:ext cx="7772400" cy="1905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২৪.৫.৪ বিভিন্ন বাটখারা দারা বস্তুর ওজন মাপ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057400" y="1295400"/>
            <a:ext cx="5334000" cy="10668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981200" y="2362200"/>
            <a:ext cx="5715000" cy="1981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ওজন</a:t>
            </a:r>
            <a:endParaRPr lang="en-US" sz="8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44" y="315310"/>
            <a:ext cx="3182382" cy="3799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13" y="315310"/>
            <a:ext cx="3746000" cy="36128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4114800"/>
            <a:ext cx="1876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দাঁড়িপাল্লা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3962400"/>
            <a:ext cx="3834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ওজনমাপক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5029200"/>
            <a:ext cx="5907386" cy="762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দাঁড়িপাল্লা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দিয়ে আমরা কি করি?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10200" y="5867400"/>
            <a:ext cx="3276600" cy="762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ওজন মাপতে পারি।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540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mall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04801"/>
            <a:ext cx="6553199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3962400"/>
            <a:ext cx="320040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as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3"/>
              </a:rPr>
              <a:t>ডিজিটাল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3"/>
              </a:rPr>
              <a:t>ওয়েট</a:t>
            </a:r>
            <a:r>
              <a:rPr lang="as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3"/>
              </a:rPr>
              <a:t> স্কে</a:t>
            </a:r>
            <a:r>
              <a:rPr lang="bn-BD" sz="36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3600" u="sng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5029200"/>
            <a:ext cx="4876800" cy="13716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3"/>
              </a:rPr>
              <a:t>ডিজিটাল 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3"/>
              </a:rPr>
              <a:t>ওয়েট</a:t>
            </a:r>
            <a:r>
              <a:rPr lang="as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3"/>
              </a:rPr>
              <a:t> স্কে</a:t>
            </a:r>
            <a:r>
              <a:rPr lang="bn-BD" sz="44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4400" u="sng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 আমরা কি করি?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38800" y="5638800"/>
            <a:ext cx="3276600" cy="762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ওজন মাপতে পারি।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819421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1828800" y="4495800"/>
            <a:ext cx="5486400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বাটখারা। </a:t>
            </a:r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Trek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1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Verv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496</TotalTime>
  <Words>256</Words>
  <Application>Microsoft Office PowerPoint</Application>
  <PresentationFormat>On-screen Show (4:3)</PresentationFormat>
  <Paragraphs>66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Trek</vt:lpstr>
      <vt:lpstr>Apex</vt:lpstr>
      <vt:lpstr>Office Theme</vt:lpstr>
      <vt:lpstr>Urban</vt:lpstr>
      <vt:lpstr>Concourse</vt:lpstr>
      <vt:lpstr>1_Trek</vt:lpstr>
      <vt:lpstr>Flow</vt:lpstr>
      <vt:lpstr>Verve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DPE</cp:lastModifiedBy>
  <cp:revision>92</cp:revision>
  <dcterms:created xsi:type="dcterms:W3CDTF">2006-08-16T00:00:00Z</dcterms:created>
  <dcterms:modified xsi:type="dcterms:W3CDTF">2020-03-17T10:37:01Z</dcterms:modified>
</cp:coreProperties>
</file>