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76" r:id="rId9"/>
    <p:sldId id="277"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9E33B"/>
    <a:srgbClr val="8D3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6" Type="http://schemas.openxmlformats.org/officeDocument/2006/relationships/image" Target="../media/image16.jpg"/><Relationship Id="rId5" Type="http://schemas.openxmlformats.org/officeDocument/2006/relationships/image" Target="../media/image15.jpeg"/><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 Id="rId5" Type="http://schemas.openxmlformats.org/officeDocument/2006/relationships/image" Target="../media/image20.jpg"/><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7.xml"/><Relationship Id="rId5" Type="http://schemas.openxmlformats.org/officeDocument/2006/relationships/image" Target="../media/image24.jpg"/><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haiful.mirsorai1981@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15" y="-30997"/>
            <a:ext cx="9236990" cy="6888997"/>
          </a:xfrm>
          <a:prstGeom prst="rect">
            <a:avLst/>
          </a:prstGeom>
        </p:spPr>
      </p:pic>
      <p:sp>
        <p:nvSpPr>
          <p:cNvPr id="6" name="Rectangle 5"/>
          <p:cNvSpPr/>
          <p:nvPr/>
        </p:nvSpPr>
        <p:spPr>
          <a:xfrm>
            <a:off x="1981200" y="-76200"/>
            <a:ext cx="5867400" cy="2646878"/>
          </a:xfrm>
          <a:prstGeom prst="rect">
            <a:avLst/>
          </a:prstGeom>
        </p:spPr>
        <p:txBody>
          <a:bodyPr wrap="square">
            <a:spAutoFit/>
          </a:bodyPr>
          <a:lstStyle/>
          <a:p>
            <a:r>
              <a:rPr lang="en-US" sz="16600" dirty="0" err="1" smtClean="0">
                <a:solidFill>
                  <a:srgbClr val="0000CC"/>
                </a:solidFill>
                <a:latin typeface="NikoshBAN" pitchFamily="2" charset="0"/>
                <a:cs typeface="NikoshBAN" pitchFamily="2" charset="0"/>
              </a:rPr>
              <a:t>স্বাগতম</a:t>
            </a:r>
            <a:endParaRPr lang="en-US" sz="16600" dirty="0">
              <a:solidFill>
                <a:srgbClr val="0000CC"/>
              </a:solidFill>
              <a:latin typeface="NikoshBAN" pitchFamily="2" charset="0"/>
              <a:cs typeface="NikoshBAN" pitchFamily="2" charset="0"/>
            </a:endParaRPr>
          </a:p>
        </p:txBody>
      </p:sp>
    </p:spTree>
    <p:extLst>
      <p:ext uri="{BB962C8B-B14F-4D97-AF65-F5344CB8AC3E}">
        <p14:creationId xmlns:p14="http://schemas.microsoft.com/office/powerpoint/2010/main" val="322882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6">
                                            <p:txEl>
                                              <p:pRg st="0" end="0"/>
                                            </p:txEl>
                                          </p:spTgt>
                                        </p:tgtEl>
                                        <p:attrNameLst>
                                          <p:attrName>style.color</p:attrName>
                                        </p:attrNameLst>
                                      </p:cBhvr>
                                      <p:to>
                                        <a:schemeClr val="bg1"/>
                                      </p:to>
                                    </p:animClr>
                                    <p:animClr clrSpc="rgb" dir="cw">
                                      <p:cBhvr>
                                        <p:cTn id="7" dur="250" autoRev="1" fill="remove"/>
                                        <p:tgtEl>
                                          <p:spTgt spid="6">
                                            <p:txEl>
                                              <p:pRg st="0" end="0"/>
                                            </p:txEl>
                                          </p:spTgt>
                                        </p:tgtEl>
                                        <p:attrNameLst>
                                          <p:attrName>fillcolor</p:attrName>
                                        </p:attrNameLst>
                                      </p:cBhvr>
                                      <p:to>
                                        <a:schemeClr val="bg1"/>
                                      </p:to>
                                    </p:animClr>
                                    <p:set>
                                      <p:cBhvr>
                                        <p:cTn id="8" dur="250" autoRev="1" fill="remove"/>
                                        <p:tgtEl>
                                          <p:spTgt spid="6">
                                            <p:txEl>
                                              <p:pRg st="0" end="0"/>
                                            </p:txEl>
                                          </p:spTgt>
                                        </p:tgtEl>
                                        <p:attrNameLst>
                                          <p:attrName>fill.type</p:attrName>
                                        </p:attrNameLst>
                                      </p:cBhvr>
                                      <p:to>
                                        <p:strVal val="solid"/>
                                      </p:to>
                                    </p:set>
                                    <p:set>
                                      <p:cBhvr>
                                        <p:cTn id="9" dur="250" autoRev="1" fill="remove"/>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838429" y="2611750"/>
            <a:ext cx="3119640" cy="1762478"/>
            <a:chOff x="2771612" y="2319160"/>
            <a:chExt cx="3119640" cy="1762478"/>
          </a:xfrm>
        </p:grpSpPr>
        <p:sp>
          <p:nvSpPr>
            <p:cNvPr id="65" name="Oval 64"/>
            <p:cNvSpPr/>
            <p:nvPr/>
          </p:nvSpPr>
          <p:spPr>
            <a:xfrm>
              <a:off x="2771612" y="2319160"/>
              <a:ext cx="3119640" cy="1762478"/>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6" name="Oval 4"/>
            <p:cNvSpPr/>
            <p:nvPr/>
          </p:nvSpPr>
          <p:spPr>
            <a:xfrm>
              <a:off x="3228473" y="2577269"/>
              <a:ext cx="2205918" cy="1246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en-US" sz="6000" kern="1200" dirty="0" err="1" smtClean="0">
                  <a:latin typeface="NikoshBAN" pitchFamily="2" charset="0"/>
                  <a:cs typeface="NikoshBAN" pitchFamily="2" charset="0"/>
                </a:rPr>
                <a:t>কেন্দ্রীয়</a:t>
              </a:r>
              <a:r>
                <a:rPr lang="en-US" sz="6000" kern="1200" dirty="0" smtClean="0">
                  <a:latin typeface="NikoshBAN" pitchFamily="2" charset="0"/>
                  <a:cs typeface="NikoshBAN" pitchFamily="2" charset="0"/>
                </a:rPr>
                <a:t> </a:t>
              </a:r>
              <a:r>
                <a:rPr lang="en-US" sz="6000" kern="1200" dirty="0" err="1" smtClean="0">
                  <a:latin typeface="NikoshBAN" pitchFamily="2" charset="0"/>
                  <a:cs typeface="NikoshBAN" pitchFamily="2" charset="0"/>
                </a:rPr>
                <a:t>ব্যাংক</a:t>
              </a:r>
              <a:r>
                <a:rPr lang="en-US" sz="6000" kern="1200" dirty="0" smtClean="0">
                  <a:latin typeface="NikoshBAN" pitchFamily="2" charset="0"/>
                  <a:cs typeface="NikoshBAN" pitchFamily="2" charset="0"/>
                </a:rPr>
                <a:t> </a:t>
              </a:r>
              <a:endParaRPr lang="en-US" sz="6000" kern="1200" dirty="0">
                <a:latin typeface="NikoshBAN" pitchFamily="2" charset="0"/>
                <a:cs typeface="NikoshBAN" pitchFamily="2" charset="0"/>
              </a:endParaRPr>
            </a:p>
          </p:txBody>
        </p:sp>
      </p:grpSp>
      <p:grpSp>
        <p:nvGrpSpPr>
          <p:cNvPr id="29" name="Group 28"/>
          <p:cNvGrpSpPr/>
          <p:nvPr/>
        </p:nvGrpSpPr>
        <p:grpSpPr>
          <a:xfrm>
            <a:off x="4193148" y="2015159"/>
            <a:ext cx="36843" cy="532601"/>
            <a:chOff x="4313011" y="1786558"/>
            <a:chExt cx="36843" cy="532601"/>
          </a:xfrm>
        </p:grpSpPr>
        <p:sp>
          <p:nvSpPr>
            <p:cNvPr id="63" name="Straight Connector 5"/>
            <p:cNvSpPr/>
            <p:nvPr/>
          </p:nvSpPr>
          <p:spPr>
            <a:xfrm rot="16200000">
              <a:off x="4065132" y="2034437"/>
              <a:ext cx="532601" cy="36843"/>
            </a:xfrm>
            <a:custGeom>
              <a:avLst/>
              <a:gdLst/>
              <a:ahLst/>
              <a:cxnLst/>
              <a:rect l="0" t="0" r="0" b="0"/>
              <a:pathLst>
                <a:path>
                  <a:moveTo>
                    <a:pt x="0" y="18421"/>
                  </a:moveTo>
                  <a:lnTo>
                    <a:pt x="532601"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4" name="Straight Connector 6"/>
            <p:cNvSpPr/>
            <p:nvPr/>
          </p:nvSpPr>
          <p:spPr>
            <a:xfrm rot="16200000">
              <a:off x="4318118" y="2039544"/>
              <a:ext cx="26630" cy="2663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0" name="Group 29"/>
          <p:cNvGrpSpPr/>
          <p:nvPr/>
        </p:nvGrpSpPr>
        <p:grpSpPr>
          <a:xfrm>
            <a:off x="2771730" y="252680"/>
            <a:ext cx="2879679" cy="1762478"/>
            <a:chOff x="2891593" y="24079"/>
            <a:chExt cx="2879679" cy="1762478"/>
          </a:xfrm>
        </p:grpSpPr>
        <p:sp>
          <p:nvSpPr>
            <p:cNvPr id="61" name="Oval 60"/>
            <p:cNvSpPr/>
            <p:nvPr/>
          </p:nvSpPr>
          <p:spPr>
            <a:xfrm>
              <a:off x="2891593" y="24079"/>
              <a:ext cx="2879679" cy="1762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Oval 8"/>
            <p:cNvSpPr/>
            <p:nvPr/>
          </p:nvSpPr>
          <p:spPr>
            <a:xfrm>
              <a:off x="3313312" y="282188"/>
              <a:ext cx="2036241" cy="1246260"/>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bn-IN" sz="3600" kern="1200" dirty="0" smtClean="0">
                  <a:latin typeface="NikoshBAN" pitchFamily="2" charset="0"/>
                  <a:cs typeface="NikoshBAN" pitchFamily="2" charset="0"/>
                </a:rPr>
                <a:t>সরকারের ব্যাংক</a:t>
              </a:r>
              <a:endParaRPr lang="en-US" sz="3600" kern="1200" dirty="0">
                <a:latin typeface="NikoshBAN" pitchFamily="2" charset="0"/>
                <a:cs typeface="NikoshBAN" pitchFamily="2" charset="0"/>
              </a:endParaRPr>
            </a:p>
          </p:txBody>
        </p:sp>
      </p:grpSp>
      <p:grpSp>
        <p:nvGrpSpPr>
          <p:cNvPr id="31" name="Group 30"/>
          <p:cNvGrpSpPr/>
          <p:nvPr/>
        </p:nvGrpSpPr>
        <p:grpSpPr>
          <a:xfrm>
            <a:off x="5174479" y="2294775"/>
            <a:ext cx="567936" cy="483370"/>
            <a:chOff x="5391706" y="2513526"/>
            <a:chExt cx="204064" cy="36843"/>
          </a:xfrm>
        </p:grpSpPr>
        <p:sp>
          <p:nvSpPr>
            <p:cNvPr id="59" name="Straight Connector 9"/>
            <p:cNvSpPr/>
            <p:nvPr/>
          </p:nvSpPr>
          <p:spPr>
            <a:xfrm rot="19800000">
              <a:off x="5391706" y="2513526"/>
              <a:ext cx="204064" cy="36843"/>
            </a:xfrm>
            <a:custGeom>
              <a:avLst/>
              <a:gdLst/>
              <a:ahLst/>
              <a:cxnLst/>
              <a:rect l="0" t="0" r="0" b="0"/>
              <a:pathLst>
                <a:path>
                  <a:moveTo>
                    <a:pt x="0" y="18421"/>
                  </a:moveTo>
                  <a:lnTo>
                    <a:pt x="154139"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0" name="Straight Connector 10"/>
            <p:cNvSpPr/>
            <p:nvPr/>
          </p:nvSpPr>
          <p:spPr>
            <a:xfrm rot="19800000">
              <a:off x="5485257" y="2528160"/>
              <a:ext cx="7706" cy="770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sp>
        <p:nvSpPr>
          <p:cNvPr id="58" name="Oval 12"/>
          <p:cNvSpPr/>
          <p:nvPr/>
        </p:nvSpPr>
        <p:spPr>
          <a:xfrm>
            <a:off x="1828801" y="1754741"/>
            <a:ext cx="3023216" cy="2521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n-US" sz="2800" kern="1200" dirty="0">
              <a:latin typeface="NikoshBAN" pitchFamily="2" charset="0"/>
              <a:cs typeface="NikoshBAN" pitchFamily="2" charset="0"/>
            </a:endParaRPr>
          </a:p>
        </p:txBody>
      </p:sp>
      <p:grpSp>
        <p:nvGrpSpPr>
          <p:cNvPr id="33" name="Group 32"/>
          <p:cNvGrpSpPr/>
          <p:nvPr/>
        </p:nvGrpSpPr>
        <p:grpSpPr>
          <a:xfrm>
            <a:off x="5733455" y="4003322"/>
            <a:ext cx="438745" cy="36843"/>
            <a:chOff x="5586510" y="3774721"/>
            <a:chExt cx="438745" cy="36843"/>
          </a:xfrm>
        </p:grpSpPr>
        <p:sp>
          <p:nvSpPr>
            <p:cNvPr id="55" name="Straight Connector 13"/>
            <p:cNvSpPr/>
            <p:nvPr/>
          </p:nvSpPr>
          <p:spPr>
            <a:xfrm rot="1314036">
              <a:off x="5586510" y="3774721"/>
              <a:ext cx="438745" cy="36843"/>
            </a:xfrm>
            <a:custGeom>
              <a:avLst/>
              <a:gdLst/>
              <a:ahLst/>
              <a:cxnLst/>
              <a:rect l="0" t="0" r="0" b="0"/>
              <a:pathLst>
                <a:path>
                  <a:moveTo>
                    <a:pt x="0" y="18421"/>
                  </a:moveTo>
                  <a:lnTo>
                    <a:pt x="438745"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6" name="Straight Connector 14"/>
            <p:cNvSpPr/>
            <p:nvPr/>
          </p:nvSpPr>
          <p:spPr>
            <a:xfrm rot="1314036">
              <a:off x="5794914" y="3782174"/>
              <a:ext cx="21937" cy="2193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4" name="Group 33"/>
          <p:cNvGrpSpPr/>
          <p:nvPr/>
        </p:nvGrpSpPr>
        <p:grpSpPr>
          <a:xfrm>
            <a:off x="6120124" y="3784789"/>
            <a:ext cx="2490470" cy="1762478"/>
            <a:chOff x="5846923" y="3428998"/>
            <a:chExt cx="2490470" cy="1762478"/>
          </a:xfrm>
        </p:grpSpPr>
        <p:sp>
          <p:nvSpPr>
            <p:cNvPr id="53" name="Oval 52"/>
            <p:cNvSpPr/>
            <p:nvPr/>
          </p:nvSpPr>
          <p:spPr>
            <a:xfrm>
              <a:off x="5846923" y="3428998"/>
              <a:ext cx="2490470" cy="1762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Oval 16"/>
            <p:cNvSpPr/>
            <p:nvPr/>
          </p:nvSpPr>
          <p:spPr>
            <a:xfrm>
              <a:off x="6211644" y="3687107"/>
              <a:ext cx="1761028" cy="1246260"/>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bn-IN" sz="3600" kern="1200" dirty="0" smtClean="0">
                  <a:latin typeface="NikoshBAN" pitchFamily="2" charset="0"/>
                  <a:cs typeface="NikoshBAN" pitchFamily="2" charset="0"/>
                </a:rPr>
                <a:t>জনকল্যান মূলক প্রতিষ্ঠান</a:t>
              </a:r>
              <a:endParaRPr lang="en-US" sz="3600" kern="1200" dirty="0">
                <a:latin typeface="NikoshBAN" pitchFamily="2" charset="0"/>
                <a:cs typeface="NikoshBAN" pitchFamily="2" charset="0"/>
              </a:endParaRPr>
            </a:p>
          </p:txBody>
        </p:sp>
      </p:grpSp>
      <p:grpSp>
        <p:nvGrpSpPr>
          <p:cNvPr id="35" name="Group 34"/>
          <p:cNvGrpSpPr/>
          <p:nvPr/>
        </p:nvGrpSpPr>
        <p:grpSpPr>
          <a:xfrm>
            <a:off x="4179833" y="4399727"/>
            <a:ext cx="36843" cy="532601"/>
            <a:chOff x="4313011" y="4081639"/>
            <a:chExt cx="36843" cy="532601"/>
          </a:xfrm>
        </p:grpSpPr>
        <p:sp>
          <p:nvSpPr>
            <p:cNvPr id="51" name="Straight Connector 17"/>
            <p:cNvSpPr/>
            <p:nvPr/>
          </p:nvSpPr>
          <p:spPr>
            <a:xfrm rot="5400000">
              <a:off x="4065132" y="4329518"/>
              <a:ext cx="532601" cy="36843"/>
            </a:xfrm>
            <a:custGeom>
              <a:avLst/>
              <a:gdLst/>
              <a:ahLst/>
              <a:cxnLst/>
              <a:rect l="0" t="0" r="0" b="0"/>
              <a:pathLst>
                <a:path>
                  <a:moveTo>
                    <a:pt x="0" y="18421"/>
                  </a:moveTo>
                  <a:lnTo>
                    <a:pt x="532601"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2" name="Straight Connector 18"/>
            <p:cNvSpPr/>
            <p:nvPr/>
          </p:nvSpPr>
          <p:spPr>
            <a:xfrm rot="5400000">
              <a:off x="4318118" y="4334625"/>
              <a:ext cx="26630" cy="2663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6" name="Group 35"/>
          <p:cNvGrpSpPr/>
          <p:nvPr/>
        </p:nvGrpSpPr>
        <p:grpSpPr>
          <a:xfrm>
            <a:off x="2932954" y="4896706"/>
            <a:ext cx="3068755" cy="1580294"/>
            <a:chOff x="2703812" y="4668105"/>
            <a:chExt cx="3945397" cy="1762478"/>
          </a:xfrm>
        </p:grpSpPr>
        <p:sp>
          <p:nvSpPr>
            <p:cNvPr id="49" name="Oval 48"/>
            <p:cNvSpPr/>
            <p:nvPr/>
          </p:nvSpPr>
          <p:spPr>
            <a:xfrm>
              <a:off x="2703812" y="4668105"/>
              <a:ext cx="3945397" cy="1762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Oval 20"/>
            <p:cNvSpPr/>
            <p:nvPr/>
          </p:nvSpPr>
          <p:spPr>
            <a:xfrm>
              <a:off x="3227663" y="4926214"/>
              <a:ext cx="2789555" cy="1246259"/>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bn-IN" sz="3600" kern="1200" dirty="0" smtClean="0">
                  <a:latin typeface="NikoshBAN" pitchFamily="2" charset="0"/>
                  <a:cs typeface="NikoshBAN" pitchFamily="2" charset="0"/>
                </a:rPr>
                <a:t>অমুনাফাভোগী </a:t>
              </a:r>
            </a:p>
            <a:p>
              <a:pPr lvl="0" algn="ctr" defTabSz="1600200">
                <a:lnSpc>
                  <a:spcPct val="90000"/>
                </a:lnSpc>
                <a:spcBef>
                  <a:spcPct val="0"/>
                </a:spcBef>
                <a:spcAft>
                  <a:spcPct val="35000"/>
                </a:spcAft>
              </a:pPr>
              <a:r>
                <a:rPr lang="bn-IN" sz="3600" kern="1200" dirty="0" smtClean="0">
                  <a:latin typeface="NikoshBAN" pitchFamily="2" charset="0"/>
                  <a:cs typeface="NikoshBAN" pitchFamily="2" charset="0"/>
                </a:rPr>
                <a:t>প্রতিষ্ঠান</a:t>
              </a:r>
              <a:endParaRPr lang="en-US" sz="3600" kern="1200" dirty="0">
                <a:latin typeface="NikoshBAN" pitchFamily="2" charset="0"/>
                <a:cs typeface="NikoshBAN" pitchFamily="2" charset="0"/>
              </a:endParaRPr>
            </a:p>
          </p:txBody>
        </p:sp>
      </p:grpSp>
      <p:grpSp>
        <p:nvGrpSpPr>
          <p:cNvPr id="37" name="Group 36"/>
          <p:cNvGrpSpPr/>
          <p:nvPr/>
        </p:nvGrpSpPr>
        <p:grpSpPr>
          <a:xfrm>
            <a:off x="2976822" y="4078965"/>
            <a:ext cx="154139" cy="36843"/>
            <a:chOff x="3096685" y="3850364"/>
            <a:chExt cx="154139" cy="36843"/>
          </a:xfrm>
        </p:grpSpPr>
        <p:sp>
          <p:nvSpPr>
            <p:cNvPr id="47" name="Straight Connector 21"/>
            <p:cNvSpPr/>
            <p:nvPr/>
          </p:nvSpPr>
          <p:spPr>
            <a:xfrm rot="9000000">
              <a:off x="3096685" y="3850364"/>
              <a:ext cx="154139" cy="36843"/>
            </a:xfrm>
            <a:custGeom>
              <a:avLst/>
              <a:gdLst/>
              <a:ahLst/>
              <a:cxnLst/>
              <a:rect l="0" t="0" r="0" b="0"/>
              <a:pathLst>
                <a:path>
                  <a:moveTo>
                    <a:pt x="0" y="18421"/>
                  </a:moveTo>
                  <a:lnTo>
                    <a:pt x="154139"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Straight Connector 22"/>
            <p:cNvSpPr/>
            <p:nvPr/>
          </p:nvSpPr>
          <p:spPr>
            <a:xfrm rot="19800000">
              <a:off x="3169901" y="3864932"/>
              <a:ext cx="7706" cy="770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8" name="Group 37"/>
          <p:cNvGrpSpPr/>
          <p:nvPr/>
        </p:nvGrpSpPr>
        <p:grpSpPr>
          <a:xfrm>
            <a:off x="303339" y="3695301"/>
            <a:ext cx="2535090" cy="1762478"/>
            <a:chOff x="1462595" y="3466700"/>
            <a:chExt cx="1762478" cy="1762478"/>
          </a:xfrm>
        </p:grpSpPr>
        <p:sp>
          <p:nvSpPr>
            <p:cNvPr id="45" name="Oval 44"/>
            <p:cNvSpPr/>
            <p:nvPr/>
          </p:nvSpPr>
          <p:spPr>
            <a:xfrm>
              <a:off x="1462595" y="3466700"/>
              <a:ext cx="1762478" cy="1762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Oval 24"/>
            <p:cNvSpPr/>
            <p:nvPr/>
          </p:nvSpPr>
          <p:spPr>
            <a:xfrm>
              <a:off x="1720704" y="3724809"/>
              <a:ext cx="1246260" cy="1246260"/>
            </a:xfrm>
            <a:prstGeom prst="rect">
              <a:avLst/>
            </a:prstGeom>
            <a:solidFill>
              <a:schemeClr val="accent3">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bn-IN" sz="3600" kern="1200" dirty="0" smtClean="0">
                  <a:latin typeface="NikoshBAN" pitchFamily="2" charset="0"/>
                  <a:cs typeface="NikoshBAN" pitchFamily="2" charset="0"/>
                </a:rPr>
                <a:t>মুদ্রা</a:t>
              </a:r>
              <a:r>
                <a:rPr lang="bn-IN" sz="3600" kern="1200" baseline="0" dirty="0" smtClean="0">
                  <a:latin typeface="NikoshBAN" pitchFamily="2" charset="0"/>
                  <a:cs typeface="NikoshBAN" pitchFamily="2" charset="0"/>
                </a:rPr>
                <a:t> বাজার নিয়ন্ত্রন করে</a:t>
              </a:r>
              <a:endParaRPr lang="en-US" sz="3600" kern="1200" dirty="0">
                <a:latin typeface="NikoshBAN" pitchFamily="2" charset="0"/>
                <a:cs typeface="NikoshBAN" pitchFamily="2" charset="0"/>
              </a:endParaRPr>
            </a:p>
          </p:txBody>
        </p:sp>
      </p:grpSp>
      <p:grpSp>
        <p:nvGrpSpPr>
          <p:cNvPr id="39" name="Group 38"/>
          <p:cNvGrpSpPr/>
          <p:nvPr/>
        </p:nvGrpSpPr>
        <p:grpSpPr>
          <a:xfrm>
            <a:off x="3113526" y="2807263"/>
            <a:ext cx="106140" cy="36843"/>
            <a:chOff x="3233389" y="2578662"/>
            <a:chExt cx="106140" cy="36843"/>
          </a:xfrm>
        </p:grpSpPr>
        <p:sp>
          <p:nvSpPr>
            <p:cNvPr id="43" name="Straight Connector 25"/>
            <p:cNvSpPr/>
            <p:nvPr/>
          </p:nvSpPr>
          <p:spPr>
            <a:xfrm rot="1800000">
              <a:off x="3233389" y="2578662"/>
              <a:ext cx="106140" cy="36843"/>
            </a:xfrm>
            <a:custGeom>
              <a:avLst/>
              <a:gdLst/>
              <a:ahLst/>
              <a:cxnLst/>
              <a:rect l="0" t="0" r="0" b="0"/>
              <a:pathLst>
                <a:path>
                  <a:moveTo>
                    <a:pt x="0" y="18421"/>
                  </a:moveTo>
                  <a:lnTo>
                    <a:pt x="106140" y="1842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4" name="Straight Connector 26"/>
            <p:cNvSpPr/>
            <p:nvPr/>
          </p:nvSpPr>
          <p:spPr>
            <a:xfrm rot="1800000">
              <a:off x="3283805" y="2594430"/>
              <a:ext cx="5307" cy="530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40" name="Group 39"/>
          <p:cNvGrpSpPr/>
          <p:nvPr/>
        </p:nvGrpSpPr>
        <p:grpSpPr>
          <a:xfrm>
            <a:off x="303339" y="1386906"/>
            <a:ext cx="2595003" cy="1762478"/>
            <a:chOff x="1046333" y="1171620"/>
            <a:chExt cx="2595003" cy="1762478"/>
          </a:xfrm>
          <a:solidFill>
            <a:srgbClr val="7030A0"/>
          </a:solidFill>
        </p:grpSpPr>
        <p:sp>
          <p:nvSpPr>
            <p:cNvPr id="41" name="Oval 40"/>
            <p:cNvSpPr/>
            <p:nvPr/>
          </p:nvSpPr>
          <p:spPr>
            <a:xfrm>
              <a:off x="1046333" y="1171620"/>
              <a:ext cx="2595003" cy="176247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Oval 28"/>
            <p:cNvSpPr/>
            <p:nvPr/>
          </p:nvSpPr>
          <p:spPr>
            <a:xfrm>
              <a:off x="1417588" y="1541762"/>
              <a:ext cx="1728976" cy="1148433"/>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bn-IN" sz="3600" kern="1200" dirty="0" smtClean="0">
                  <a:latin typeface="NikoshBAN" pitchFamily="2" charset="0"/>
                  <a:cs typeface="NikoshBAN" pitchFamily="2" charset="0"/>
                </a:rPr>
                <a:t>সকল ব্যাংকের অভিভাবক</a:t>
              </a:r>
              <a:endParaRPr lang="en-US" sz="3600" kern="1200" dirty="0">
                <a:latin typeface="NikoshBAN" pitchFamily="2" charset="0"/>
                <a:cs typeface="NikoshBAN" pitchFamily="2" charset="0"/>
              </a:endParaRPr>
            </a:p>
          </p:txBody>
        </p:sp>
      </p:grpSp>
      <p:grpSp>
        <p:nvGrpSpPr>
          <p:cNvPr id="67" name="Group 66"/>
          <p:cNvGrpSpPr/>
          <p:nvPr/>
        </p:nvGrpSpPr>
        <p:grpSpPr>
          <a:xfrm>
            <a:off x="5844374" y="1303931"/>
            <a:ext cx="1762478" cy="1762478"/>
            <a:chOff x="5498614" y="1054487"/>
            <a:chExt cx="1762478" cy="1762478"/>
          </a:xfrm>
          <a:solidFill>
            <a:schemeClr val="accent4">
              <a:lumMod val="60000"/>
              <a:lumOff val="40000"/>
            </a:schemeClr>
          </a:solidFill>
        </p:grpSpPr>
        <p:sp>
          <p:nvSpPr>
            <p:cNvPr id="68" name="Oval 67"/>
            <p:cNvSpPr/>
            <p:nvPr/>
          </p:nvSpPr>
          <p:spPr>
            <a:xfrm>
              <a:off x="5498614" y="1054487"/>
              <a:ext cx="1762478" cy="1762478"/>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9" name="Oval 4"/>
            <p:cNvSpPr/>
            <p:nvPr/>
          </p:nvSpPr>
          <p:spPr>
            <a:xfrm>
              <a:off x="5773339" y="1287492"/>
              <a:ext cx="1246260" cy="1246260"/>
            </a:xfrm>
            <a:prstGeom prst="rect">
              <a:avLst/>
            </a:prstGeom>
            <a:solidFill>
              <a:schemeClr val="accent4">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bn-IN" sz="3600" kern="1200" dirty="0" smtClean="0">
                  <a:latin typeface="NikoshBAN" pitchFamily="2" charset="0"/>
                  <a:cs typeface="NikoshBAN" pitchFamily="2" charset="0"/>
                </a:rPr>
                <a:t>রাষ্ট্রীয় প্রতিষ্ঠান</a:t>
              </a:r>
              <a:endParaRPr lang="en-US" sz="3600" kern="1200" dirty="0">
                <a:latin typeface="NikoshBAN" pitchFamily="2" charset="0"/>
                <a:cs typeface="NikoshBAN" pitchFamily="2" charset="0"/>
              </a:endParaRPr>
            </a:p>
          </p:txBody>
        </p:sp>
      </p:grpSp>
    </p:spTree>
    <p:extLst>
      <p:ext uri="{BB962C8B-B14F-4D97-AF65-F5344CB8AC3E}">
        <p14:creationId xmlns:p14="http://schemas.microsoft.com/office/powerpoint/2010/main" val="200816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p:cTn id="12" dur="1000" fill="hold"/>
                                        <p:tgtEl>
                                          <p:spTgt spid="67"/>
                                        </p:tgtEl>
                                        <p:attrNameLst>
                                          <p:attrName>ppt_w</p:attrName>
                                        </p:attrNameLst>
                                      </p:cBhvr>
                                      <p:tavLst>
                                        <p:tav tm="0">
                                          <p:val>
                                            <p:fltVal val="0"/>
                                          </p:val>
                                        </p:tav>
                                        <p:tav tm="100000">
                                          <p:val>
                                            <p:strVal val="#ppt_w"/>
                                          </p:val>
                                        </p:tav>
                                      </p:tavLst>
                                    </p:anim>
                                    <p:anim calcmode="lin" valueType="num">
                                      <p:cBhvr>
                                        <p:cTn id="13" dur="1000" fill="hold"/>
                                        <p:tgtEl>
                                          <p:spTgt spid="67"/>
                                        </p:tgtEl>
                                        <p:attrNameLst>
                                          <p:attrName>ppt_h</p:attrName>
                                        </p:attrNameLst>
                                      </p:cBhvr>
                                      <p:tavLst>
                                        <p:tav tm="0">
                                          <p:val>
                                            <p:fltVal val="0"/>
                                          </p:val>
                                        </p:tav>
                                        <p:tav tm="100000">
                                          <p:val>
                                            <p:strVal val="#ppt_h"/>
                                          </p:val>
                                        </p:tav>
                                      </p:tavLst>
                                    </p:anim>
                                    <p:anim calcmode="lin" valueType="num">
                                      <p:cBhvr>
                                        <p:cTn id="14" dur="1000" fill="hold"/>
                                        <p:tgtEl>
                                          <p:spTgt spid="67"/>
                                        </p:tgtEl>
                                        <p:attrNameLst>
                                          <p:attrName>style.rotation</p:attrName>
                                        </p:attrNameLst>
                                      </p:cBhvr>
                                      <p:tavLst>
                                        <p:tav tm="0">
                                          <p:val>
                                            <p:fltVal val="90"/>
                                          </p:val>
                                        </p:tav>
                                        <p:tav tm="100000">
                                          <p:val>
                                            <p:fltVal val="0"/>
                                          </p:val>
                                        </p:tav>
                                      </p:tavLst>
                                    </p:anim>
                                    <p:animEffect transition="in" filter="fade">
                                      <p:cBhvr>
                                        <p:cTn id="15" dur="10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dissolve">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fade">
                                      <p:cBhvr>
                                        <p:cTn id="35" dur="2000"/>
                                        <p:tgtEl>
                                          <p:spTgt spid="40"/>
                                        </p:tgtEl>
                                      </p:cBhvr>
                                    </p:animEffect>
                                    <p:anim calcmode="lin" valueType="num">
                                      <p:cBhvr>
                                        <p:cTn id="36" dur="2000" fill="hold"/>
                                        <p:tgtEl>
                                          <p:spTgt spid="40"/>
                                        </p:tgtEl>
                                        <p:attrNameLst>
                                          <p:attrName>ppt_w</p:attrName>
                                        </p:attrNameLst>
                                      </p:cBhvr>
                                      <p:tavLst>
                                        <p:tav tm="0" fmla="#ppt_w*sin(2.5*pi*$)">
                                          <p:val>
                                            <p:fltVal val="0"/>
                                          </p:val>
                                        </p:tav>
                                        <p:tav tm="100000">
                                          <p:val>
                                            <p:fltVal val="1"/>
                                          </p:val>
                                        </p:tav>
                                      </p:tavLst>
                                    </p:anim>
                                    <p:anim calcmode="lin" valueType="num">
                                      <p:cBhvr>
                                        <p:cTn id="37" dur="20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p:tgtEl>
                                          <p:spTgt spid="30"/>
                                        </p:tgtEl>
                                        <p:attrNameLst>
                                          <p:attrName>ppt_y</p:attrName>
                                        </p:attrNameLst>
                                      </p:cBhvr>
                                      <p:tavLst>
                                        <p:tav tm="0">
                                          <p:val>
                                            <p:strVal val="#ppt_y+#ppt_h*1.125000"/>
                                          </p:val>
                                        </p:tav>
                                        <p:tav tm="100000">
                                          <p:val>
                                            <p:strVal val="#ppt_y"/>
                                          </p:val>
                                        </p:tav>
                                      </p:tavLst>
                                    </p:anim>
                                    <p:animEffect transition="in" filter="wipe(up)">
                                      <p:cBhvr>
                                        <p:cTn id="4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119" y="1157738"/>
            <a:ext cx="7237861" cy="1107996"/>
          </a:xfrm>
          <a:prstGeom prst="rect">
            <a:avLst/>
          </a:prstGeom>
          <a:solidFill>
            <a:schemeClr val="accent1">
              <a:lumMod val="20000"/>
              <a:lumOff val="80000"/>
            </a:schemeClr>
          </a:solidFill>
        </p:spPr>
        <p:txBody>
          <a:bodyPr wrap="square" rtlCol="0">
            <a:spAutoFit/>
          </a:bodyPr>
          <a:lstStyle/>
          <a:p>
            <a:pPr algn="ctr"/>
            <a:r>
              <a:rPr lang="bn-BD" sz="6600" b="1" dirty="0" smtClean="0">
                <a:latin typeface="NikoshBAN" panose="02000000000000000000" pitchFamily="2" charset="0"/>
                <a:cs typeface="NikoshBAN" panose="02000000000000000000" pitchFamily="2" charset="0"/>
              </a:rPr>
              <a:t>কেন্দ্রীয় ব্যাংকের উদ্দেশ্য </a:t>
            </a:r>
            <a:endParaRPr lang="en-US" sz="6600" b="1" dirty="0">
              <a:latin typeface="NikoshBAN" panose="02000000000000000000" pitchFamily="2" charset="0"/>
              <a:cs typeface="NikoshBAN" panose="02000000000000000000" pitchFamily="2" charset="0"/>
            </a:endParaRPr>
          </a:p>
        </p:txBody>
      </p:sp>
      <p:sp>
        <p:nvSpPr>
          <p:cNvPr id="3" name="TextBox 2"/>
          <p:cNvSpPr txBox="1"/>
          <p:nvPr/>
        </p:nvSpPr>
        <p:spPr>
          <a:xfrm>
            <a:off x="428880" y="3308321"/>
            <a:ext cx="8029432" cy="769441"/>
          </a:xfrm>
          <a:prstGeom prst="rect">
            <a:avLst/>
          </a:prstGeom>
          <a:solidFill>
            <a:schemeClr val="accent4">
              <a:lumMod val="20000"/>
              <a:lumOff val="80000"/>
            </a:schemeClr>
          </a:solidFill>
        </p:spPr>
        <p:txBody>
          <a:bodyPr wrap="square" rtlCol="0">
            <a:spAutoFit/>
          </a:bodyPr>
          <a:lstStyle/>
          <a:p>
            <a:pPr algn="ctr"/>
            <a:r>
              <a:rPr lang="bn-BD" sz="4400" b="1" dirty="0" smtClean="0">
                <a:latin typeface="NikoshBAN" panose="02000000000000000000" pitchFamily="2" charset="0"/>
                <a:cs typeface="NikoshBAN" panose="02000000000000000000" pitchFamily="2" charset="0"/>
              </a:rPr>
              <a:t>কেন্দ্রীয় ব্যাংকের মোট ১৬টি উদ্দেশ্য রয়েছে</a:t>
            </a:r>
            <a:r>
              <a:rPr lang="bn-BD" sz="4400" b="1" dirty="0">
                <a:latin typeface="NikoshBAN" panose="02000000000000000000" pitchFamily="2" charset="0"/>
                <a:cs typeface="NikoshBAN" panose="02000000000000000000" pitchFamily="2" charset="0"/>
              </a:rPr>
              <a:t>।</a:t>
            </a:r>
            <a:r>
              <a:rPr lang="bn-BD" sz="4400" b="1" dirty="0" smtClean="0">
                <a:latin typeface="NikoshBAN" panose="02000000000000000000" pitchFamily="2" charset="0"/>
                <a:cs typeface="NikoshBAN" panose="02000000000000000000" pitchFamily="2" charset="0"/>
              </a:rPr>
              <a:t> </a:t>
            </a:r>
            <a:endParaRPr lang="en-US" sz="4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643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77980" y="464026"/>
            <a:ext cx="3110831" cy="1200329"/>
          </a:xfrm>
          <a:prstGeom prst="rect">
            <a:avLst/>
          </a:prstGeom>
          <a:solidFill>
            <a:schemeClr val="accent1">
              <a:lumMod val="20000"/>
              <a:lumOff val="80000"/>
            </a:schemeClr>
          </a:solidFill>
        </p:spPr>
        <p:txBody>
          <a:bodyPr wrap="square" rtlCol="0">
            <a:spAutoFit/>
          </a:bodyPr>
          <a:lstStyle/>
          <a:p>
            <a:r>
              <a:rPr lang="bn-BD" sz="3600" b="1" dirty="0" smtClean="0">
                <a:latin typeface="NikoshBAN" panose="02000000000000000000" pitchFamily="2" charset="0"/>
                <a:cs typeface="NikoshBAN" panose="02000000000000000000" pitchFamily="2" charset="0"/>
              </a:rPr>
              <a:t>১) বলিষ্ঠ মুদ্রা বাজার </a:t>
            </a:r>
          </a:p>
          <a:p>
            <a:r>
              <a:rPr lang="bn-BD" sz="3600" b="1" dirty="0" smtClean="0">
                <a:latin typeface="NikoshBAN" panose="02000000000000000000" pitchFamily="2" charset="0"/>
                <a:cs typeface="NikoshBAN" panose="02000000000000000000" pitchFamily="2" charset="0"/>
              </a:rPr>
              <a:t>    গঠন ও নিয়ন্ত্রণ</a:t>
            </a:r>
          </a:p>
        </p:txBody>
      </p:sp>
      <p:sp>
        <p:nvSpPr>
          <p:cNvPr id="4" name="TextBox 3"/>
          <p:cNvSpPr txBox="1"/>
          <p:nvPr/>
        </p:nvSpPr>
        <p:spPr>
          <a:xfrm>
            <a:off x="1177980" y="2224590"/>
            <a:ext cx="3110831" cy="646331"/>
          </a:xfrm>
          <a:prstGeom prst="rect">
            <a:avLst/>
          </a:prstGeom>
          <a:solidFill>
            <a:schemeClr val="accent6">
              <a:lumMod val="40000"/>
              <a:lumOff val="60000"/>
            </a:schemeClr>
          </a:solidFill>
        </p:spPr>
        <p:txBody>
          <a:bodyPr wrap="square" rtlCol="0">
            <a:spAutoFit/>
          </a:bodyPr>
          <a:lstStyle/>
          <a:p>
            <a:r>
              <a:rPr lang="bn-BD" sz="3600" b="1" dirty="0">
                <a:latin typeface="NikoshBAN" panose="02000000000000000000" pitchFamily="2" charset="0"/>
                <a:cs typeface="NikoshBAN" panose="02000000000000000000" pitchFamily="2" charset="0"/>
              </a:rPr>
              <a:t>২</a:t>
            </a:r>
            <a:r>
              <a:rPr lang="bn-BD" sz="3600" b="1" dirty="0" smtClean="0">
                <a:latin typeface="NikoshBAN" panose="02000000000000000000" pitchFamily="2" charset="0"/>
                <a:cs typeface="NikoshBAN" panose="02000000000000000000" pitchFamily="2" charset="0"/>
              </a:rPr>
              <a:t>) অর্থনৈতিক উন্নয়ন</a:t>
            </a:r>
            <a:endParaRPr lang="en-US" sz="3600" b="1" dirty="0">
              <a:latin typeface="NikoshBAN" panose="02000000000000000000" pitchFamily="2" charset="0"/>
              <a:cs typeface="NikoshBAN" panose="02000000000000000000" pitchFamily="2" charset="0"/>
            </a:endParaRPr>
          </a:p>
        </p:txBody>
      </p:sp>
      <p:sp>
        <p:nvSpPr>
          <p:cNvPr id="7" name="TextBox 6"/>
          <p:cNvSpPr txBox="1"/>
          <p:nvPr/>
        </p:nvSpPr>
        <p:spPr>
          <a:xfrm>
            <a:off x="1177980" y="5407159"/>
            <a:ext cx="3110831" cy="1200329"/>
          </a:xfrm>
          <a:prstGeom prst="rect">
            <a:avLst/>
          </a:prstGeom>
          <a:solidFill>
            <a:schemeClr val="accent2">
              <a:lumMod val="40000"/>
              <a:lumOff val="60000"/>
            </a:schemeClr>
          </a:solidFill>
        </p:spPr>
        <p:txBody>
          <a:bodyPr wrap="square" rtlCol="0">
            <a:spAutoFit/>
          </a:bodyPr>
          <a:lstStyle/>
          <a:p>
            <a:r>
              <a:rPr lang="bn-BD" sz="3600" b="1" dirty="0" smtClean="0">
                <a:latin typeface="NikoshBAN" panose="02000000000000000000" pitchFamily="2" charset="0"/>
                <a:cs typeface="NikoshBAN" panose="02000000000000000000" pitchFamily="2" charset="0"/>
              </a:rPr>
              <a:t>৪) বৈদেশিক মুদ্রা নিয়ন্ত্রণ </a:t>
            </a:r>
            <a:endParaRPr lang="en-US" sz="3600" b="1" dirty="0">
              <a:latin typeface="NikoshBAN" panose="02000000000000000000" pitchFamily="2" charset="0"/>
              <a:cs typeface="NikoshBAN" panose="02000000000000000000" pitchFamily="2" charset="0"/>
            </a:endParaRPr>
          </a:p>
        </p:txBody>
      </p:sp>
      <p:sp>
        <p:nvSpPr>
          <p:cNvPr id="8" name="TextBox 7"/>
          <p:cNvSpPr txBox="1"/>
          <p:nvPr/>
        </p:nvSpPr>
        <p:spPr>
          <a:xfrm>
            <a:off x="1178829" y="3837299"/>
            <a:ext cx="3109982" cy="1200329"/>
          </a:xfrm>
          <a:prstGeom prst="rect">
            <a:avLst/>
          </a:prstGeom>
          <a:solidFill>
            <a:schemeClr val="accent3">
              <a:lumMod val="40000"/>
              <a:lumOff val="60000"/>
            </a:schemeClr>
          </a:solidFill>
        </p:spPr>
        <p:txBody>
          <a:bodyPr wrap="square" rtlCol="0">
            <a:spAutoFit/>
          </a:bodyPr>
          <a:lstStyle/>
          <a:p>
            <a:r>
              <a:rPr lang="bn-BD" sz="3600" b="1" dirty="0" smtClean="0">
                <a:latin typeface="NikoshBAN" panose="02000000000000000000" pitchFamily="2" charset="0"/>
                <a:cs typeface="NikoshBAN" panose="02000000000000000000" pitchFamily="2" charset="0"/>
              </a:rPr>
              <a:t>৩) নোট ও মুদ্রা প্রচলন </a:t>
            </a:r>
            <a:endParaRPr lang="en-US" sz="3600" b="1"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246" y="4920807"/>
            <a:ext cx="1959298" cy="1601805"/>
          </a:xfrm>
          <a:prstGeom prst="rect">
            <a:avLst/>
          </a:prstGeom>
        </p:spPr>
      </p:pic>
      <p:grpSp>
        <p:nvGrpSpPr>
          <p:cNvPr id="12" name="Group 11"/>
          <p:cNvGrpSpPr/>
          <p:nvPr/>
        </p:nvGrpSpPr>
        <p:grpSpPr>
          <a:xfrm>
            <a:off x="5046056" y="3398290"/>
            <a:ext cx="1945016" cy="1444962"/>
            <a:chOff x="6127564" y="3243052"/>
            <a:chExt cx="2857500" cy="160020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564" y="3243052"/>
              <a:ext cx="2857500" cy="16002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1639" y="3251368"/>
              <a:ext cx="1588008" cy="1020863"/>
            </a:xfrm>
            <a:prstGeom prst="rect">
              <a:avLst/>
            </a:prstGeom>
          </p:spPr>
        </p:pic>
      </p:gr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7762" y="226127"/>
            <a:ext cx="1933309" cy="1443537"/>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2479" y="1791250"/>
            <a:ext cx="1928332" cy="1464750"/>
          </a:xfrm>
          <a:prstGeom prst="rect">
            <a:avLst/>
          </a:prstGeom>
        </p:spPr>
      </p:pic>
    </p:spTree>
    <p:extLst>
      <p:ext uri="{BB962C8B-B14F-4D97-AF65-F5344CB8AC3E}">
        <p14:creationId xmlns:p14="http://schemas.microsoft.com/office/powerpoint/2010/main" val="335975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 calcmode="lin" valueType="num">
                                      <p:cBhvr>
                                        <p:cTn id="21" dur="1000" fill="hold"/>
                                        <p:tgtEl>
                                          <p:spTgt spid="13"/>
                                        </p:tgtEl>
                                        <p:attrNameLst>
                                          <p:attrName>style.rotation</p:attrName>
                                        </p:attrNameLst>
                                      </p:cBhvr>
                                      <p:tavLst>
                                        <p:tav tm="0">
                                          <p:val>
                                            <p:fltVal val="90"/>
                                          </p:val>
                                        </p:tav>
                                        <p:tav tm="100000">
                                          <p:val>
                                            <p:fltVal val="0"/>
                                          </p:val>
                                        </p:tav>
                                      </p:tavLst>
                                    </p:anim>
                                    <p:animEffect transition="in" filter="fade">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randombar(horizont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p:cTn id="57" dur="1000" fill="hold"/>
                                        <p:tgtEl>
                                          <p:spTgt spid="5"/>
                                        </p:tgtEl>
                                        <p:attrNameLst>
                                          <p:attrName>ppt_w</p:attrName>
                                        </p:attrNameLst>
                                      </p:cBhvr>
                                      <p:tavLst>
                                        <p:tav tm="0">
                                          <p:val>
                                            <p:strVal val="#ppt_w*0.70"/>
                                          </p:val>
                                        </p:tav>
                                        <p:tav tm="100000">
                                          <p:val>
                                            <p:strVal val="#ppt_w"/>
                                          </p:val>
                                        </p:tav>
                                      </p:tavLst>
                                    </p:anim>
                                    <p:anim calcmode="lin" valueType="num">
                                      <p:cBhvr>
                                        <p:cTn id="58" dur="1000" fill="hold"/>
                                        <p:tgtEl>
                                          <p:spTgt spid="5"/>
                                        </p:tgtEl>
                                        <p:attrNameLst>
                                          <p:attrName>ppt_h</p:attrName>
                                        </p:attrNameLst>
                                      </p:cBhvr>
                                      <p:tavLst>
                                        <p:tav tm="0">
                                          <p:val>
                                            <p:strVal val="#ppt_h"/>
                                          </p:val>
                                        </p:tav>
                                        <p:tav tm="100000">
                                          <p:val>
                                            <p:strVal val="#ppt_h"/>
                                          </p:val>
                                        </p:tav>
                                      </p:tavLst>
                                    </p:anim>
                                    <p:animEffect transition="in" filter="fade">
                                      <p:cBhvr>
                                        <p:cTn id="59" dur="10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circle(in)">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96520"/>
            <a:ext cx="5322620" cy="707886"/>
          </a:xfrm>
          <a:prstGeom prst="rect">
            <a:avLst/>
          </a:prstGeom>
          <a:solidFill>
            <a:schemeClr val="accent4">
              <a:lumMod val="20000"/>
              <a:lumOff val="8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৫) দেশের মুদ্রা মান নিয়ন্ত্রণ </a:t>
            </a:r>
            <a:endParaRPr lang="en-US" sz="4000" b="1" dirty="0">
              <a:latin typeface="NikoshBAN" panose="02000000000000000000" pitchFamily="2" charset="0"/>
              <a:cs typeface="NikoshBAN" panose="02000000000000000000" pitchFamily="2" charset="0"/>
            </a:endParaRPr>
          </a:p>
        </p:txBody>
      </p:sp>
      <p:sp>
        <p:nvSpPr>
          <p:cNvPr id="3" name="TextBox 2"/>
          <p:cNvSpPr txBox="1"/>
          <p:nvPr/>
        </p:nvSpPr>
        <p:spPr>
          <a:xfrm>
            <a:off x="381000" y="2185718"/>
            <a:ext cx="5322620" cy="707886"/>
          </a:xfrm>
          <a:prstGeom prst="rect">
            <a:avLst/>
          </a:prstGeom>
          <a:solidFill>
            <a:schemeClr val="accent2">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৬) ব্যাংকসমুহের ব্যাংকার</a:t>
            </a:r>
            <a:endParaRPr lang="en-US" sz="4000" b="1" dirty="0">
              <a:latin typeface="NikoshBAN" panose="02000000000000000000" pitchFamily="2" charset="0"/>
              <a:cs typeface="NikoshBAN" panose="02000000000000000000" pitchFamily="2" charset="0"/>
            </a:endParaRPr>
          </a:p>
        </p:txBody>
      </p:sp>
      <p:sp>
        <p:nvSpPr>
          <p:cNvPr id="4" name="TextBox 3"/>
          <p:cNvSpPr txBox="1"/>
          <p:nvPr/>
        </p:nvSpPr>
        <p:spPr>
          <a:xfrm>
            <a:off x="381000" y="3780428"/>
            <a:ext cx="5322620" cy="707886"/>
          </a:xfrm>
          <a:prstGeom prst="rect">
            <a:avLst/>
          </a:prstGeom>
          <a:solidFill>
            <a:schemeClr val="accent6">
              <a:lumMod val="20000"/>
              <a:lumOff val="8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৭) নিকাশ ঘর হিসাবে কাজ করা </a:t>
            </a:r>
            <a:endParaRPr lang="en-US" sz="4000" b="1" dirty="0">
              <a:latin typeface="NikoshBAN" panose="02000000000000000000" pitchFamily="2" charset="0"/>
              <a:cs typeface="NikoshBAN" panose="02000000000000000000" pitchFamily="2" charset="0"/>
            </a:endParaRPr>
          </a:p>
        </p:txBody>
      </p:sp>
      <p:sp>
        <p:nvSpPr>
          <p:cNvPr id="5" name="TextBox 4"/>
          <p:cNvSpPr txBox="1"/>
          <p:nvPr/>
        </p:nvSpPr>
        <p:spPr>
          <a:xfrm>
            <a:off x="533400" y="5350779"/>
            <a:ext cx="5322620" cy="707886"/>
          </a:xfrm>
          <a:prstGeom prst="rect">
            <a:avLst/>
          </a:prstGeom>
          <a:solidFill>
            <a:schemeClr val="accent4">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৮) ঋণ নিয়ন্ত্রণ </a:t>
            </a:r>
            <a:endParaRPr lang="en-US" sz="4000" b="1" dirty="0">
              <a:latin typeface="NikoshBAN" panose="02000000000000000000" pitchFamily="2" charset="0"/>
              <a:cs typeface="NikoshBAN" panose="02000000000000000000" pitchFamily="2" charset="0"/>
            </a:endParaRPr>
          </a:p>
        </p:txBody>
      </p:sp>
      <p:grpSp>
        <p:nvGrpSpPr>
          <p:cNvPr id="6" name="Group 5"/>
          <p:cNvGrpSpPr/>
          <p:nvPr/>
        </p:nvGrpSpPr>
        <p:grpSpPr>
          <a:xfrm>
            <a:off x="6428932" y="134604"/>
            <a:ext cx="2543741" cy="1514413"/>
            <a:chOff x="6108943" y="240452"/>
            <a:chExt cx="2543741" cy="1514413"/>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8943" y="240452"/>
              <a:ext cx="2543741" cy="151441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7539485" y="642849"/>
              <a:ext cx="1355015" cy="751711"/>
            </a:xfrm>
            <a:prstGeom prst="rect">
              <a:avLst/>
            </a:prstGeom>
          </p:spPr>
        </p:pic>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0" y="1839021"/>
            <a:ext cx="2543741" cy="158934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7000" y="3448676"/>
            <a:ext cx="2447607" cy="1561879"/>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7000" y="5183032"/>
            <a:ext cx="2435370" cy="1466278"/>
          </a:xfrm>
          <a:prstGeom prst="rect">
            <a:avLst/>
          </a:prstGeom>
        </p:spPr>
      </p:pic>
    </p:spTree>
    <p:extLst>
      <p:ext uri="{BB962C8B-B14F-4D97-AF65-F5344CB8AC3E}">
        <p14:creationId xmlns:p14="http://schemas.microsoft.com/office/powerpoint/2010/main" val="189513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3"/>
                                        </p:tgtEl>
                                        <p:attrNameLst>
                                          <p:attrName>style.visibility</p:attrName>
                                        </p:attrNameLst>
                                      </p:cBhvr>
                                      <p:to>
                                        <p:strVal val="visible"/>
                                      </p:to>
                                    </p:set>
                                    <p:anim by="(-#ppt_w*2)" calcmode="lin" valueType="num">
                                      <p:cBhvr rctx="PPT">
                                        <p:cTn id="36" dur="500" autoRev="1" fill="hold">
                                          <p:stCondLst>
                                            <p:cond delay="0"/>
                                          </p:stCondLst>
                                        </p:cTn>
                                        <p:tgtEl>
                                          <p:spTgt spid="3"/>
                                        </p:tgtEl>
                                        <p:attrNameLst>
                                          <p:attrName>ppt_w</p:attrName>
                                        </p:attrNameLst>
                                      </p:cBhvr>
                                    </p:anim>
                                    <p:anim by="(#ppt_w*0.50)" calcmode="lin" valueType="num">
                                      <p:cBhvr>
                                        <p:cTn id="37" dur="500" decel="50000" autoRev="1" fill="hold">
                                          <p:stCondLst>
                                            <p:cond delay="0"/>
                                          </p:stCondLst>
                                        </p:cTn>
                                        <p:tgtEl>
                                          <p:spTgt spid="3"/>
                                        </p:tgtEl>
                                        <p:attrNameLst>
                                          <p:attrName>ppt_x</p:attrName>
                                        </p:attrNameLst>
                                      </p:cBhvr>
                                    </p:anim>
                                    <p:anim from="(-#ppt_h/2)" to="(#ppt_y)" calcmode="lin" valueType="num">
                                      <p:cBhvr>
                                        <p:cTn id="38" dur="1000" fill="hold">
                                          <p:stCondLst>
                                            <p:cond delay="0"/>
                                          </p:stCondLst>
                                        </p:cTn>
                                        <p:tgtEl>
                                          <p:spTgt spid="3"/>
                                        </p:tgtEl>
                                        <p:attrNameLst>
                                          <p:attrName>ppt_y</p:attrName>
                                        </p:attrNameLst>
                                      </p:cBhvr>
                                    </p:anim>
                                    <p:animRot by="21600000">
                                      <p:cBhvr>
                                        <p:cTn id="39" dur="1000" fill="hold">
                                          <p:stCondLst>
                                            <p:cond delay="0"/>
                                          </p:stCondLst>
                                        </p:cTn>
                                        <p:tgtEl>
                                          <p:spTgt spid="3"/>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ircle(in)">
                                      <p:cBhvr>
                                        <p:cTn id="44" dur="2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grpId="0" nodeType="clickEffect">
                                  <p:stCondLst>
                                    <p:cond delay="0"/>
                                  </p:stCondLst>
                                  <p:iterate type="lt">
                                    <p:tmPct val="50000"/>
                                  </p:iterate>
                                  <p:childTnLst>
                                    <p:set>
                                      <p:cBhvr>
                                        <p:cTn id="48" dur="1" fill="hold">
                                          <p:stCondLst>
                                            <p:cond delay="0"/>
                                          </p:stCondLst>
                                        </p:cTn>
                                        <p:tgtEl>
                                          <p:spTgt spid="4"/>
                                        </p:tgtEl>
                                        <p:attrNameLst>
                                          <p:attrName>style.visibility</p:attrName>
                                        </p:attrNameLst>
                                      </p:cBhvr>
                                      <p:to>
                                        <p:strVal val="visible"/>
                                      </p:to>
                                    </p:set>
                                    <p:set>
                                      <p:cBhvr>
                                        <p:cTn id="49" dur="455" fill="hold">
                                          <p:stCondLst>
                                            <p:cond delay="0"/>
                                          </p:stCondLst>
                                        </p:cTn>
                                        <p:tgtEl>
                                          <p:spTgt spid="4"/>
                                        </p:tgtEl>
                                        <p:attrNameLst>
                                          <p:attrName>style.rotation</p:attrName>
                                        </p:attrNameLst>
                                      </p:cBhvr>
                                      <p:to>
                                        <p:strVal val="-45.0"/>
                                      </p:to>
                                    </p:set>
                                    <p:anim calcmode="lin" valueType="num">
                                      <p:cBhvr>
                                        <p:cTn id="50"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6" presetClass="entr" presetSubtype="0" fill="hold"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80">
                                          <p:stCondLst>
                                            <p:cond delay="0"/>
                                          </p:stCondLst>
                                        </p:cTn>
                                        <p:tgtEl>
                                          <p:spTgt spid="11"/>
                                        </p:tgtEl>
                                      </p:cBhvr>
                                    </p:animEffect>
                                    <p:anim calcmode="lin" valueType="num">
                                      <p:cBhvr>
                                        <p:cTn id="5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4" dur="26">
                                          <p:stCondLst>
                                            <p:cond delay="650"/>
                                          </p:stCondLst>
                                        </p:cTn>
                                        <p:tgtEl>
                                          <p:spTgt spid="11"/>
                                        </p:tgtEl>
                                      </p:cBhvr>
                                      <p:to x="100000" y="60000"/>
                                    </p:animScale>
                                    <p:animScale>
                                      <p:cBhvr>
                                        <p:cTn id="65" dur="166" decel="50000">
                                          <p:stCondLst>
                                            <p:cond delay="676"/>
                                          </p:stCondLst>
                                        </p:cTn>
                                        <p:tgtEl>
                                          <p:spTgt spid="11"/>
                                        </p:tgtEl>
                                      </p:cBhvr>
                                      <p:to x="100000" y="100000"/>
                                    </p:animScale>
                                    <p:animScale>
                                      <p:cBhvr>
                                        <p:cTn id="66" dur="26">
                                          <p:stCondLst>
                                            <p:cond delay="1312"/>
                                          </p:stCondLst>
                                        </p:cTn>
                                        <p:tgtEl>
                                          <p:spTgt spid="11"/>
                                        </p:tgtEl>
                                      </p:cBhvr>
                                      <p:to x="100000" y="80000"/>
                                    </p:animScale>
                                    <p:animScale>
                                      <p:cBhvr>
                                        <p:cTn id="67" dur="166" decel="50000">
                                          <p:stCondLst>
                                            <p:cond delay="1338"/>
                                          </p:stCondLst>
                                        </p:cTn>
                                        <p:tgtEl>
                                          <p:spTgt spid="11"/>
                                        </p:tgtEl>
                                      </p:cBhvr>
                                      <p:to x="100000" y="100000"/>
                                    </p:animScale>
                                    <p:animScale>
                                      <p:cBhvr>
                                        <p:cTn id="68" dur="26">
                                          <p:stCondLst>
                                            <p:cond delay="1642"/>
                                          </p:stCondLst>
                                        </p:cTn>
                                        <p:tgtEl>
                                          <p:spTgt spid="11"/>
                                        </p:tgtEl>
                                      </p:cBhvr>
                                      <p:to x="100000" y="90000"/>
                                    </p:animScale>
                                    <p:animScale>
                                      <p:cBhvr>
                                        <p:cTn id="69" dur="166" decel="50000">
                                          <p:stCondLst>
                                            <p:cond delay="1668"/>
                                          </p:stCondLst>
                                        </p:cTn>
                                        <p:tgtEl>
                                          <p:spTgt spid="11"/>
                                        </p:tgtEl>
                                      </p:cBhvr>
                                      <p:to x="100000" y="100000"/>
                                    </p:animScale>
                                    <p:animScale>
                                      <p:cBhvr>
                                        <p:cTn id="70" dur="26">
                                          <p:stCondLst>
                                            <p:cond delay="1808"/>
                                          </p:stCondLst>
                                        </p:cTn>
                                        <p:tgtEl>
                                          <p:spTgt spid="11"/>
                                        </p:tgtEl>
                                      </p:cBhvr>
                                      <p:to x="100000" y="95000"/>
                                    </p:animScale>
                                    <p:animScale>
                                      <p:cBhvr>
                                        <p:cTn id="71" dur="166" decel="50000">
                                          <p:stCondLst>
                                            <p:cond delay="1834"/>
                                          </p:stCondLst>
                                        </p:cTn>
                                        <p:tgtEl>
                                          <p:spTgt spid="11"/>
                                        </p:tgtEl>
                                      </p:cBhvr>
                                      <p:to x="100000" y="100000"/>
                                    </p:animScale>
                                  </p:childTnLst>
                                </p:cTn>
                              </p:par>
                            </p:childTnLst>
                          </p:cTn>
                        </p:par>
                      </p:childTnLst>
                    </p:cTn>
                  </p:par>
                  <p:par>
                    <p:cTn id="72" fill="hold">
                      <p:stCondLst>
                        <p:cond delay="indefinite"/>
                      </p:stCondLst>
                      <p:childTnLst>
                        <p:par>
                          <p:cTn id="73" fill="hold">
                            <p:stCondLst>
                              <p:cond delay="0"/>
                            </p:stCondLst>
                            <p:childTnLst>
                              <p:par>
                                <p:cTn id="74" presetID="37" presetClass="entr" presetSubtype="0" fill="hold" grpId="0" nodeType="click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fade">
                                      <p:cBhvr>
                                        <p:cTn id="76" dur="1000"/>
                                        <p:tgtEl>
                                          <p:spTgt spid="5"/>
                                        </p:tgtEl>
                                      </p:cBhvr>
                                    </p:animEffect>
                                    <p:anim calcmode="lin" valueType="num">
                                      <p:cBhvr>
                                        <p:cTn id="77" dur="1000" fill="hold"/>
                                        <p:tgtEl>
                                          <p:spTgt spid="5"/>
                                        </p:tgtEl>
                                        <p:attrNameLst>
                                          <p:attrName>ppt_x</p:attrName>
                                        </p:attrNameLst>
                                      </p:cBhvr>
                                      <p:tavLst>
                                        <p:tav tm="0">
                                          <p:val>
                                            <p:strVal val="#ppt_x"/>
                                          </p:val>
                                        </p:tav>
                                        <p:tav tm="100000">
                                          <p:val>
                                            <p:strVal val="#ppt_x"/>
                                          </p:val>
                                        </p:tav>
                                      </p:tavLst>
                                    </p:anim>
                                    <p:anim calcmode="lin" valueType="num">
                                      <p:cBhvr>
                                        <p:cTn id="78" dur="900" decel="100000" fill="hold"/>
                                        <p:tgtEl>
                                          <p:spTgt spid="5"/>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86836"/>
            <a:ext cx="4892730" cy="707886"/>
          </a:xfrm>
          <a:prstGeom prst="rect">
            <a:avLst/>
          </a:prstGeom>
          <a:solidFill>
            <a:schemeClr val="accent2">
              <a:lumMod val="20000"/>
              <a:lumOff val="80000"/>
            </a:schemeClr>
          </a:solidFill>
        </p:spPr>
        <p:txBody>
          <a:bodyPr wrap="square" rtlCol="0">
            <a:spAutoFit/>
          </a:bodyPr>
          <a:lstStyle/>
          <a:p>
            <a:r>
              <a:rPr lang="bn-BD" sz="4000" b="1" dirty="0">
                <a:latin typeface="NikoshBAN" panose="02000000000000000000" pitchFamily="2" charset="0"/>
                <a:cs typeface="NikoshBAN" panose="02000000000000000000" pitchFamily="2" charset="0"/>
              </a:rPr>
              <a:t>৯</a:t>
            </a:r>
            <a:r>
              <a:rPr lang="bn-BD" sz="4000" b="1" dirty="0" smtClean="0">
                <a:latin typeface="NikoshBAN" panose="02000000000000000000" pitchFamily="2" charset="0"/>
                <a:cs typeface="NikoshBAN" panose="02000000000000000000" pitchFamily="2" charset="0"/>
              </a:rPr>
              <a:t>) সরকারকে পরামর্শ দেয়া</a:t>
            </a:r>
            <a:endParaRPr lang="en-US" sz="4000" b="1" dirty="0">
              <a:latin typeface="NikoshBAN" panose="02000000000000000000" pitchFamily="2" charset="0"/>
              <a:cs typeface="NikoshBAN" panose="02000000000000000000" pitchFamily="2" charset="0"/>
            </a:endParaRPr>
          </a:p>
        </p:txBody>
      </p:sp>
      <p:sp>
        <p:nvSpPr>
          <p:cNvPr id="3" name="TextBox 2"/>
          <p:cNvSpPr txBox="1"/>
          <p:nvPr/>
        </p:nvSpPr>
        <p:spPr>
          <a:xfrm>
            <a:off x="768458" y="1981200"/>
            <a:ext cx="4908652" cy="707886"/>
          </a:xfrm>
          <a:prstGeom prst="rect">
            <a:avLst/>
          </a:prstGeom>
          <a:solidFill>
            <a:schemeClr val="accent6">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১০) মূল্যস্তর স্থিতিশীল রাখা</a:t>
            </a:r>
            <a:endParaRPr lang="en-US" sz="4000" b="1" dirty="0">
              <a:latin typeface="NikoshBAN" panose="02000000000000000000" pitchFamily="2" charset="0"/>
              <a:cs typeface="NikoshBAN" panose="02000000000000000000" pitchFamily="2" charset="0"/>
            </a:endParaRPr>
          </a:p>
        </p:txBody>
      </p:sp>
      <p:sp>
        <p:nvSpPr>
          <p:cNvPr id="4" name="TextBox 3"/>
          <p:cNvSpPr txBox="1"/>
          <p:nvPr/>
        </p:nvSpPr>
        <p:spPr>
          <a:xfrm>
            <a:off x="819695" y="3665548"/>
            <a:ext cx="4908652" cy="707886"/>
          </a:xfrm>
          <a:prstGeom prst="rect">
            <a:avLst/>
          </a:prstGeom>
          <a:solidFill>
            <a:schemeClr val="accent1">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১১) সরকারের ব্যাংক</a:t>
            </a:r>
            <a:endParaRPr lang="en-US" sz="4000" b="1" dirty="0">
              <a:latin typeface="NikoshBAN" panose="02000000000000000000" pitchFamily="2" charset="0"/>
              <a:cs typeface="NikoshBAN" panose="02000000000000000000" pitchFamily="2" charset="0"/>
            </a:endParaRPr>
          </a:p>
        </p:txBody>
      </p:sp>
      <p:sp>
        <p:nvSpPr>
          <p:cNvPr id="5" name="TextBox 4"/>
          <p:cNvSpPr txBox="1"/>
          <p:nvPr/>
        </p:nvSpPr>
        <p:spPr>
          <a:xfrm>
            <a:off x="811946" y="5413758"/>
            <a:ext cx="4892731" cy="707886"/>
          </a:xfrm>
          <a:prstGeom prst="rect">
            <a:avLst/>
          </a:prstGeom>
          <a:solidFill>
            <a:schemeClr val="accent4">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১২) জনকল্যাণ </a:t>
            </a:r>
            <a:endParaRPr lang="en-US" sz="4000" b="1"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722956"/>
            <a:ext cx="1524000" cy="15906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3313631"/>
            <a:ext cx="2128915" cy="155205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5428" y="323526"/>
            <a:ext cx="2432888" cy="132848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2247" y="5023416"/>
            <a:ext cx="2432888" cy="1605984"/>
          </a:xfrm>
          <a:prstGeom prst="rect">
            <a:avLst/>
          </a:prstGeom>
        </p:spPr>
      </p:pic>
    </p:spTree>
    <p:extLst>
      <p:ext uri="{BB962C8B-B14F-4D97-AF65-F5344CB8AC3E}">
        <p14:creationId xmlns:p14="http://schemas.microsoft.com/office/powerpoint/2010/main" val="415211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80">
                                          <p:stCondLst>
                                            <p:cond delay="0"/>
                                          </p:stCondLst>
                                        </p:cTn>
                                        <p:tgtEl>
                                          <p:spTgt spid="6"/>
                                        </p:tgtEl>
                                      </p:cBhvr>
                                    </p:animEffect>
                                    <p:anim calcmode="lin" valueType="num">
                                      <p:cBhvr>
                                        <p:cTn id="1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3" dur="26">
                                          <p:stCondLst>
                                            <p:cond delay="650"/>
                                          </p:stCondLst>
                                        </p:cTn>
                                        <p:tgtEl>
                                          <p:spTgt spid="6"/>
                                        </p:tgtEl>
                                      </p:cBhvr>
                                      <p:to x="100000" y="60000"/>
                                    </p:animScale>
                                    <p:animScale>
                                      <p:cBhvr>
                                        <p:cTn id="24" dur="166" decel="50000">
                                          <p:stCondLst>
                                            <p:cond delay="676"/>
                                          </p:stCondLst>
                                        </p:cTn>
                                        <p:tgtEl>
                                          <p:spTgt spid="6"/>
                                        </p:tgtEl>
                                      </p:cBhvr>
                                      <p:to x="100000" y="100000"/>
                                    </p:animScale>
                                    <p:animScale>
                                      <p:cBhvr>
                                        <p:cTn id="25" dur="26">
                                          <p:stCondLst>
                                            <p:cond delay="1312"/>
                                          </p:stCondLst>
                                        </p:cTn>
                                        <p:tgtEl>
                                          <p:spTgt spid="6"/>
                                        </p:tgtEl>
                                      </p:cBhvr>
                                      <p:to x="100000" y="80000"/>
                                    </p:animScale>
                                    <p:animScale>
                                      <p:cBhvr>
                                        <p:cTn id="26" dur="166" decel="50000">
                                          <p:stCondLst>
                                            <p:cond delay="1338"/>
                                          </p:stCondLst>
                                        </p:cTn>
                                        <p:tgtEl>
                                          <p:spTgt spid="6"/>
                                        </p:tgtEl>
                                      </p:cBhvr>
                                      <p:to x="100000" y="100000"/>
                                    </p:animScale>
                                    <p:animScale>
                                      <p:cBhvr>
                                        <p:cTn id="27" dur="26">
                                          <p:stCondLst>
                                            <p:cond delay="1642"/>
                                          </p:stCondLst>
                                        </p:cTn>
                                        <p:tgtEl>
                                          <p:spTgt spid="6"/>
                                        </p:tgtEl>
                                      </p:cBhvr>
                                      <p:to x="100000" y="90000"/>
                                    </p:animScale>
                                    <p:animScale>
                                      <p:cBhvr>
                                        <p:cTn id="28" dur="166" decel="50000">
                                          <p:stCondLst>
                                            <p:cond delay="1668"/>
                                          </p:stCondLst>
                                        </p:cTn>
                                        <p:tgtEl>
                                          <p:spTgt spid="6"/>
                                        </p:tgtEl>
                                      </p:cBhvr>
                                      <p:to x="100000" y="100000"/>
                                    </p:animScale>
                                    <p:animScale>
                                      <p:cBhvr>
                                        <p:cTn id="29" dur="26">
                                          <p:stCondLst>
                                            <p:cond delay="1808"/>
                                          </p:stCondLst>
                                        </p:cTn>
                                        <p:tgtEl>
                                          <p:spTgt spid="6"/>
                                        </p:tgtEl>
                                      </p:cBhvr>
                                      <p:to x="100000" y="95000"/>
                                    </p:animScale>
                                    <p:animScale>
                                      <p:cBhvr>
                                        <p:cTn id="30" dur="166" decel="50000">
                                          <p:stCondLst>
                                            <p:cond delay="1834"/>
                                          </p:stCondLst>
                                        </p:cTn>
                                        <p:tgtEl>
                                          <p:spTgt spid="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heel(1)">
                                      <p:cBhvr>
                                        <p:cTn id="40" dur="2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80">
                                          <p:stCondLst>
                                            <p:cond delay="0"/>
                                          </p:stCondLst>
                                        </p:cTn>
                                        <p:tgtEl>
                                          <p:spTgt spid="9"/>
                                        </p:tgtEl>
                                      </p:cBhvr>
                                    </p:animEffect>
                                    <p:anim calcmode="lin" valueType="num">
                                      <p:cBhvr>
                                        <p:cTn id="5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8" dur="26">
                                          <p:stCondLst>
                                            <p:cond delay="650"/>
                                          </p:stCondLst>
                                        </p:cTn>
                                        <p:tgtEl>
                                          <p:spTgt spid="9"/>
                                        </p:tgtEl>
                                      </p:cBhvr>
                                      <p:to x="100000" y="60000"/>
                                    </p:animScale>
                                    <p:animScale>
                                      <p:cBhvr>
                                        <p:cTn id="59" dur="166" decel="50000">
                                          <p:stCondLst>
                                            <p:cond delay="676"/>
                                          </p:stCondLst>
                                        </p:cTn>
                                        <p:tgtEl>
                                          <p:spTgt spid="9"/>
                                        </p:tgtEl>
                                      </p:cBhvr>
                                      <p:to x="100000" y="100000"/>
                                    </p:animScale>
                                    <p:animScale>
                                      <p:cBhvr>
                                        <p:cTn id="60" dur="26">
                                          <p:stCondLst>
                                            <p:cond delay="1312"/>
                                          </p:stCondLst>
                                        </p:cTn>
                                        <p:tgtEl>
                                          <p:spTgt spid="9"/>
                                        </p:tgtEl>
                                      </p:cBhvr>
                                      <p:to x="100000" y="80000"/>
                                    </p:animScale>
                                    <p:animScale>
                                      <p:cBhvr>
                                        <p:cTn id="61" dur="166" decel="50000">
                                          <p:stCondLst>
                                            <p:cond delay="1338"/>
                                          </p:stCondLst>
                                        </p:cTn>
                                        <p:tgtEl>
                                          <p:spTgt spid="9"/>
                                        </p:tgtEl>
                                      </p:cBhvr>
                                      <p:to x="100000" y="100000"/>
                                    </p:animScale>
                                    <p:animScale>
                                      <p:cBhvr>
                                        <p:cTn id="62" dur="26">
                                          <p:stCondLst>
                                            <p:cond delay="1642"/>
                                          </p:stCondLst>
                                        </p:cTn>
                                        <p:tgtEl>
                                          <p:spTgt spid="9"/>
                                        </p:tgtEl>
                                      </p:cBhvr>
                                      <p:to x="100000" y="90000"/>
                                    </p:animScale>
                                    <p:animScale>
                                      <p:cBhvr>
                                        <p:cTn id="63" dur="166" decel="50000">
                                          <p:stCondLst>
                                            <p:cond delay="1668"/>
                                          </p:stCondLst>
                                        </p:cTn>
                                        <p:tgtEl>
                                          <p:spTgt spid="9"/>
                                        </p:tgtEl>
                                      </p:cBhvr>
                                      <p:to x="100000" y="100000"/>
                                    </p:animScale>
                                    <p:animScale>
                                      <p:cBhvr>
                                        <p:cTn id="64" dur="26">
                                          <p:stCondLst>
                                            <p:cond delay="1808"/>
                                          </p:stCondLst>
                                        </p:cTn>
                                        <p:tgtEl>
                                          <p:spTgt spid="9"/>
                                        </p:tgtEl>
                                      </p:cBhvr>
                                      <p:to x="100000" y="95000"/>
                                    </p:animScale>
                                    <p:animScale>
                                      <p:cBhvr>
                                        <p:cTn id="65" dur="166" decel="50000">
                                          <p:stCondLst>
                                            <p:cond delay="1834"/>
                                          </p:stCondLst>
                                        </p:cTn>
                                        <p:tgtEl>
                                          <p:spTgt spid="9"/>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wipe(down)">
                                      <p:cBhvr>
                                        <p:cTn id="70" dur="580">
                                          <p:stCondLst>
                                            <p:cond delay="0"/>
                                          </p:stCondLst>
                                        </p:cTn>
                                        <p:tgtEl>
                                          <p:spTgt spid="5"/>
                                        </p:tgtEl>
                                      </p:cBhvr>
                                    </p:animEffect>
                                    <p:anim calcmode="lin" valueType="num">
                                      <p:cBhvr>
                                        <p:cTn id="7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6" dur="26">
                                          <p:stCondLst>
                                            <p:cond delay="650"/>
                                          </p:stCondLst>
                                        </p:cTn>
                                        <p:tgtEl>
                                          <p:spTgt spid="5"/>
                                        </p:tgtEl>
                                      </p:cBhvr>
                                      <p:to x="100000" y="60000"/>
                                    </p:animScale>
                                    <p:animScale>
                                      <p:cBhvr>
                                        <p:cTn id="77" dur="166" decel="50000">
                                          <p:stCondLst>
                                            <p:cond delay="676"/>
                                          </p:stCondLst>
                                        </p:cTn>
                                        <p:tgtEl>
                                          <p:spTgt spid="5"/>
                                        </p:tgtEl>
                                      </p:cBhvr>
                                      <p:to x="100000" y="100000"/>
                                    </p:animScale>
                                    <p:animScale>
                                      <p:cBhvr>
                                        <p:cTn id="78" dur="26">
                                          <p:stCondLst>
                                            <p:cond delay="1312"/>
                                          </p:stCondLst>
                                        </p:cTn>
                                        <p:tgtEl>
                                          <p:spTgt spid="5"/>
                                        </p:tgtEl>
                                      </p:cBhvr>
                                      <p:to x="100000" y="80000"/>
                                    </p:animScale>
                                    <p:animScale>
                                      <p:cBhvr>
                                        <p:cTn id="79" dur="166" decel="50000">
                                          <p:stCondLst>
                                            <p:cond delay="1338"/>
                                          </p:stCondLst>
                                        </p:cTn>
                                        <p:tgtEl>
                                          <p:spTgt spid="5"/>
                                        </p:tgtEl>
                                      </p:cBhvr>
                                      <p:to x="100000" y="100000"/>
                                    </p:animScale>
                                    <p:animScale>
                                      <p:cBhvr>
                                        <p:cTn id="80" dur="26">
                                          <p:stCondLst>
                                            <p:cond delay="1642"/>
                                          </p:stCondLst>
                                        </p:cTn>
                                        <p:tgtEl>
                                          <p:spTgt spid="5"/>
                                        </p:tgtEl>
                                      </p:cBhvr>
                                      <p:to x="100000" y="90000"/>
                                    </p:animScale>
                                    <p:animScale>
                                      <p:cBhvr>
                                        <p:cTn id="81" dur="166" decel="50000">
                                          <p:stCondLst>
                                            <p:cond delay="1668"/>
                                          </p:stCondLst>
                                        </p:cTn>
                                        <p:tgtEl>
                                          <p:spTgt spid="5"/>
                                        </p:tgtEl>
                                      </p:cBhvr>
                                      <p:to x="100000" y="100000"/>
                                    </p:animScale>
                                    <p:animScale>
                                      <p:cBhvr>
                                        <p:cTn id="82" dur="26">
                                          <p:stCondLst>
                                            <p:cond delay="1808"/>
                                          </p:stCondLst>
                                        </p:cTn>
                                        <p:tgtEl>
                                          <p:spTgt spid="5"/>
                                        </p:tgtEl>
                                      </p:cBhvr>
                                      <p:to x="100000" y="95000"/>
                                    </p:animScale>
                                    <p:animScale>
                                      <p:cBhvr>
                                        <p:cTn id="8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175" y="2120132"/>
            <a:ext cx="5295326" cy="707886"/>
          </a:xfrm>
          <a:prstGeom prst="rect">
            <a:avLst/>
          </a:prstGeom>
          <a:solidFill>
            <a:schemeClr val="accent1">
              <a:lumMod val="20000"/>
              <a:lumOff val="8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১৪) মুলধন গঠনে সহায়তা করা </a:t>
            </a:r>
            <a:endParaRPr lang="en-US" sz="4000" b="1" dirty="0">
              <a:latin typeface="NikoshBAN" panose="02000000000000000000" pitchFamily="2" charset="0"/>
              <a:cs typeface="NikoshBAN" panose="02000000000000000000" pitchFamily="2" charset="0"/>
            </a:endParaRPr>
          </a:p>
        </p:txBody>
      </p:sp>
      <p:sp>
        <p:nvSpPr>
          <p:cNvPr id="3" name="TextBox 2"/>
          <p:cNvSpPr txBox="1"/>
          <p:nvPr/>
        </p:nvSpPr>
        <p:spPr>
          <a:xfrm>
            <a:off x="762000" y="377583"/>
            <a:ext cx="5281676" cy="707886"/>
          </a:xfrm>
          <a:prstGeom prst="rect">
            <a:avLst/>
          </a:prstGeom>
          <a:solidFill>
            <a:schemeClr val="bg1">
              <a:lumMod val="85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১৩) সম্পদের সুষম বন্টন</a:t>
            </a:r>
            <a:endParaRPr lang="en-US" sz="4000" b="1" dirty="0">
              <a:latin typeface="NikoshBAN" panose="02000000000000000000" pitchFamily="2" charset="0"/>
              <a:cs typeface="NikoshBAN" panose="02000000000000000000" pitchFamily="2" charset="0"/>
            </a:endParaRPr>
          </a:p>
        </p:txBody>
      </p:sp>
      <p:sp>
        <p:nvSpPr>
          <p:cNvPr id="4" name="TextBox 3"/>
          <p:cNvSpPr txBox="1"/>
          <p:nvPr/>
        </p:nvSpPr>
        <p:spPr>
          <a:xfrm>
            <a:off x="914400" y="3720065"/>
            <a:ext cx="5295326" cy="1323439"/>
          </a:xfrm>
          <a:prstGeom prst="rect">
            <a:avLst/>
          </a:prstGeom>
          <a:solidFill>
            <a:schemeClr val="accent4">
              <a:lumMod val="20000"/>
              <a:lumOff val="8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a:t>
            </a:r>
            <a:r>
              <a:rPr lang="en-US" sz="4000" b="1" dirty="0" smtClean="0">
                <a:latin typeface="NikoshBAN" panose="02000000000000000000" pitchFamily="2" charset="0"/>
                <a:cs typeface="NikoshBAN" panose="02000000000000000000" pitchFamily="2" charset="0"/>
              </a:rPr>
              <a:t>5</a:t>
            </a:r>
            <a:r>
              <a:rPr lang="bn-BD" sz="4000" b="1" dirty="0" smtClean="0">
                <a:latin typeface="NikoshBAN" panose="02000000000000000000" pitchFamily="2" charset="0"/>
                <a:cs typeface="NikoshBAN" panose="02000000000000000000" pitchFamily="2" charset="0"/>
              </a:rPr>
              <a:t>)</a:t>
            </a:r>
            <a:r>
              <a:rPr lang="en-US" sz="4000" b="1" dirty="0" smtClean="0">
                <a:latin typeface="NikoshBAN" panose="02000000000000000000" pitchFamily="2" charset="0"/>
                <a:cs typeface="NikoshBAN" panose="02000000000000000000" pitchFamily="2" charset="0"/>
              </a:rPr>
              <a:t> </a:t>
            </a:r>
            <a:r>
              <a:rPr lang="bn-BD" sz="4000" b="1" dirty="0" smtClean="0">
                <a:latin typeface="NikoshBAN" panose="02000000000000000000" pitchFamily="2" charset="0"/>
                <a:cs typeface="NikoshBAN" panose="02000000000000000000" pitchFamily="2" charset="0"/>
              </a:rPr>
              <a:t>সুসংগঠিত ব্যাংকিং ব্যবস্থা </a:t>
            </a:r>
          </a:p>
          <a:p>
            <a:r>
              <a:rPr lang="bn-BD" sz="4000" b="1" dirty="0">
                <a:latin typeface="NikoshBAN" panose="02000000000000000000" pitchFamily="2" charset="0"/>
                <a:cs typeface="NikoshBAN" panose="02000000000000000000" pitchFamily="2" charset="0"/>
              </a:rPr>
              <a:t> </a:t>
            </a:r>
            <a:r>
              <a:rPr lang="bn-BD" sz="4000" b="1" dirty="0" smtClean="0">
                <a:latin typeface="NikoshBAN" panose="02000000000000000000" pitchFamily="2" charset="0"/>
                <a:cs typeface="NikoshBAN" panose="02000000000000000000" pitchFamily="2" charset="0"/>
              </a:rPr>
              <a:t>    গড়ে তোলা </a:t>
            </a:r>
            <a:endParaRPr lang="en-US" sz="4000" b="1" dirty="0">
              <a:latin typeface="NikoshBAN" panose="02000000000000000000" pitchFamily="2" charset="0"/>
              <a:cs typeface="NikoshBAN" panose="02000000000000000000" pitchFamily="2" charset="0"/>
            </a:endParaRPr>
          </a:p>
        </p:txBody>
      </p:sp>
      <p:sp>
        <p:nvSpPr>
          <p:cNvPr id="5" name="TextBox 4"/>
          <p:cNvSpPr txBox="1"/>
          <p:nvPr/>
        </p:nvSpPr>
        <p:spPr>
          <a:xfrm>
            <a:off x="768824" y="5604679"/>
            <a:ext cx="5281677" cy="707886"/>
          </a:xfrm>
          <a:prstGeom prst="rect">
            <a:avLst/>
          </a:prstGeom>
          <a:solidFill>
            <a:schemeClr val="accent6">
              <a:lumMod val="40000"/>
              <a:lumOff val="60000"/>
            </a:schemeClr>
          </a:solidFill>
        </p:spPr>
        <p:txBody>
          <a:bodyPr wrap="square" rtlCol="0">
            <a:spAutoFit/>
          </a:bodyPr>
          <a:lstStyle/>
          <a:p>
            <a:r>
              <a:rPr lang="bn-BD" sz="4000" b="1" dirty="0" smtClean="0">
                <a:latin typeface="NikoshBAN" panose="02000000000000000000" pitchFamily="2" charset="0"/>
                <a:cs typeface="NikoshBAN" panose="02000000000000000000" pitchFamily="2" charset="0"/>
              </a:rPr>
              <a:t>১৬) ব্যাংক ব্যবস্থার পথপ্রদর্শক</a:t>
            </a:r>
            <a:endParaRPr lang="en-US" sz="4000" b="1"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9726" y="1666474"/>
            <a:ext cx="2661316" cy="161520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9319" y="0"/>
            <a:ext cx="2281723" cy="1691013"/>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155" t="592" r="1735" b="899"/>
          <a:stretch/>
        </p:blipFill>
        <p:spPr>
          <a:xfrm>
            <a:off x="7119330" y="3529791"/>
            <a:ext cx="1951617" cy="1513713"/>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7537" y="5249703"/>
            <a:ext cx="2033505" cy="1514475"/>
          </a:xfrm>
          <a:prstGeom prst="rect">
            <a:avLst/>
          </a:prstGeom>
        </p:spPr>
      </p:pic>
    </p:spTree>
    <p:extLst>
      <p:ext uri="{BB962C8B-B14F-4D97-AF65-F5344CB8AC3E}">
        <p14:creationId xmlns:p14="http://schemas.microsoft.com/office/powerpoint/2010/main" val="157534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2000"/>
                                        <p:tgtEl>
                                          <p:spTgt spid="2"/>
                                        </p:tgtEl>
                                      </p:cBhvr>
                                    </p:animEffect>
                                    <p:anim calcmode="lin" valueType="num">
                                      <p:cBhvr>
                                        <p:cTn id="36" dur="2000" fill="hold"/>
                                        <p:tgtEl>
                                          <p:spTgt spid="2"/>
                                        </p:tgtEl>
                                        <p:attrNameLst>
                                          <p:attrName>ppt_w</p:attrName>
                                        </p:attrNameLst>
                                      </p:cBhvr>
                                      <p:tavLst>
                                        <p:tav tm="0" fmla="#ppt_w*sin(2.5*pi*$)">
                                          <p:val>
                                            <p:fltVal val="0"/>
                                          </p:val>
                                        </p:tav>
                                        <p:tav tm="100000">
                                          <p:val>
                                            <p:fltVal val="1"/>
                                          </p:val>
                                        </p:tav>
                                      </p:tavLst>
                                    </p:anim>
                                    <p:anim calcmode="lin" valueType="num">
                                      <p:cBhvr>
                                        <p:cTn id="3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80">
                                          <p:stCondLst>
                                            <p:cond delay="0"/>
                                          </p:stCondLst>
                                        </p:cTn>
                                        <p:tgtEl>
                                          <p:spTgt spid="8"/>
                                        </p:tgtEl>
                                      </p:cBhvr>
                                    </p:animEffect>
                                    <p:anim calcmode="lin" valueType="num">
                                      <p:cBhvr>
                                        <p:cTn id="4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8" dur="26">
                                          <p:stCondLst>
                                            <p:cond delay="650"/>
                                          </p:stCondLst>
                                        </p:cTn>
                                        <p:tgtEl>
                                          <p:spTgt spid="8"/>
                                        </p:tgtEl>
                                      </p:cBhvr>
                                      <p:to x="100000" y="60000"/>
                                    </p:animScale>
                                    <p:animScale>
                                      <p:cBhvr>
                                        <p:cTn id="49" dur="166" decel="50000">
                                          <p:stCondLst>
                                            <p:cond delay="676"/>
                                          </p:stCondLst>
                                        </p:cTn>
                                        <p:tgtEl>
                                          <p:spTgt spid="8"/>
                                        </p:tgtEl>
                                      </p:cBhvr>
                                      <p:to x="100000" y="100000"/>
                                    </p:animScale>
                                    <p:animScale>
                                      <p:cBhvr>
                                        <p:cTn id="50" dur="26">
                                          <p:stCondLst>
                                            <p:cond delay="1312"/>
                                          </p:stCondLst>
                                        </p:cTn>
                                        <p:tgtEl>
                                          <p:spTgt spid="8"/>
                                        </p:tgtEl>
                                      </p:cBhvr>
                                      <p:to x="100000" y="80000"/>
                                    </p:animScale>
                                    <p:animScale>
                                      <p:cBhvr>
                                        <p:cTn id="51" dur="166" decel="50000">
                                          <p:stCondLst>
                                            <p:cond delay="1338"/>
                                          </p:stCondLst>
                                        </p:cTn>
                                        <p:tgtEl>
                                          <p:spTgt spid="8"/>
                                        </p:tgtEl>
                                      </p:cBhvr>
                                      <p:to x="100000" y="100000"/>
                                    </p:animScale>
                                    <p:animScale>
                                      <p:cBhvr>
                                        <p:cTn id="52" dur="26">
                                          <p:stCondLst>
                                            <p:cond delay="1642"/>
                                          </p:stCondLst>
                                        </p:cTn>
                                        <p:tgtEl>
                                          <p:spTgt spid="8"/>
                                        </p:tgtEl>
                                      </p:cBhvr>
                                      <p:to x="100000" y="90000"/>
                                    </p:animScale>
                                    <p:animScale>
                                      <p:cBhvr>
                                        <p:cTn id="53" dur="166" decel="50000">
                                          <p:stCondLst>
                                            <p:cond delay="1668"/>
                                          </p:stCondLst>
                                        </p:cTn>
                                        <p:tgtEl>
                                          <p:spTgt spid="8"/>
                                        </p:tgtEl>
                                      </p:cBhvr>
                                      <p:to x="100000" y="100000"/>
                                    </p:animScale>
                                    <p:animScale>
                                      <p:cBhvr>
                                        <p:cTn id="54" dur="26">
                                          <p:stCondLst>
                                            <p:cond delay="1808"/>
                                          </p:stCondLst>
                                        </p:cTn>
                                        <p:tgtEl>
                                          <p:spTgt spid="8"/>
                                        </p:tgtEl>
                                      </p:cBhvr>
                                      <p:to x="100000" y="95000"/>
                                    </p:animScale>
                                    <p:animScale>
                                      <p:cBhvr>
                                        <p:cTn id="55" dur="166" decel="50000">
                                          <p:stCondLst>
                                            <p:cond delay="1834"/>
                                          </p:stCondLst>
                                        </p:cTn>
                                        <p:tgtEl>
                                          <p:spTgt spid="8"/>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p:cTn id="60" dur="1000" fill="hold"/>
                                        <p:tgtEl>
                                          <p:spTgt spid="4"/>
                                        </p:tgtEl>
                                        <p:attrNameLst>
                                          <p:attrName>ppt_w</p:attrName>
                                        </p:attrNameLst>
                                      </p:cBhvr>
                                      <p:tavLst>
                                        <p:tav tm="0">
                                          <p:val>
                                            <p:fltVal val="0"/>
                                          </p:val>
                                        </p:tav>
                                        <p:tav tm="100000">
                                          <p:val>
                                            <p:strVal val="#ppt_w"/>
                                          </p:val>
                                        </p:tav>
                                      </p:tavLst>
                                    </p:anim>
                                    <p:anim calcmode="lin" valueType="num">
                                      <p:cBhvr>
                                        <p:cTn id="61" dur="1000" fill="hold"/>
                                        <p:tgtEl>
                                          <p:spTgt spid="4"/>
                                        </p:tgtEl>
                                        <p:attrNameLst>
                                          <p:attrName>ppt_h</p:attrName>
                                        </p:attrNameLst>
                                      </p:cBhvr>
                                      <p:tavLst>
                                        <p:tav tm="0">
                                          <p:val>
                                            <p:fltVal val="0"/>
                                          </p:val>
                                        </p:tav>
                                        <p:tav tm="100000">
                                          <p:val>
                                            <p:strVal val="#ppt_h"/>
                                          </p:val>
                                        </p:tav>
                                      </p:tavLst>
                                    </p:anim>
                                    <p:anim calcmode="lin" valueType="num">
                                      <p:cBhvr>
                                        <p:cTn id="62" dur="1000" fill="hold"/>
                                        <p:tgtEl>
                                          <p:spTgt spid="4"/>
                                        </p:tgtEl>
                                        <p:attrNameLst>
                                          <p:attrName>style.rotation</p:attrName>
                                        </p:attrNameLst>
                                      </p:cBhvr>
                                      <p:tavLst>
                                        <p:tav tm="0">
                                          <p:val>
                                            <p:fltVal val="90"/>
                                          </p:val>
                                        </p:tav>
                                        <p:tav tm="100000">
                                          <p:val>
                                            <p:fltVal val="0"/>
                                          </p:val>
                                        </p:tav>
                                      </p:tavLst>
                                    </p:anim>
                                    <p:animEffect transition="in" filter="fade">
                                      <p:cBhvr>
                                        <p:cTn id="63" dur="1000"/>
                                        <p:tgtEl>
                                          <p:spTgt spid="4"/>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down)">
                                      <p:cBhvr>
                                        <p:cTn id="68" dur="580">
                                          <p:stCondLst>
                                            <p:cond delay="0"/>
                                          </p:stCondLst>
                                        </p:cTn>
                                        <p:tgtEl>
                                          <p:spTgt spid="9"/>
                                        </p:tgtEl>
                                      </p:cBhvr>
                                    </p:animEffect>
                                    <p:anim calcmode="lin" valueType="num">
                                      <p:cBhvr>
                                        <p:cTn id="6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4" dur="26">
                                          <p:stCondLst>
                                            <p:cond delay="650"/>
                                          </p:stCondLst>
                                        </p:cTn>
                                        <p:tgtEl>
                                          <p:spTgt spid="9"/>
                                        </p:tgtEl>
                                      </p:cBhvr>
                                      <p:to x="100000" y="60000"/>
                                    </p:animScale>
                                    <p:animScale>
                                      <p:cBhvr>
                                        <p:cTn id="75" dur="166" decel="50000">
                                          <p:stCondLst>
                                            <p:cond delay="676"/>
                                          </p:stCondLst>
                                        </p:cTn>
                                        <p:tgtEl>
                                          <p:spTgt spid="9"/>
                                        </p:tgtEl>
                                      </p:cBhvr>
                                      <p:to x="100000" y="100000"/>
                                    </p:animScale>
                                    <p:animScale>
                                      <p:cBhvr>
                                        <p:cTn id="76" dur="26">
                                          <p:stCondLst>
                                            <p:cond delay="1312"/>
                                          </p:stCondLst>
                                        </p:cTn>
                                        <p:tgtEl>
                                          <p:spTgt spid="9"/>
                                        </p:tgtEl>
                                      </p:cBhvr>
                                      <p:to x="100000" y="80000"/>
                                    </p:animScale>
                                    <p:animScale>
                                      <p:cBhvr>
                                        <p:cTn id="77" dur="166" decel="50000">
                                          <p:stCondLst>
                                            <p:cond delay="1338"/>
                                          </p:stCondLst>
                                        </p:cTn>
                                        <p:tgtEl>
                                          <p:spTgt spid="9"/>
                                        </p:tgtEl>
                                      </p:cBhvr>
                                      <p:to x="100000" y="100000"/>
                                    </p:animScale>
                                    <p:animScale>
                                      <p:cBhvr>
                                        <p:cTn id="78" dur="26">
                                          <p:stCondLst>
                                            <p:cond delay="1642"/>
                                          </p:stCondLst>
                                        </p:cTn>
                                        <p:tgtEl>
                                          <p:spTgt spid="9"/>
                                        </p:tgtEl>
                                      </p:cBhvr>
                                      <p:to x="100000" y="90000"/>
                                    </p:animScale>
                                    <p:animScale>
                                      <p:cBhvr>
                                        <p:cTn id="79" dur="166" decel="50000">
                                          <p:stCondLst>
                                            <p:cond delay="1668"/>
                                          </p:stCondLst>
                                        </p:cTn>
                                        <p:tgtEl>
                                          <p:spTgt spid="9"/>
                                        </p:tgtEl>
                                      </p:cBhvr>
                                      <p:to x="100000" y="100000"/>
                                    </p:animScale>
                                    <p:animScale>
                                      <p:cBhvr>
                                        <p:cTn id="80" dur="26">
                                          <p:stCondLst>
                                            <p:cond delay="1808"/>
                                          </p:stCondLst>
                                        </p:cTn>
                                        <p:tgtEl>
                                          <p:spTgt spid="9"/>
                                        </p:tgtEl>
                                      </p:cBhvr>
                                      <p:to x="100000" y="95000"/>
                                    </p:animScale>
                                    <p:animScale>
                                      <p:cBhvr>
                                        <p:cTn id="81" dur="166" decel="50000">
                                          <p:stCondLst>
                                            <p:cond delay="1834"/>
                                          </p:stCondLst>
                                        </p:cTn>
                                        <p:tgtEl>
                                          <p:spTgt spid="9"/>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38" presetClass="entr" presetSubtype="0" accel="50000" fill="hold" grpId="0" nodeType="clickEffect">
                                  <p:stCondLst>
                                    <p:cond delay="0"/>
                                  </p:stCondLst>
                                  <p:iterate type="lt">
                                    <p:tmPct val="50000"/>
                                  </p:iterate>
                                  <p:childTnLst>
                                    <p:set>
                                      <p:cBhvr>
                                        <p:cTn id="85" dur="1" fill="hold">
                                          <p:stCondLst>
                                            <p:cond delay="0"/>
                                          </p:stCondLst>
                                        </p:cTn>
                                        <p:tgtEl>
                                          <p:spTgt spid="5"/>
                                        </p:tgtEl>
                                        <p:attrNameLst>
                                          <p:attrName>style.visibility</p:attrName>
                                        </p:attrNameLst>
                                      </p:cBhvr>
                                      <p:to>
                                        <p:strVal val="visible"/>
                                      </p:to>
                                    </p:set>
                                    <p:set>
                                      <p:cBhvr>
                                        <p:cTn id="86" dur="455" fill="hold">
                                          <p:stCondLst>
                                            <p:cond delay="0"/>
                                          </p:stCondLst>
                                        </p:cTn>
                                        <p:tgtEl>
                                          <p:spTgt spid="5"/>
                                        </p:tgtEl>
                                        <p:attrNameLst>
                                          <p:attrName>style.rotation</p:attrName>
                                        </p:attrNameLst>
                                      </p:cBhvr>
                                      <p:to>
                                        <p:strVal val="-45.0"/>
                                      </p:to>
                                    </p:set>
                                    <p:anim calcmode="lin" valueType="num">
                                      <p:cBhvr>
                                        <p:cTn id="87"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88"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89"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90"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6332562" cy="1862048"/>
          </a:xfrm>
          <a:prstGeom prst="rect">
            <a:avLst/>
          </a:prstGeom>
          <a:solidFill>
            <a:srgbClr val="CCFFCC"/>
          </a:solidFill>
          <a:ln w="38100">
            <a:solidFill>
              <a:schemeClr val="accent2">
                <a:lumMod val="75000"/>
              </a:schemeClr>
            </a:solidFill>
          </a:ln>
        </p:spPr>
        <p:txBody>
          <a:bodyPr wrap="square" rtlCol="0">
            <a:spAutoFit/>
          </a:bodyPr>
          <a:lstStyle/>
          <a:p>
            <a:pPr algn="ctr"/>
            <a:r>
              <a:rPr lang="bn-BD" sz="11500" b="1" dirty="0" smtClean="0">
                <a:latin typeface="NikoshBAN" panose="02000000000000000000" pitchFamily="2" charset="0"/>
                <a:cs typeface="NikoshBAN" panose="02000000000000000000" pitchFamily="2" charset="0"/>
              </a:rPr>
              <a:t>দলগত  কাজ</a:t>
            </a:r>
            <a:endParaRPr lang="en-US" sz="11500" b="1" dirty="0">
              <a:latin typeface="NikoshBAN" panose="02000000000000000000" pitchFamily="2" charset="0"/>
              <a:cs typeface="NikoshBAN" panose="02000000000000000000" pitchFamily="2" charset="0"/>
            </a:endParaRPr>
          </a:p>
        </p:txBody>
      </p:sp>
      <p:sp>
        <p:nvSpPr>
          <p:cNvPr id="3" name="TextBox 2"/>
          <p:cNvSpPr txBox="1"/>
          <p:nvPr/>
        </p:nvSpPr>
        <p:spPr>
          <a:xfrm>
            <a:off x="813177" y="3565008"/>
            <a:ext cx="6864824" cy="830997"/>
          </a:xfrm>
          <a:prstGeom prst="rect">
            <a:avLst/>
          </a:prstGeom>
          <a:solidFill>
            <a:schemeClr val="accent2">
              <a:lumMod val="20000"/>
              <a:lumOff val="80000"/>
            </a:schemeClr>
          </a:solidFill>
        </p:spPr>
        <p:txBody>
          <a:bodyPr wrap="square" rtlCol="0">
            <a:spAutoFit/>
          </a:bodyPr>
          <a:lstStyle/>
          <a:p>
            <a:pPr algn="ctr"/>
            <a:r>
              <a:rPr lang="bn-BD" sz="4800" b="1" dirty="0" smtClean="0">
                <a:latin typeface="NikoshBAN" panose="02000000000000000000" pitchFamily="2" charset="0"/>
                <a:cs typeface="NikoshBAN" panose="02000000000000000000" pitchFamily="2" charset="0"/>
              </a:rPr>
              <a:t>কেন্দ্রীয় ব্যাংকের ১০টি উদ্দেশ্য লিখ।  </a:t>
            </a:r>
            <a:endParaRPr lang="en-US" sz="4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3088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15669"/>
            <a:ext cx="3903256"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NikoshBAN" panose="02000000000000000000" pitchFamily="2" charset="0"/>
                <a:cs typeface="NikoshBAN" panose="02000000000000000000" pitchFamily="2" charset="0"/>
              </a:rPr>
              <a:t>মূল্যায়ন</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296879" y="990600"/>
            <a:ext cx="5008739" cy="584775"/>
          </a:xfrm>
          <a:prstGeom prst="rect">
            <a:avLst/>
          </a:prstGeom>
          <a:solidFill>
            <a:schemeClr val="accent2">
              <a:lumMod val="20000"/>
              <a:lumOff val="80000"/>
            </a:schemeClr>
          </a:solidFill>
        </p:spPr>
        <p:txBody>
          <a:bodyPr wrap="square" rtlCol="0">
            <a:spAutoFit/>
          </a:bodyPr>
          <a:lstStyle/>
          <a:p>
            <a:r>
              <a:rPr lang="bn-BD" sz="3200" b="1" dirty="0" smtClean="0">
                <a:latin typeface="NikoshBAN" panose="02000000000000000000" pitchFamily="2" charset="0"/>
                <a:cs typeface="NikoshBAN" panose="02000000000000000000" pitchFamily="2" charset="0"/>
              </a:rPr>
              <a:t>১) সকল ব্যাংকের ব্যাংকার কে?</a:t>
            </a:r>
          </a:p>
        </p:txBody>
      </p:sp>
      <p:sp>
        <p:nvSpPr>
          <p:cNvPr id="4" name="TextBox 3"/>
          <p:cNvSpPr txBox="1"/>
          <p:nvPr/>
        </p:nvSpPr>
        <p:spPr>
          <a:xfrm>
            <a:off x="228600" y="3189982"/>
            <a:ext cx="8090933" cy="1077218"/>
          </a:xfrm>
          <a:prstGeom prst="rect">
            <a:avLst/>
          </a:prstGeom>
          <a:solidFill>
            <a:schemeClr val="accent4">
              <a:lumMod val="20000"/>
              <a:lumOff val="80000"/>
            </a:schemeClr>
          </a:solidFill>
        </p:spPr>
        <p:txBody>
          <a:bodyPr wrap="square" rtlCol="0">
            <a:spAutoFit/>
          </a:bodyPr>
          <a:lstStyle/>
          <a:p>
            <a:r>
              <a:rPr lang="bn-IN" sz="3200" b="1" dirty="0">
                <a:latin typeface="NikoshBAN" panose="02000000000000000000" pitchFamily="2" charset="0"/>
                <a:cs typeface="NikoshBAN" panose="02000000000000000000" pitchFamily="2" charset="0"/>
              </a:rPr>
              <a:t>৩</a:t>
            </a:r>
            <a:r>
              <a:rPr lang="bn-BD" sz="3200" b="1" dirty="0" smtClean="0">
                <a:latin typeface="NikoshBAN" panose="02000000000000000000" pitchFamily="2" charset="0"/>
                <a:cs typeface="NikoshBAN" panose="02000000000000000000" pitchFamily="2" charset="0"/>
              </a:rPr>
              <a:t>) কোন ব্যাংক আন্তর্জাতিক পর্যায়ে সরকারের প্রতিনিধি </a:t>
            </a:r>
            <a:endParaRPr lang="en-US" sz="3200" b="1" dirty="0" smtClean="0">
              <a:latin typeface="NikoshBAN" panose="02000000000000000000" pitchFamily="2" charset="0"/>
              <a:cs typeface="NikoshBAN" panose="02000000000000000000" pitchFamily="2" charset="0"/>
            </a:endParaRPr>
          </a:p>
          <a:p>
            <a:r>
              <a:rPr lang="bn-BD" sz="3200" b="1" dirty="0" smtClean="0">
                <a:latin typeface="NikoshBAN" panose="02000000000000000000" pitchFamily="2" charset="0"/>
                <a:cs typeface="NikoshBAN" panose="02000000000000000000" pitchFamily="2" charset="0"/>
              </a:rPr>
              <a:t>হিসাবে কাজ করে?</a:t>
            </a:r>
            <a:endParaRPr lang="en-US" sz="3200" b="1" dirty="0">
              <a:latin typeface="NikoshBAN" panose="02000000000000000000" pitchFamily="2" charset="0"/>
              <a:cs typeface="NikoshBAN" panose="02000000000000000000" pitchFamily="2" charset="0"/>
            </a:endParaRPr>
          </a:p>
        </p:txBody>
      </p:sp>
      <p:sp>
        <p:nvSpPr>
          <p:cNvPr id="5" name="TextBox 4"/>
          <p:cNvSpPr txBox="1"/>
          <p:nvPr/>
        </p:nvSpPr>
        <p:spPr>
          <a:xfrm>
            <a:off x="195608" y="5358825"/>
            <a:ext cx="8338792" cy="584775"/>
          </a:xfrm>
          <a:prstGeom prst="rect">
            <a:avLst/>
          </a:prstGeom>
          <a:solidFill>
            <a:srgbClr val="CCECFF"/>
          </a:solidFill>
        </p:spPr>
        <p:txBody>
          <a:bodyPr wrap="square" rtlCol="0">
            <a:spAutoFit/>
          </a:bodyPr>
          <a:lstStyle/>
          <a:p>
            <a:r>
              <a:rPr lang="bn-IN" sz="3200" b="1" dirty="0">
                <a:latin typeface="NikoshBAN" panose="02000000000000000000" pitchFamily="2" charset="0"/>
                <a:cs typeface="NikoshBAN" panose="02000000000000000000" pitchFamily="2" charset="0"/>
              </a:rPr>
              <a:t>৪</a:t>
            </a:r>
            <a:r>
              <a:rPr lang="bn-BD" sz="3200" b="1" dirty="0" smtClean="0">
                <a:latin typeface="NikoshBAN" panose="02000000000000000000" pitchFamily="2" charset="0"/>
                <a:cs typeface="NikoshBAN" panose="02000000000000000000" pitchFamily="2" charset="0"/>
              </a:rPr>
              <a:t>) কেন্দ্রীয় ব্যাংক কোন ব্যাংকের কার্যাবলি নিয়ন্ত্রণ করে? </a:t>
            </a:r>
            <a:endParaRPr lang="en-US" sz="3200" b="1" dirty="0">
              <a:latin typeface="NikoshBAN" panose="02000000000000000000" pitchFamily="2" charset="0"/>
              <a:cs typeface="NikoshBAN" panose="02000000000000000000" pitchFamily="2" charset="0"/>
            </a:endParaRPr>
          </a:p>
        </p:txBody>
      </p:sp>
      <p:sp>
        <p:nvSpPr>
          <p:cNvPr id="6" name="Rectangle 5"/>
          <p:cNvSpPr/>
          <p:nvPr/>
        </p:nvSpPr>
        <p:spPr>
          <a:xfrm>
            <a:off x="5568298" y="1066800"/>
            <a:ext cx="3048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err="1" smtClean="0">
                <a:solidFill>
                  <a:schemeClr val="accent2">
                    <a:lumMod val="20000"/>
                    <a:lumOff val="80000"/>
                  </a:schemeClr>
                </a:solidFill>
                <a:latin typeface="NikoshBAN" pitchFamily="2" charset="0"/>
                <a:cs typeface="NikoshBAN" pitchFamily="2" charset="0"/>
              </a:rPr>
              <a:t>উঃ</a:t>
            </a:r>
            <a:r>
              <a:rPr lang="en-US" sz="3200" dirty="0" smtClean="0">
                <a:solidFill>
                  <a:schemeClr val="accent2">
                    <a:lumMod val="20000"/>
                    <a:lumOff val="80000"/>
                  </a:schemeClr>
                </a:solidFill>
                <a:latin typeface="NikoshBAN" pitchFamily="2" charset="0"/>
                <a:cs typeface="NikoshBAN" pitchFamily="2" charset="0"/>
              </a:rPr>
              <a:t> </a:t>
            </a:r>
            <a:r>
              <a:rPr lang="bn-BD" sz="3200" b="1" dirty="0">
                <a:solidFill>
                  <a:schemeClr val="accent2">
                    <a:lumMod val="20000"/>
                    <a:lumOff val="80000"/>
                  </a:schemeClr>
                </a:solidFill>
                <a:latin typeface="NikoshBAN" panose="02000000000000000000" pitchFamily="2" charset="0"/>
                <a:cs typeface="NikoshBAN" panose="02000000000000000000" pitchFamily="2" charset="0"/>
              </a:rPr>
              <a:t>কেন্দ্রীয় ব্যাংক </a:t>
            </a:r>
            <a:endParaRPr lang="en-US" sz="3200" dirty="0">
              <a:solidFill>
                <a:schemeClr val="accent2">
                  <a:lumMod val="20000"/>
                  <a:lumOff val="80000"/>
                </a:schemeClr>
              </a:solidFill>
              <a:latin typeface="NikoshBAN" pitchFamily="2" charset="0"/>
              <a:cs typeface="NikoshBAN" pitchFamily="2" charset="0"/>
            </a:endParaRPr>
          </a:p>
        </p:txBody>
      </p:sp>
      <p:sp>
        <p:nvSpPr>
          <p:cNvPr id="7" name="Rectangle 6"/>
          <p:cNvSpPr/>
          <p:nvPr/>
        </p:nvSpPr>
        <p:spPr>
          <a:xfrm>
            <a:off x="277506" y="1981200"/>
            <a:ext cx="7342494" cy="838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latin typeface="NikoshBAN" pitchFamily="2" charset="0"/>
                <a:cs typeface="NikoshBAN" pitchFamily="2" charset="0"/>
              </a:rPr>
              <a:t>২) </a:t>
            </a:r>
            <a:r>
              <a:rPr lang="en-US" sz="3200" b="1" dirty="0" err="1" smtClean="0">
                <a:latin typeface="NikoshBAN" pitchFamily="2" charset="0"/>
                <a:cs typeface="NikoshBAN" pitchFamily="2" charset="0"/>
              </a:rPr>
              <a:t>অর্থনীতিবিদ</a:t>
            </a:r>
            <a:r>
              <a:rPr lang="en-US" sz="3200" b="1" dirty="0" smtClean="0">
                <a:latin typeface="NikoshBAN" pitchFamily="2" charset="0"/>
                <a:cs typeface="NikoshBAN" pitchFamily="2" charset="0"/>
              </a:rPr>
              <a:t> ড </a:t>
            </a:r>
            <a:r>
              <a:rPr lang="en-US" sz="3200" b="1" dirty="0" err="1" smtClean="0">
                <a:latin typeface="NikoshBAN" pitchFamily="2" charset="0"/>
                <a:cs typeface="NikoshBAN" pitchFamily="2" charset="0"/>
              </a:rPr>
              <a:t>এস</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এন</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সেন</a:t>
            </a:r>
            <a:r>
              <a:rPr lang="en-US" sz="3200" b="1" dirty="0" smtClean="0">
                <a:latin typeface="NikoshBAN" pitchFamily="2" charset="0"/>
                <a:cs typeface="NikoshBAN" pitchFamily="2" charset="0"/>
              </a:rPr>
              <a:t> </a:t>
            </a:r>
            <a:r>
              <a:rPr lang="bn-BD" sz="3200" b="1" dirty="0">
                <a:latin typeface="NikoshBAN" panose="02000000000000000000" pitchFamily="2" charset="0"/>
                <a:cs typeface="NikoshBAN" panose="02000000000000000000" pitchFamily="2" charset="0"/>
              </a:rPr>
              <a:t>কেন্দ্রীয় </a:t>
            </a:r>
            <a:r>
              <a:rPr lang="bn-BD" sz="3200" b="1" dirty="0" smtClean="0">
                <a:latin typeface="NikoshBAN" panose="02000000000000000000" pitchFamily="2" charset="0"/>
                <a:cs typeface="NikoshBAN" panose="02000000000000000000" pitchFamily="2" charset="0"/>
              </a:rPr>
              <a:t>ব্যাংক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কীসের</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সাথে</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তুলনা</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করেছেন</a:t>
            </a:r>
            <a:r>
              <a:rPr lang="en-US" sz="3200" b="1" dirty="0" smtClean="0">
                <a:latin typeface="NikoshBAN" panose="02000000000000000000" pitchFamily="2" charset="0"/>
                <a:cs typeface="NikoshBAN" panose="02000000000000000000" pitchFamily="2" charset="0"/>
              </a:rPr>
              <a:t>?</a:t>
            </a:r>
            <a:r>
              <a:rPr lang="bn-BD" sz="3200" b="1" dirty="0" smtClean="0">
                <a:latin typeface="NikoshBAN" panose="02000000000000000000" pitchFamily="2" charset="0"/>
                <a:cs typeface="NikoshBAN" panose="02000000000000000000" pitchFamily="2" charset="0"/>
              </a:rPr>
              <a:t> </a:t>
            </a:r>
            <a:endParaRPr lang="en-US" sz="3200" b="1" dirty="0">
              <a:latin typeface="NikoshBAN" pitchFamily="2" charset="0"/>
              <a:cs typeface="NikoshBAN" pitchFamily="2" charset="0"/>
            </a:endParaRPr>
          </a:p>
        </p:txBody>
      </p:sp>
      <p:sp>
        <p:nvSpPr>
          <p:cNvPr id="9" name="Rectangle 8"/>
          <p:cNvSpPr/>
          <p:nvPr/>
        </p:nvSpPr>
        <p:spPr>
          <a:xfrm>
            <a:off x="7772400" y="2057400"/>
            <a:ext cx="1143000" cy="609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dirty="0" smtClean="0">
                <a:latin typeface="NikoshBAN" pitchFamily="2" charset="0"/>
                <a:cs typeface="NikoshBAN" pitchFamily="2" charset="0"/>
              </a:rPr>
              <a:t>উঃ সূর্য</a:t>
            </a:r>
            <a:endParaRPr lang="en-US" sz="3200" dirty="0">
              <a:latin typeface="NikoshBAN" pitchFamily="2" charset="0"/>
              <a:cs typeface="NikoshBAN" pitchFamily="2" charset="0"/>
            </a:endParaRPr>
          </a:p>
        </p:txBody>
      </p:sp>
      <p:sp>
        <p:nvSpPr>
          <p:cNvPr id="10" name="Rectangle 9"/>
          <p:cNvSpPr/>
          <p:nvPr/>
        </p:nvSpPr>
        <p:spPr>
          <a:xfrm>
            <a:off x="371778" y="4419600"/>
            <a:ext cx="3133422" cy="78968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bn-IN" sz="3200" dirty="0" smtClean="0">
              <a:latin typeface="NikoshBAN" pitchFamily="2" charset="0"/>
              <a:cs typeface="NikoshBAN" pitchFamily="2" charset="0"/>
            </a:endParaRPr>
          </a:p>
          <a:p>
            <a:pPr algn="just"/>
            <a:r>
              <a:rPr lang="bn-IN" sz="3200" dirty="0" smtClean="0">
                <a:latin typeface="NikoshBAN" pitchFamily="2" charset="0"/>
                <a:cs typeface="NikoshBAN" pitchFamily="2" charset="0"/>
              </a:rPr>
              <a:t>উঃ </a:t>
            </a:r>
            <a:r>
              <a:rPr lang="en-US" sz="3200" b="1" dirty="0" err="1">
                <a:latin typeface="NikoshBAN" pitchFamily="2" charset="0"/>
                <a:cs typeface="NikoshBAN" pitchFamily="2" charset="0"/>
              </a:rPr>
              <a:t>উঃ</a:t>
            </a:r>
            <a:r>
              <a:rPr lang="en-US" sz="3200" dirty="0">
                <a:latin typeface="NikoshBAN" pitchFamily="2" charset="0"/>
                <a:cs typeface="NikoshBAN" pitchFamily="2" charset="0"/>
              </a:rPr>
              <a:t> </a:t>
            </a:r>
            <a:r>
              <a:rPr lang="bn-BD" sz="3200" b="1" dirty="0">
                <a:latin typeface="NikoshBAN" panose="02000000000000000000" pitchFamily="2" charset="0"/>
                <a:cs typeface="NikoshBAN" panose="02000000000000000000" pitchFamily="2" charset="0"/>
              </a:rPr>
              <a:t>কেন্দ্রীয় ব্যাংক </a:t>
            </a:r>
            <a:endParaRPr lang="en-US" sz="3200" dirty="0">
              <a:latin typeface="NikoshBAN" pitchFamily="2" charset="0"/>
              <a:cs typeface="NikoshBAN" pitchFamily="2" charset="0"/>
            </a:endParaRPr>
          </a:p>
          <a:p>
            <a:pPr algn="just"/>
            <a:endParaRPr lang="en-US" sz="3200" dirty="0">
              <a:latin typeface="NikoshBAN" pitchFamily="2" charset="0"/>
              <a:cs typeface="NikoshBAN" pitchFamily="2" charset="0"/>
            </a:endParaRPr>
          </a:p>
        </p:txBody>
      </p:sp>
      <p:sp>
        <p:nvSpPr>
          <p:cNvPr id="11" name="Rectangle 10"/>
          <p:cNvSpPr/>
          <p:nvPr/>
        </p:nvSpPr>
        <p:spPr>
          <a:xfrm>
            <a:off x="510532" y="6096000"/>
            <a:ext cx="3223268" cy="685800"/>
          </a:xfrm>
          <a:prstGeom prst="rect">
            <a:avLst/>
          </a:prstGeom>
          <a:solidFill>
            <a:srgbClr val="29E3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dirty="0" smtClean="0">
                <a:latin typeface="NikoshBAN" pitchFamily="2" charset="0"/>
                <a:cs typeface="NikoshBAN" pitchFamily="2" charset="0"/>
              </a:rPr>
              <a:t>উঃ বাণিজ্যিক ব্যাংক</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96124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heckerboard(across)">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arn(inVertical)">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heckerboard(across)">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359435"/>
            <a:ext cx="8839200" cy="1754326"/>
          </a:xfrm>
          <a:prstGeom prst="rect">
            <a:avLst/>
          </a:prstGeom>
          <a:solidFill>
            <a:schemeClr val="bg2"/>
          </a:solidFill>
        </p:spPr>
        <p:txBody>
          <a:bodyPr wrap="square" rtlCol="0">
            <a:spAutoFit/>
          </a:bodyPr>
          <a:lstStyle/>
          <a:p>
            <a:pPr algn="ctr"/>
            <a:r>
              <a:rPr lang="bn-BD" sz="5400" b="1" dirty="0" smtClean="0">
                <a:latin typeface="NikoshBAN" panose="02000000000000000000" pitchFamily="2" charset="0"/>
                <a:cs typeface="NikoshBAN" panose="02000000000000000000" pitchFamily="2" charset="0"/>
              </a:rPr>
              <a:t>কেন্দ্রীয় ব্যাংক সকল ব্যাংকের </a:t>
            </a:r>
            <a:endParaRPr lang="en-US" sz="5400" b="1" dirty="0" smtClean="0">
              <a:latin typeface="NikoshBAN" panose="02000000000000000000" pitchFamily="2" charset="0"/>
              <a:cs typeface="NikoshBAN" panose="02000000000000000000" pitchFamily="2" charset="0"/>
            </a:endParaRPr>
          </a:p>
          <a:p>
            <a:pPr algn="ctr"/>
            <a:r>
              <a:rPr lang="bn-BD" sz="5400" b="1" dirty="0" smtClean="0">
                <a:latin typeface="NikoshBAN" panose="02000000000000000000" pitchFamily="2" charset="0"/>
                <a:cs typeface="NikoshBAN" panose="02000000000000000000" pitchFamily="2" charset="0"/>
              </a:rPr>
              <a:t>অভিভাবক-ব্যাখ্যা কর।</a:t>
            </a:r>
          </a:p>
        </p:txBody>
      </p:sp>
      <p:sp>
        <p:nvSpPr>
          <p:cNvPr id="3" name="TextBox 2"/>
          <p:cNvSpPr txBox="1"/>
          <p:nvPr/>
        </p:nvSpPr>
        <p:spPr>
          <a:xfrm>
            <a:off x="1447800" y="656600"/>
            <a:ext cx="4230814" cy="1446550"/>
          </a:xfrm>
          <a:prstGeom prst="rect">
            <a:avLst/>
          </a:prstGeom>
          <a:solidFill>
            <a:schemeClr val="accent1">
              <a:lumMod val="20000"/>
              <a:lumOff val="80000"/>
            </a:schemeClr>
          </a:solidFill>
          <a:ln w="57150">
            <a:solidFill>
              <a:schemeClr val="accent2">
                <a:lumMod val="50000"/>
              </a:schemeClr>
            </a:solidFill>
          </a:ln>
        </p:spPr>
        <p:txBody>
          <a:bodyPr wrap="square" rtlCol="0">
            <a:spAutoFit/>
          </a:bodyPr>
          <a:lstStyle/>
          <a:p>
            <a:pPr algn="ctr"/>
            <a:r>
              <a:rPr lang="bn-BD" sz="8800" b="1" dirty="0" smtClean="0">
                <a:latin typeface="NikoshBAN" panose="02000000000000000000" pitchFamily="2" charset="0"/>
                <a:cs typeface="NikoshBAN" panose="02000000000000000000" pitchFamily="2" charset="0"/>
              </a:rPr>
              <a:t>বাড়ির কাজ</a:t>
            </a:r>
            <a:endParaRPr lang="en-US" sz="8800" b="1"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75000"/>
            <a:ext cx="2533650" cy="1809750"/>
          </a:xfrm>
          <a:prstGeom prst="rect">
            <a:avLst/>
          </a:prstGeom>
        </p:spPr>
      </p:pic>
    </p:spTree>
    <p:extLst>
      <p:ext uri="{BB962C8B-B14F-4D97-AF65-F5344CB8AC3E}">
        <p14:creationId xmlns:p14="http://schemas.microsoft.com/office/powerpoint/2010/main" val="424581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2677" y="-381000"/>
            <a:ext cx="7485470" cy="3154710"/>
          </a:xfrm>
          <a:prstGeom prst="rect">
            <a:avLst/>
          </a:prstGeom>
          <a:noFill/>
        </p:spPr>
        <p:txBody>
          <a:bodyPr wrap="square" lIns="91440" tIns="45720" rIns="91440" bIns="45720">
            <a:spAutoFit/>
          </a:bodyPr>
          <a:lstStyle/>
          <a:p>
            <a:pPr algn="ctr"/>
            <a:r>
              <a:rPr lang="bn-BD" sz="19900" b="1" cap="none" spc="0" dirty="0" smtClean="0">
                <a:ln w="12700">
                  <a:solidFill>
                    <a:schemeClr val="accent3">
                      <a:lumMod val="50000"/>
                    </a:schemeClr>
                  </a:solidFill>
                  <a:prstDash val="solid"/>
                </a:ln>
                <a:solidFill>
                  <a:schemeClr val="accent4">
                    <a:lumMod val="60000"/>
                    <a:lumOff val="40000"/>
                  </a:schemeClr>
                </a:solidFill>
                <a:effectLst>
                  <a:innerShdw blurRad="177800">
                    <a:schemeClr val="accent3">
                      <a:lumMod val="50000"/>
                    </a:schemeClr>
                  </a:innerShdw>
                </a:effectLst>
                <a:latin typeface="NikoshBAN" panose="02000000000000000000" pitchFamily="2" charset="0"/>
                <a:cs typeface="NikoshBAN" panose="02000000000000000000" pitchFamily="2" charset="0"/>
              </a:rPr>
              <a:t>ধন্যবাদ</a:t>
            </a:r>
            <a:endParaRPr lang="en-US" sz="19900" b="1" cap="none" spc="0" dirty="0">
              <a:ln w="12700">
                <a:solidFill>
                  <a:schemeClr val="accent3">
                    <a:lumMod val="50000"/>
                  </a:schemeClr>
                </a:solidFill>
                <a:prstDash val="solid"/>
              </a:ln>
              <a:solidFill>
                <a:schemeClr val="accent4">
                  <a:lumMod val="60000"/>
                  <a:lumOff val="40000"/>
                </a:schemeClr>
              </a:solidFill>
              <a:effectLst>
                <a:innerShdw blurRad="177800">
                  <a:schemeClr val="accent3">
                    <a:lumMod val="50000"/>
                  </a:schemeClr>
                </a:inn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72519"/>
            <a:ext cx="7233834" cy="5867400"/>
          </a:xfrm>
          <a:prstGeom prst="rect">
            <a:avLst/>
          </a:prstGeom>
        </p:spPr>
      </p:pic>
    </p:spTree>
    <p:extLst>
      <p:ext uri="{BB962C8B-B14F-4D97-AF65-F5344CB8AC3E}">
        <p14:creationId xmlns:p14="http://schemas.microsoft.com/office/powerpoint/2010/main" val="18247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54941" y="286603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14628" y="1462474"/>
            <a:ext cx="9270344" cy="4761721"/>
            <a:chOff x="504972" y="2688500"/>
            <a:chExt cx="11127328" cy="4761721"/>
          </a:xfrm>
          <a:solidFill>
            <a:schemeClr val="bg2">
              <a:lumMod val="90000"/>
            </a:schemeClr>
          </a:solidFill>
        </p:grpSpPr>
        <p:sp>
          <p:nvSpPr>
            <p:cNvPr id="3" name="TextBox 2"/>
            <p:cNvSpPr txBox="1"/>
            <p:nvPr/>
          </p:nvSpPr>
          <p:spPr>
            <a:xfrm>
              <a:off x="504972" y="2925906"/>
              <a:ext cx="8277094" cy="4524315"/>
            </a:xfrm>
            <a:prstGeom prst="rect">
              <a:avLst/>
            </a:prstGeom>
            <a:noFill/>
          </p:spPr>
          <p:txBody>
            <a:bodyPr wrap="square" rtlCol="0">
              <a:spAutoFit/>
            </a:bodyPr>
            <a:lstStyle/>
            <a:p>
              <a:r>
                <a:rPr lang="en-US" sz="3600" b="1" dirty="0" err="1" smtClean="0">
                  <a:latin typeface="NikoshBAN" panose="02000000000000000000" pitchFamily="2" charset="0"/>
                  <a:cs typeface="NikoshBAN" panose="02000000000000000000" pitchFamily="2" charset="0"/>
                </a:rPr>
                <a:t>মুহাম্মদ</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সাইফুল</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ইসলাম</a:t>
              </a:r>
              <a:endParaRPr lang="bn-BD" sz="3600" b="1" dirty="0" smtClean="0">
                <a:latin typeface="NikoshBAN" panose="02000000000000000000" pitchFamily="2" charset="0"/>
                <a:cs typeface="NikoshBAN" panose="02000000000000000000" pitchFamily="2" charset="0"/>
              </a:endParaRPr>
            </a:p>
            <a:p>
              <a:r>
                <a:rPr lang="bn-BD" sz="3200" b="1" dirty="0" smtClean="0">
                  <a:latin typeface="NikoshBAN" panose="02000000000000000000" pitchFamily="2" charset="0"/>
                  <a:cs typeface="NikoshBAN" panose="02000000000000000000" pitchFamily="2" charset="0"/>
                </a:rPr>
                <a:t>সহকারি শিক্ষক  </a:t>
              </a:r>
              <a:endParaRPr lang="en-US" sz="3200" b="1" dirty="0" smtClean="0">
                <a:latin typeface="NikoshBAN" panose="02000000000000000000" pitchFamily="2" charset="0"/>
                <a:cs typeface="NikoshBAN" panose="02000000000000000000" pitchFamily="2" charset="0"/>
              </a:endParaRPr>
            </a:p>
            <a:p>
              <a:r>
                <a:rPr lang="en-US" sz="3200" b="1" dirty="0" err="1" smtClean="0">
                  <a:latin typeface="NikoshBAN" panose="02000000000000000000" pitchFamily="2" charset="0"/>
                  <a:cs typeface="NikoshBAN" panose="02000000000000000000" pitchFamily="2" charset="0"/>
                </a:rPr>
                <a:t>আবুল</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কাসেম</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বালিকা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উচ্চ</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বিদ্যালয়</a:t>
              </a:r>
              <a:endParaRPr lang="en-US" sz="3200" b="1" dirty="0" smtClean="0">
                <a:latin typeface="NikoshBAN" panose="02000000000000000000" pitchFamily="2" charset="0"/>
                <a:cs typeface="NikoshBAN" panose="02000000000000000000" pitchFamily="2" charset="0"/>
              </a:endParaRPr>
            </a:p>
            <a:p>
              <a:r>
                <a:rPr lang="en-US" sz="3200" b="1" dirty="0" err="1" smtClean="0">
                  <a:latin typeface="NikoshBAN" panose="02000000000000000000" pitchFamily="2" charset="0"/>
                  <a:cs typeface="NikoshBAN" panose="02000000000000000000" pitchFamily="2" charset="0"/>
                </a:rPr>
                <a:t>মিরসরাই</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চট্টগ্রাম</a:t>
              </a:r>
              <a:r>
                <a:rPr lang="en-US" sz="3200" b="1" dirty="0">
                  <a:latin typeface="NikoshBAN" panose="02000000000000000000" pitchFamily="2" charset="0"/>
                  <a:cs typeface="NikoshBAN" panose="02000000000000000000" pitchFamily="2" charset="0"/>
                </a:rPr>
                <a:t>।</a:t>
              </a:r>
              <a:endParaRPr lang="bn-BD" sz="3200" b="1" dirty="0" smtClean="0">
                <a:latin typeface="NikoshBAN" panose="02000000000000000000" pitchFamily="2" charset="0"/>
                <a:cs typeface="NikoshBAN" panose="02000000000000000000" pitchFamily="2" charset="0"/>
              </a:endParaRPr>
            </a:p>
            <a:p>
              <a:r>
                <a:rPr lang="bn-IN" sz="3200" b="1" dirty="0" smtClean="0">
                  <a:latin typeface="NikoshBAN" panose="02000000000000000000" pitchFamily="2" charset="0"/>
                  <a:cs typeface="NikoshBAN" panose="02000000000000000000" pitchFamily="2" charset="0"/>
                </a:rPr>
                <a:t>আই সি টি প্রজেক্ট- ২</a:t>
              </a:r>
            </a:p>
            <a:p>
              <a:r>
                <a:rPr lang="bn-IN" sz="3200" b="1" dirty="0" smtClean="0">
                  <a:latin typeface="NikoshBAN" panose="02000000000000000000" pitchFamily="2" charset="0"/>
                  <a:cs typeface="NikoshBAN" panose="02000000000000000000" pitchFamily="2" charset="0"/>
                </a:rPr>
                <a:t>ব্যাচ- </a:t>
              </a:r>
              <a:r>
                <a:rPr lang="bn-IN" sz="3200" b="1" dirty="0" smtClean="0">
                  <a:latin typeface="Times New Roman" pitchFamily="18" charset="0"/>
                  <a:cs typeface="NikoshBAN" panose="02000000000000000000" pitchFamily="2" charset="0"/>
                </a:rPr>
                <a:t>২৭</a:t>
              </a:r>
            </a:p>
            <a:p>
              <a:r>
                <a:rPr lang="bn-IN" sz="3200" b="1" dirty="0" smtClean="0">
                  <a:latin typeface="NikoshBAN" panose="02000000000000000000" pitchFamily="2" charset="0"/>
                  <a:cs typeface="NikoshBAN" panose="02000000000000000000" pitchFamily="2" charset="0"/>
                </a:rPr>
                <a:t>আইডি-</a:t>
              </a:r>
              <a:r>
                <a:rPr lang="en-US" sz="3200" b="1" dirty="0" smtClean="0">
                  <a:latin typeface="Times New Roman" pitchFamily="18" charset="0"/>
                  <a:cs typeface="Times New Roman" pitchFamily="18" charset="0"/>
                </a:rPr>
                <a:t>01050270795</a:t>
              </a:r>
              <a:endParaRPr lang="bn-IN" sz="3200" b="1" dirty="0" smtClean="0">
                <a:latin typeface="NikoshBAN" panose="02000000000000000000" pitchFamily="2" charset="0"/>
                <a:cs typeface="NikoshBAN" panose="02000000000000000000" pitchFamily="2" charset="0"/>
              </a:endParaRPr>
            </a:p>
            <a:p>
              <a:r>
                <a:rPr lang="bn-IN" sz="3200" b="1" dirty="0" smtClean="0">
                  <a:latin typeface="NikoshBAN" panose="02000000000000000000" pitchFamily="2" charset="0"/>
                  <a:cs typeface="NikoshBAN" panose="02000000000000000000" pitchFamily="2" charset="0"/>
                </a:rPr>
                <a:t> ইমেইলঃ</a:t>
              </a:r>
              <a:r>
                <a:rPr lang="en-US" sz="3200" b="1" dirty="0" smtClean="0">
                  <a:latin typeface="NikoshBAN" panose="02000000000000000000" pitchFamily="2" charset="0"/>
                  <a:cs typeface="NikoshBAN" panose="02000000000000000000" pitchFamily="2" charset="0"/>
                </a:rPr>
                <a:t> </a:t>
              </a:r>
              <a:r>
                <a:rPr lang="en-US" sz="2800" b="1" dirty="0" smtClean="0">
                  <a:latin typeface="Times New Roman" pitchFamily="18" charset="0"/>
                  <a:cs typeface="Times New Roman" pitchFamily="18" charset="0"/>
                  <a:hlinkClick r:id="rId2"/>
                </a:rPr>
                <a:t>shaiful.mirsorai1981@gmail.com</a:t>
              </a:r>
              <a:endParaRPr lang="en-US" sz="2800" b="1" dirty="0" smtClean="0">
                <a:latin typeface="Times New Roman" pitchFamily="18" charset="0"/>
                <a:cs typeface="Times New Roman" pitchFamily="18" charset="0"/>
              </a:endParaRPr>
            </a:p>
            <a:p>
              <a:r>
                <a:rPr lang="en-US" sz="2800" b="1" dirty="0" err="1" smtClean="0">
                  <a:latin typeface="Times New Roman" pitchFamily="18" charset="0"/>
                  <a:cs typeface="NikoshBAN" panose="02000000000000000000" pitchFamily="2" charset="0"/>
                </a:rPr>
                <a:t>মোবাইলঃ</a:t>
              </a:r>
              <a:r>
                <a:rPr lang="en-US" sz="2800" b="1" dirty="0" smtClean="0">
                  <a:latin typeface="Times New Roman" pitchFamily="18" charset="0"/>
                  <a:cs typeface="NikoshBAN" panose="02000000000000000000" pitchFamily="2" charset="0"/>
                </a:rPr>
                <a:t> ০১৮১৯৯৫৬৬৯৩</a:t>
              </a:r>
              <a:endParaRPr lang="bn-BD" sz="2800" b="1" dirty="0" smtClean="0">
                <a:latin typeface="Times New Roman" pitchFamily="18" charset="0"/>
                <a:cs typeface="NikoshBAN" panose="02000000000000000000" pitchFamily="2" charset="0"/>
              </a:endParaRPr>
            </a:p>
          </p:txBody>
        </p:sp>
        <p:sp>
          <p:nvSpPr>
            <p:cNvPr id="7" name="TextBox 6"/>
            <p:cNvSpPr txBox="1"/>
            <p:nvPr/>
          </p:nvSpPr>
          <p:spPr>
            <a:xfrm>
              <a:off x="6509988" y="3664426"/>
              <a:ext cx="5122312" cy="1754326"/>
            </a:xfrm>
            <a:prstGeom prst="rect">
              <a:avLst/>
            </a:prstGeom>
            <a:noFill/>
          </p:spPr>
          <p:txBody>
            <a:bodyPr wrap="square" rtlCol="0">
              <a:spAutoFit/>
            </a:bodyPr>
            <a:lstStyle/>
            <a:p>
              <a:r>
                <a:rPr lang="bn-BD" sz="3600" b="1" dirty="0" smtClean="0">
                  <a:latin typeface="NikoshBAN" panose="02000000000000000000" pitchFamily="2" charset="0"/>
                  <a:cs typeface="NikoshBAN" panose="02000000000000000000" pitchFamily="2" charset="0"/>
                </a:rPr>
                <a:t>শ্রেণিঃ </a:t>
              </a:r>
              <a:r>
                <a:rPr lang="en-US" sz="3600" b="1" dirty="0" err="1" smtClean="0">
                  <a:latin typeface="NikoshBAN" panose="02000000000000000000" pitchFamily="2" charset="0"/>
                  <a:cs typeface="NikoshBAN" panose="02000000000000000000" pitchFamily="2" charset="0"/>
                </a:rPr>
                <a:t>দশম</a:t>
              </a:r>
              <a:r>
                <a:rPr lang="bn-BD" sz="3600" b="1" dirty="0" smtClean="0">
                  <a:latin typeface="NikoshBAN" panose="02000000000000000000" pitchFamily="2" charset="0"/>
                  <a:cs typeface="NikoshBAN" panose="02000000000000000000" pitchFamily="2" charset="0"/>
                </a:rPr>
                <a:t>। </a:t>
              </a:r>
            </a:p>
            <a:p>
              <a:r>
                <a:rPr lang="bn-BD" sz="3600" b="1" dirty="0" smtClean="0">
                  <a:latin typeface="NikoshBAN" panose="02000000000000000000" pitchFamily="2" charset="0"/>
                  <a:cs typeface="NikoshBAN" panose="02000000000000000000" pitchFamily="2" charset="0"/>
                </a:rPr>
                <a:t>বিষয়ঃ ফিন্যান্স ও ব্যাংকিং</a:t>
              </a:r>
            </a:p>
            <a:p>
              <a:r>
                <a:rPr lang="bn-BD" sz="3600" b="1" dirty="0" smtClean="0">
                  <a:latin typeface="NikoshBAN" panose="02000000000000000000" pitchFamily="2" charset="0"/>
                  <a:cs typeface="NikoshBAN" panose="02000000000000000000" pitchFamily="2" charset="0"/>
                </a:rPr>
                <a:t>সময়ঃ </a:t>
              </a:r>
              <a:r>
                <a:rPr lang="bn-IN" sz="3600" b="1" dirty="0" smtClean="0">
                  <a:latin typeface="NikoshBAN" panose="02000000000000000000" pitchFamily="2" charset="0"/>
                  <a:cs typeface="NikoshBAN" panose="02000000000000000000" pitchFamily="2" charset="0"/>
                </a:rPr>
                <a:t>50</a:t>
              </a:r>
              <a:r>
                <a:rPr lang="bn-BD" sz="3600" b="1" dirty="0" smtClean="0">
                  <a:latin typeface="NikoshBAN" panose="02000000000000000000" pitchFamily="2" charset="0"/>
                  <a:cs typeface="NikoshBAN" panose="02000000000000000000" pitchFamily="2" charset="0"/>
                </a:rPr>
                <a:t> মিনিট।</a:t>
              </a:r>
              <a:endParaRPr lang="en-US" sz="3600" b="1" dirty="0">
                <a:latin typeface="NikoshBAN" panose="02000000000000000000" pitchFamily="2" charset="0"/>
                <a:cs typeface="NikoshBAN" panose="02000000000000000000" pitchFamily="2" charset="0"/>
              </a:endParaRPr>
            </a:p>
          </p:txBody>
        </p:sp>
        <p:grpSp>
          <p:nvGrpSpPr>
            <p:cNvPr id="2" name="Group 1"/>
            <p:cNvGrpSpPr/>
            <p:nvPr/>
          </p:nvGrpSpPr>
          <p:grpSpPr>
            <a:xfrm>
              <a:off x="6209736" y="2688500"/>
              <a:ext cx="300251" cy="2988973"/>
              <a:chOff x="6182440" y="2688500"/>
              <a:chExt cx="300251" cy="2988973"/>
            </a:xfrm>
            <a:grpFill/>
          </p:grpSpPr>
          <p:cxnSp>
            <p:nvCxnSpPr>
              <p:cNvPr id="8" name="Straight Connector 7"/>
              <p:cNvCxnSpPr/>
              <p:nvPr/>
            </p:nvCxnSpPr>
            <p:spPr>
              <a:xfrm>
                <a:off x="6318912" y="2688500"/>
                <a:ext cx="13648" cy="2988973"/>
              </a:xfrm>
              <a:prstGeom prst="line">
                <a:avLst/>
              </a:prstGeom>
              <a:grpFill/>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41748" y="2906974"/>
                <a:ext cx="40943" cy="2552132"/>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82440" y="2906974"/>
                <a:ext cx="0" cy="2552132"/>
              </a:xfrm>
              <a:prstGeom prst="line">
                <a:avLst/>
              </a:prstGeom>
              <a:grpFill/>
              <a:ln w="38100">
                <a:solidFill>
                  <a:srgbClr val="002060"/>
                </a:solidFill>
              </a:ln>
            </p:spPr>
            <p:style>
              <a:lnRef idx="1">
                <a:schemeClr val="accent1"/>
              </a:lnRef>
              <a:fillRef idx="0">
                <a:schemeClr val="accent1"/>
              </a:fillRef>
              <a:effectRef idx="0">
                <a:schemeClr val="accent1"/>
              </a:effectRef>
              <a:fontRef idx="minor">
                <a:schemeClr val="tx1"/>
              </a:fontRef>
            </p:style>
          </p:cxnSp>
        </p:grpSp>
      </p:gr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356" y="55872"/>
            <a:ext cx="1371600" cy="1664158"/>
          </a:xfrm>
          <a:prstGeom prst="rect">
            <a:avLst/>
          </a:prstGeom>
        </p:spPr>
      </p:pic>
    </p:spTree>
    <p:extLst>
      <p:ext uri="{BB962C8B-B14F-4D97-AF65-F5344CB8AC3E}">
        <p14:creationId xmlns:p14="http://schemas.microsoft.com/office/powerpoint/2010/main" val="393535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4227661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6913" y="3480894"/>
            <a:ext cx="2768660" cy="247899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589" y="137682"/>
            <a:ext cx="2768660" cy="249384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6741" y="3276600"/>
            <a:ext cx="2897059" cy="2562027"/>
          </a:xfrm>
          <a:prstGeom prst="rect">
            <a:avLst/>
          </a:prstGeom>
        </p:spPr>
      </p:pic>
      <p:sp>
        <p:nvSpPr>
          <p:cNvPr id="7" name="TextBox 6"/>
          <p:cNvSpPr txBox="1"/>
          <p:nvPr/>
        </p:nvSpPr>
        <p:spPr>
          <a:xfrm>
            <a:off x="381001" y="2677180"/>
            <a:ext cx="3505199" cy="523220"/>
          </a:xfrm>
          <a:prstGeom prst="rect">
            <a:avLst/>
          </a:prstGeom>
          <a:solidFill>
            <a:schemeClr val="bg2"/>
          </a:solidFill>
        </p:spPr>
        <p:txBody>
          <a:bodyPr wrap="square" rtlCol="0">
            <a:spAutoFit/>
          </a:bodyPr>
          <a:lstStyle/>
          <a:p>
            <a:r>
              <a:rPr lang="bn-BD" sz="2800" b="1" dirty="0" smtClean="0">
                <a:latin typeface="NikoshBAN" panose="02000000000000000000" pitchFamily="2" charset="0"/>
                <a:cs typeface="NikoshBAN" panose="02000000000000000000" pitchFamily="2" charset="0"/>
              </a:rPr>
              <a:t>ভারতের কেন্দ্রীয় ব্যাংক </a:t>
            </a:r>
            <a:endParaRPr lang="en-US" sz="2800" b="1" dirty="0">
              <a:latin typeface="NikoshBAN" panose="02000000000000000000" pitchFamily="2" charset="0"/>
              <a:cs typeface="NikoshBAN" panose="02000000000000000000" pitchFamily="2" charset="0"/>
            </a:endParaRPr>
          </a:p>
        </p:txBody>
      </p:sp>
      <p:sp>
        <p:nvSpPr>
          <p:cNvPr id="9" name="TextBox 8"/>
          <p:cNvSpPr txBox="1"/>
          <p:nvPr/>
        </p:nvSpPr>
        <p:spPr>
          <a:xfrm>
            <a:off x="381001" y="5922435"/>
            <a:ext cx="3505198" cy="523220"/>
          </a:xfrm>
          <a:prstGeom prst="rect">
            <a:avLst/>
          </a:prstGeom>
          <a:solidFill>
            <a:schemeClr val="accent6">
              <a:lumMod val="40000"/>
              <a:lumOff val="60000"/>
            </a:schemeClr>
          </a:solidFill>
        </p:spPr>
        <p:txBody>
          <a:bodyPr wrap="square" rtlCol="0">
            <a:spAutoFit/>
          </a:bodyPr>
          <a:lstStyle/>
          <a:p>
            <a:r>
              <a:rPr lang="bn-BD" sz="2800" b="1" dirty="0" smtClean="0">
                <a:latin typeface="NikoshBAN" panose="02000000000000000000" pitchFamily="2" charset="0"/>
                <a:cs typeface="NikoshBAN" panose="02000000000000000000" pitchFamily="2" charset="0"/>
              </a:rPr>
              <a:t>বাংলাদেশ ব্যাংকের মনোগ্রাম  </a:t>
            </a:r>
            <a:endParaRPr lang="en-US" sz="2800" b="1" dirty="0">
              <a:latin typeface="NikoshBAN" panose="02000000000000000000" pitchFamily="2" charset="0"/>
              <a:cs typeface="NikoshBAN" panose="02000000000000000000" pitchFamily="2" charset="0"/>
            </a:endParaRPr>
          </a:p>
        </p:txBody>
      </p:sp>
      <p:sp>
        <p:nvSpPr>
          <p:cNvPr id="11" name="TextBox 10"/>
          <p:cNvSpPr txBox="1"/>
          <p:nvPr/>
        </p:nvSpPr>
        <p:spPr>
          <a:xfrm>
            <a:off x="4800600" y="2753380"/>
            <a:ext cx="3429000" cy="523220"/>
          </a:xfrm>
          <a:prstGeom prst="rect">
            <a:avLst/>
          </a:prstGeom>
          <a:solidFill>
            <a:schemeClr val="accent1">
              <a:lumMod val="20000"/>
              <a:lumOff val="80000"/>
            </a:schemeClr>
          </a:solidFill>
        </p:spPr>
        <p:txBody>
          <a:bodyPr wrap="square" rtlCol="0">
            <a:spAutoFit/>
          </a:bodyPr>
          <a:lstStyle/>
          <a:p>
            <a:r>
              <a:rPr lang="bn-BD" sz="2800" b="1" dirty="0" smtClean="0">
                <a:latin typeface="NikoshBAN" panose="02000000000000000000" pitchFamily="2" charset="0"/>
                <a:cs typeface="NikoshBAN" panose="02000000000000000000" pitchFamily="2" charset="0"/>
              </a:rPr>
              <a:t>আমেরিকার কেন্দ্রীয় ব্যাংক </a:t>
            </a:r>
            <a:endParaRPr lang="en-US" sz="2800" b="1" dirty="0">
              <a:latin typeface="NikoshBAN" panose="02000000000000000000" pitchFamily="2" charset="0"/>
              <a:cs typeface="NikoshBAN" panose="02000000000000000000" pitchFamily="2" charset="0"/>
            </a:endParaRPr>
          </a:p>
        </p:txBody>
      </p:sp>
      <p:sp>
        <p:nvSpPr>
          <p:cNvPr id="10" name="TextBox 9"/>
          <p:cNvSpPr txBox="1"/>
          <p:nvPr/>
        </p:nvSpPr>
        <p:spPr>
          <a:xfrm>
            <a:off x="5168222" y="6106180"/>
            <a:ext cx="2908978" cy="523220"/>
          </a:xfrm>
          <a:prstGeom prst="rect">
            <a:avLst/>
          </a:prstGeom>
          <a:solidFill>
            <a:schemeClr val="accent3">
              <a:lumMod val="40000"/>
              <a:lumOff val="60000"/>
            </a:schemeClr>
          </a:solidFill>
        </p:spPr>
        <p:txBody>
          <a:bodyPr wrap="square" rtlCol="0">
            <a:spAutoFit/>
          </a:bodyPr>
          <a:lstStyle/>
          <a:p>
            <a:r>
              <a:rPr lang="bn-BD" sz="2800" b="1" dirty="0" smtClean="0">
                <a:latin typeface="NikoshBAN" panose="02000000000000000000" pitchFamily="2" charset="0"/>
                <a:cs typeface="NikoshBAN" panose="02000000000000000000" pitchFamily="2" charset="0"/>
              </a:rPr>
              <a:t>বাংলাদেশ ব্যাংক  </a:t>
            </a:r>
            <a:endParaRPr lang="en-US" sz="2800" b="1" dirty="0">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158" y="113744"/>
            <a:ext cx="2847975" cy="2445552"/>
          </a:xfrm>
          <a:prstGeom prst="rect">
            <a:avLst/>
          </a:prstGeom>
        </p:spPr>
      </p:pic>
    </p:spTree>
    <p:extLst>
      <p:ext uri="{BB962C8B-B14F-4D97-AF65-F5344CB8AC3E}">
        <p14:creationId xmlns:p14="http://schemas.microsoft.com/office/powerpoint/2010/main" val="184103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strips(down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2000"/>
                                        <p:tgtEl>
                                          <p:spTgt spid="8"/>
                                        </p:tgtEl>
                                      </p:cBhvr>
                                    </p:animEffect>
                                    <p:anim calcmode="lin" valueType="num">
                                      <p:cBhvr>
                                        <p:cTn id="37" dur="2000" fill="hold"/>
                                        <p:tgtEl>
                                          <p:spTgt spid="8"/>
                                        </p:tgtEl>
                                        <p:attrNameLst>
                                          <p:attrName>ppt_w</p:attrName>
                                        </p:attrNameLst>
                                      </p:cBhvr>
                                      <p:tavLst>
                                        <p:tav tm="0" fmla="#ppt_w*sin(2.5*pi*$)">
                                          <p:val>
                                            <p:fltVal val="0"/>
                                          </p:val>
                                        </p:tav>
                                        <p:tav tm="100000">
                                          <p:val>
                                            <p:fltVal val="1"/>
                                          </p:val>
                                        </p:tav>
                                      </p:tavLst>
                                    </p:anim>
                                    <p:anim calcmode="lin" valueType="num">
                                      <p:cBhvr>
                                        <p:cTn id="38"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7543800" cy="3046988"/>
          </a:xfrm>
          <a:prstGeom prst="rect">
            <a:avLst/>
          </a:prstGeom>
          <a:solidFill>
            <a:schemeClr val="accent6">
              <a:lumMod val="75000"/>
            </a:schemeClr>
          </a:solidFill>
        </p:spPr>
        <p:txBody>
          <a:bodyPr wrap="square">
            <a:spAutoFit/>
          </a:bodyPr>
          <a:lstStyle/>
          <a:p>
            <a:pPr algn="ctr"/>
            <a:r>
              <a:rPr lang="bn-BD" sz="9600" b="1" dirty="0">
                <a:latin typeface="NikoshBAN" panose="02000000000000000000" pitchFamily="2" charset="0"/>
                <a:cs typeface="NikoshBAN" panose="02000000000000000000" pitchFamily="2" charset="0"/>
              </a:rPr>
              <a:t>কেন্দ্রীয় </a:t>
            </a:r>
            <a:r>
              <a:rPr lang="bn-BD" sz="9600" b="1" dirty="0" smtClean="0">
                <a:latin typeface="NikoshBAN" panose="02000000000000000000" pitchFamily="2" charset="0"/>
                <a:cs typeface="NikoshBAN" panose="02000000000000000000" pitchFamily="2" charset="0"/>
              </a:rPr>
              <a:t>ব্যাং</a:t>
            </a:r>
            <a:r>
              <a:rPr lang="bn-IN" sz="9600" b="1" dirty="0" smtClean="0">
                <a:latin typeface="NikoshBAN" panose="02000000000000000000" pitchFamily="2" charset="0"/>
                <a:cs typeface="NikoshBAN" panose="02000000000000000000" pitchFamily="2" charset="0"/>
              </a:rPr>
              <a:t>কের ধারণা ও উদ্দেশ্য</a:t>
            </a:r>
            <a:r>
              <a:rPr lang="bn-BD" sz="9600" b="1" dirty="0" smtClean="0">
                <a:latin typeface="NikoshBAN" panose="02000000000000000000" pitchFamily="2" charset="0"/>
                <a:cs typeface="NikoshBAN" panose="02000000000000000000" pitchFamily="2" charset="0"/>
              </a:rPr>
              <a:t> </a:t>
            </a:r>
            <a:endParaRPr lang="en-US" sz="9600" b="1" dirty="0">
              <a:latin typeface="NikoshBAN" panose="02000000000000000000" pitchFamily="2" charset="0"/>
              <a:cs typeface="NikoshBAN" panose="02000000000000000000" pitchFamily="2" charset="0"/>
            </a:endParaRPr>
          </a:p>
        </p:txBody>
      </p:sp>
      <p:sp>
        <p:nvSpPr>
          <p:cNvPr id="3" name="Rectangle 2"/>
          <p:cNvSpPr/>
          <p:nvPr/>
        </p:nvSpPr>
        <p:spPr>
          <a:xfrm>
            <a:off x="771686" y="4094136"/>
            <a:ext cx="7457914" cy="238286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b="1" dirty="0" err="1" smtClean="0">
                <a:solidFill>
                  <a:srgbClr val="002060"/>
                </a:solidFill>
                <a:latin typeface="NikoshBAN" pitchFamily="2" charset="0"/>
                <a:cs typeface="NikoshBAN" pitchFamily="2" charset="0"/>
              </a:rPr>
              <a:t>ত্রয়োদশ</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অধ্যায়</a:t>
            </a:r>
            <a:endParaRPr lang="en-US" sz="4000" b="1" dirty="0" smtClean="0">
              <a:solidFill>
                <a:srgbClr val="002060"/>
              </a:solidFill>
              <a:latin typeface="NikoshBAN" pitchFamily="2" charset="0"/>
              <a:cs typeface="NikoshBAN" pitchFamily="2" charset="0"/>
            </a:endParaRPr>
          </a:p>
          <a:p>
            <a:pPr algn="just"/>
            <a:r>
              <a:rPr lang="en-US" sz="4000" b="1" dirty="0" err="1" smtClean="0">
                <a:solidFill>
                  <a:srgbClr val="002060"/>
                </a:solidFill>
                <a:latin typeface="NikoshBAN" pitchFamily="2" charset="0"/>
                <a:cs typeface="NikoshBAN" pitchFamily="2" charset="0"/>
              </a:rPr>
              <a:t>কেন্দ্রীয়</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ব্যাংক</a:t>
            </a:r>
            <a:endParaRPr lang="en-US" sz="4000" b="1" dirty="0" smtClean="0">
              <a:solidFill>
                <a:srgbClr val="002060"/>
              </a:solidFill>
              <a:latin typeface="NikoshBAN" pitchFamily="2" charset="0"/>
              <a:cs typeface="NikoshBAN" pitchFamily="2" charset="0"/>
            </a:endParaRPr>
          </a:p>
          <a:p>
            <a:pPr algn="just"/>
            <a:r>
              <a:rPr lang="en-US" sz="4000" b="1" dirty="0" err="1" smtClean="0">
                <a:solidFill>
                  <a:srgbClr val="002060"/>
                </a:solidFill>
                <a:latin typeface="NikoshBAN" pitchFamily="2" charset="0"/>
                <a:cs typeface="NikoshBAN" pitchFamily="2" charset="0"/>
              </a:rPr>
              <a:t>পাঠঃ</a:t>
            </a:r>
            <a:r>
              <a:rPr lang="en-US" sz="4000" b="1" dirty="0" smtClean="0">
                <a:solidFill>
                  <a:srgbClr val="002060"/>
                </a:solidFill>
                <a:latin typeface="NikoshBAN" pitchFamily="2" charset="0"/>
                <a:cs typeface="NikoshBAN" pitchFamily="2" charset="0"/>
              </a:rPr>
              <a:t> ১৩.০-১৩.১</a:t>
            </a:r>
          </a:p>
          <a:p>
            <a:pPr algn="just"/>
            <a:r>
              <a:rPr lang="en-US" sz="4000" b="1" dirty="0" err="1" smtClean="0">
                <a:solidFill>
                  <a:srgbClr val="002060"/>
                </a:solidFill>
                <a:latin typeface="NikoshBAN" pitchFamily="2" charset="0"/>
                <a:cs typeface="NikoshBAN" pitchFamily="2" charset="0"/>
              </a:rPr>
              <a:t>পৃষ্ঠাঃ</a:t>
            </a:r>
            <a:r>
              <a:rPr lang="en-US" sz="4000" b="1" dirty="0" smtClean="0">
                <a:solidFill>
                  <a:srgbClr val="002060"/>
                </a:solidFill>
                <a:latin typeface="NikoshBAN" pitchFamily="2" charset="0"/>
                <a:cs typeface="NikoshBAN" pitchFamily="2" charset="0"/>
              </a:rPr>
              <a:t> ১২৭</a:t>
            </a:r>
            <a:endParaRPr lang="en-US" sz="40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387955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0"/>
            <a:ext cx="7642753" cy="707886"/>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4000" dirty="0" smtClean="0">
                <a:latin typeface="NikoshBAN" panose="02000000000000000000" pitchFamily="2" charset="0"/>
                <a:cs typeface="NikoshBAN" panose="02000000000000000000" pitchFamily="2" charset="0"/>
              </a:rPr>
              <a:t>২) কেন্দ্রীয়</a:t>
            </a:r>
            <a:r>
              <a:rPr lang="bn-BD" sz="4000" dirty="0">
                <a:latin typeface="NikoshBAN" panose="02000000000000000000" pitchFamily="2" charset="0"/>
                <a:cs typeface="NikoshBAN" panose="02000000000000000000" pitchFamily="2" charset="0"/>
              </a:rPr>
              <a:t> </a:t>
            </a:r>
            <a:r>
              <a:rPr lang="bn-BD" sz="4000" dirty="0" smtClean="0">
                <a:latin typeface="NikoshBAN" panose="02000000000000000000" pitchFamily="2" charset="0"/>
                <a:cs typeface="NikoshBAN" panose="02000000000000000000" pitchFamily="2" charset="0"/>
              </a:rPr>
              <a:t>ব্যাংকের উদ্দেশ্য</a:t>
            </a:r>
            <a:r>
              <a:rPr lang="en-US" sz="4000" dirty="0" smtClean="0">
                <a:latin typeface="NikoshBAN" panose="02000000000000000000" pitchFamily="2" charset="0"/>
                <a:cs typeface="NikoshBAN" panose="02000000000000000000" pitchFamily="2" charset="0"/>
              </a:rPr>
              <a:t> </a:t>
            </a:r>
            <a:r>
              <a:rPr lang="bn-BD" sz="4000" dirty="0" smtClean="0">
                <a:latin typeface="NikoshBAN" panose="02000000000000000000" pitchFamily="2" charset="0"/>
                <a:cs typeface="NikoshBAN" panose="02000000000000000000" pitchFamily="2" charset="0"/>
              </a:rPr>
              <a:t>সমুহ বলতে পারবে। </a:t>
            </a:r>
            <a:endParaRPr lang="bn-BD" sz="4000" dirty="0">
              <a:latin typeface="NikoshBAN" panose="02000000000000000000" pitchFamily="2" charset="0"/>
              <a:cs typeface="NikoshBAN" panose="02000000000000000000" pitchFamily="2" charset="0"/>
            </a:endParaRPr>
          </a:p>
        </p:txBody>
      </p:sp>
      <p:sp>
        <p:nvSpPr>
          <p:cNvPr id="3" name="TextBox 2"/>
          <p:cNvSpPr txBox="1"/>
          <p:nvPr/>
        </p:nvSpPr>
        <p:spPr>
          <a:xfrm>
            <a:off x="1356460" y="272494"/>
            <a:ext cx="5513700" cy="1015663"/>
          </a:xfrm>
          <a:prstGeom prst="rect">
            <a:avLst/>
          </a:prstGeom>
          <a:solidFill>
            <a:schemeClr val="accent4">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6000" dirty="0" smtClean="0">
                <a:latin typeface="NikoshBAN" panose="02000000000000000000" pitchFamily="2" charset="0"/>
                <a:cs typeface="NikoshBAN" panose="02000000000000000000" pitchFamily="2" charset="0"/>
              </a:rPr>
              <a:t>শিখনফল</a:t>
            </a:r>
            <a:endParaRPr lang="bn-BD" sz="6000" dirty="0">
              <a:latin typeface="NikoshBAN" panose="02000000000000000000" pitchFamily="2" charset="0"/>
              <a:cs typeface="NikoshBAN" panose="02000000000000000000" pitchFamily="2" charset="0"/>
            </a:endParaRPr>
          </a:p>
        </p:txBody>
      </p:sp>
      <p:sp>
        <p:nvSpPr>
          <p:cNvPr id="4" name="TextBox 3"/>
          <p:cNvSpPr txBox="1"/>
          <p:nvPr/>
        </p:nvSpPr>
        <p:spPr>
          <a:xfrm>
            <a:off x="286199" y="1498938"/>
            <a:ext cx="6564588" cy="1015663"/>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6000" dirty="0">
                <a:latin typeface="NikoshBAN" panose="02000000000000000000" pitchFamily="2" charset="0"/>
                <a:cs typeface="NikoshBAN" panose="02000000000000000000" pitchFamily="2" charset="0"/>
              </a:rPr>
              <a:t>এই পাঠ শেষে </a:t>
            </a:r>
            <a:r>
              <a:rPr lang="bn-BD" sz="6000" dirty="0" smtClean="0">
                <a:latin typeface="NikoshBAN" panose="02000000000000000000" pitchFamily="2" charset="0"/>
                <a:cs typeface="NikoshBAN" panose="02000000000000000000" pitchFamily="2" charset="0"/>
              </a:rPr>
              <a:t>শিক্ষার্থীরা</a:t>
            </a:r>
            <a:r>
              <a:rPr lang="bn-IN" sz="6000" dirty="0" smtClean="0">
                <a:latin typeface="NikoshBAN" panose="02000000000000000000" pitchFamily="2" charset="0"/>
                <a:cs typeface="NikoshBAN" panose="02000000000000000000" pitchFamily="2" charset="0"/>
              </a:rPr>
              <a:t>-</a:t>
            </a:r>
            <a:endParaRPr lang="bn-BD" sz="6000" dirty="0">
              <a:latin typeface="NikoshBAN" panose="02000000000000000000" pitchFamily="2" charset="0"/>
              <a:cs typeface="NikoshBAN" panose="02000000000000000000" pitchFamily="2" charset="0"/>
            </a:endParaRPr>
          </a:p>
        </p:txBody>
      </p:sp>
      <p:sp>
        <p:nvSpPr>
          <p:cNvPr id="5" name="TextBox 4"/>
          <p:cNvSpPr txBox="1"/>
          <p:nvPr/>
        </p:nvSpPr>
        <p:spPr>
          <a:xfrm>
            <a:off x="228600" y="2819400"/>
            <a:ext cx="7506269" cy="707886"/>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4000" dirty="0">
                <a:latin typeface="NikoshBAN" panose="02000000000000000000" pitchFamily="2" charset="0"/>
                <a:cs typeface="NikoshBAN" panose="02000000000000000000" pitchFamily="2" charset="0"/>
              </a:rPr>
              <a:t>১) কেন্দ্রীয় ব্যাংক কী তা বলতে </a:t>
            </a:r>
            <a:r>
              <a:rPr lang="bn-BD" sz="4000" dirty="0" smtClean="0">
                <a:latin typeface="NikoshBAN" panose="02000000000000000000" pitchFamily="2" charset="0"/>
                <a:cs typeface="NikoshBAN" panose="02000000000000000000" pitchFamily="2" charset="0"/>
              </a:rPr>
              <a:t>পারবে। </a:t>
            </a:r>
            <a:endParaRPr lang="bn-BD" sz="4000" dirty="0">
              <a:latin typeface="NikoshBAN" panose="02000000000000000000" pitchFamily="2" charset="0"/>
              <a:cs typeface="NikoshBAN" panose="02000000000000000000" pitchFamily="2" charset="0"/>
            </a:endParaRPr>
          </a:p>
        </p:txBody>
      </p:sp>
      <p:sp>
        <p:nvSpPr>
          <p:cNvPr id="6" name="TextBox 5"/>
          <p:cNvSpPr txBox="1"/>
          <p:nvPr/>
        </p:nvSpPr>
        <p:spPr>
          <a:xfrm>
            <a:off x="152400" y="5016667"/>
            <a:ext cx="9047295" cy="1323439"/>
          </a:xfrm>
          <a:prstGeom prst="rect">
            <a:avLst/>
          </a:prstGeom>
          <a:solidFill>
            <a:schemeClr val="accent3">
              <a:lumMod val="20000"/>
              <a:lumOff val="80000"/>
            </a:schemeClr>
          </a:solidFill>
        </p:spPr>
        <p:style>
          <a:lnRef idx="1">
            <a:schemeClr val="dk1"/>
          </a:lnRef>
          <a:fillRef idx="2">
            <a:schemeClr val="dk1"/>
          </a:fillRef>
          <a:effectRef idx="1">
            <a:schemeClr val="dk1"/>
          </a:effectRef>
          <a:fontRef idx="minor">
            <a:schemeClr val="dk1"/>
          </a:fontRef>
        </p:style>
        <p:txBody>
          <a:bodyPr wrap="square" rtlCol="0">
            <a:spAutoFit/>
          </a:bodyPr>
          <a:lstStyle/>
          <a:p>
            <a:r>
              <a:rPr lang="en-US" sz="4000" dirty="0" smtClean="0">
                <a:latin typeface="NikoshBAN" panose="02000000000000000000" pitchFamily="2" charset="0"/>
                <a:cs typeface="NikoshBAN" panose="02000000000000000000" pitchFamily="2" charset="0"/>
              </a:rPr>
              <a:t>3) </a:t>
            </a:r>
            <a:r>
              <a:rPr lang="bn-BD" sz="4000" dirty="0" smtClean="0">
                <a:latin typeface="NikoshBAN" panose="02000000000000000000" pitchFamily="2" charset="0"/>
                <a:cs typeface="NikoshBAN" panose="02000000000000000000" pitchFamily="2" charset="0"/>
              </a:rPr>
              <a:t>কেন্দ্রীয় ব্যাংকের সাধারণ কার্যাবলি বর্ণনা করতে পারবে</a:t>
            </a:r>
            <a:r>
              <a:rPr lang="bn-BD" sz="4000" dirty="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56065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991600" cy="5791200"/>
          </a:xfrm>
          <a:prstGeom prst="rect">
            <a:avLst/>
          </a:prstGeom>
        </p:spPr>
      </p:pic>
      <p:sp>
        <p:nvSpPr>
          <p:cNvPr id="3" name="TextBox 2"/>
          <p:cNvSpPr txBox="1"/>
          <p:nvPr/>
        </p:nvSpPr>
        <p:spPr>
          <a:xfrm>
            <a:off x="1676400" y="6019800"/>
            <a:ext cx="4940487" cy="646331"/>
          </a:xfrm>
          <a:prstGeom prst="rect">
            <a:avLst/>
          </a:prstGeom>
          <a:solidFill>
            <a:schemeClr val="bg1">
              <a:lumMod val="85000"/>
            </a:schemeClr>
          </a:solidFill>
        </p:spPr>
        <p:txBody>
          <a:bodyPr wrap="square" rtlCol="0">
            <a:spAutoFit/>
          </a:bodyPr>
          <a:lstStyle/>
          <a:p>
            <a:r>
              <a:rPr lang="bn-BD" sz="3600" b="1" dirty="0" smtClean="0">
                <a:latin typeface="NikoshBAN" panose="02000000000000000000" pitchFamily="2" charset="0"/>
                <a:cs typeface="NikoshBAN" panose="02000000000000000000" pitchFamily="2" charset="0"/>
              </a:rPr>
              <a:t>বাংলাদেশ ব্যাংক</a:t>
            </a:r>
            <a:r>
              <a:rPr lang="en-US" sz="3600" b="1" dirty="0" smtClean="0">
                <a:latin typeface="NikoshBAN" panose="02000000000000000000" pitchFamily="2" charset="0"/>
                <a:cs typeface="NikoshBAN" panose="02000000000000000000" pitchFamily="2" charset="0"/>
              </a:rPr>
              <a:t> </a:t>
            </a:r>
            <a:r>
              <a:rPr lang="bn-BD" sz="3600" b="1" dirty="0" smtClean="0">
                <a:latin typeface="NikoshBAN" panose="02000000000000000000" pitchFamily="2" charset="0"/>
                <a:cs typeface="NikoshBAN" panose="02000000000000000000" pitchFamily="2" charset="0"/>
              </a:rPr>
              <a:t>(কেন্দ্রীয় ব্যাংক) </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512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1" nodeType="clickEffect">
                                  <p:stCondLst>
                                    <p:cond delay="0"/>
                                  </p:stCondLst>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1447800"/>
          </a:xfrm>
          <a:prstGeom prst="rect">
            <a:avLst/>
          </a:prstGeom>
          <a:solidFill>
            <a:srgbClr val="8D3C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800" b="1" dirty="0" smtClean="0">
                <a:latin typeface="NikoshBAN" pitchFamily="2" charset="0"/>
                <a:cs typeface="NikoshBAN" pitchFamily="2" charset="0"/>
              </a:rPr>
              <a:t>বিভিন্ন অর্থনীতিবিদ গন কেন্দ্রীয় ব্যাংকের সংজ্ঞা প্রদান করেছন</a:t>
            </a:r>
            <a:endParaRPr lang="en-US" sz="4800" b="1" dirty="0">
              <a:latin typeface="NikoshBAN" pitchFamily="2" charset="0"/>
              <a:cs typeface="NikoshBAN" pitchFamily="2" charset="0"/>
            </a:endParaRPr>
          </a:p>
        </p:txBody>
      </p:sp>
      <p:sp>
        <p:nvSpPr>
          <p:cNvPr id="3" name="Rectangle 2"/>
          <p:cNvSpPr/>
          <p:nvPr/>
        </p:nvSpPr>
        <p:spPr>
          <a:xfrm>
            <a:off x="228600" y="1828800"/>
            <a:ext cx="8686800" cy="2286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sz="2800" dirty="0" smtClean="0">
              <a:latin typeface="NikoshBAN" pitchFamily="2" charset="0"/>
              <a:cs typeface="NikoshBAN" pitchFamily="2" charset="0"/>
            </a:endParaRPr>
          </a:p>
          <a:p>
            <a:r>
              <a:rPr lang="bn-IN" sz="3600" b="1" dirty="0" smtClean="0">
                <a:solidFill>
                  <a:schemeClr val="tx2">
                    <a:lumMod val="75000"/>
                  </a:schemeClr>
                </a:solidFill>
                <a:latin typeface="NikoshBAN" pitchFamily="2" charset="0"/>
                <a:cs typeface="NikoshBAN" pitchFamily="2" charset="0"/>
              </a:rPr>
              <a:t>ড এস এন  সেনের মতে ‘কেন্দ্রীয় ব্যাংক হচ্ছে ব্যাংকিং সমাজের নেতা, রাজা ও সূর্য সবকিছু। নেতার মতো ব্যাংকিং রাজত্ব শাসন করে এবং সূর্যের মতো (অর্থ ও মুদ্রাবাজারে) জগতে আলো ও শক্তি দেয়।’</a:t>
            </a:r>
          </a:p>
          <a:p>
            <a:endParaRPr lang="en-US" sz="2800" dirty="0">
              <a:latin typeface="NikoshBAN" pitchFamily="2" charset="0"/>
              <a:cs typeface="NikoshBAN" pitchFamily="2" charset="0"/>
            </a:endParaRPr>
          </a:p>
        </p:txBody>
      </p:sp>
      <p:sp>
        <p:nvSpPr>
          <p:cNvPr id="4" name="Rectangle 3"/>
          <p:cNvSpPr/>
          <p:nvPr/>
        </p:nvSpPr>
        <p:spPr>
          <a:xfrm>
            <a:off x="228600" y="4267200"/>
            <a:ext cx="8463366"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a:solidFill>
                  <a:srgbClr val="FFFF00"/>
                </a:solidFill>
                <a:latin typeface="NikoshBAN" pitchFamily="2" charset="0"/>
                <a:cs typeface="NikoshBAN" pitchFamily="2" charset="0"/>
              </a:rPr>
              <a:t>আধ্যাপক কিসচ ও এলকিনের মতে </a:t>
            </a:r>
            <a:r>
              <a:rPr lang="bn-IN" sz="3600" b="1" dirty="0" smtClean="0">
                <a:solidFill>
                  <a:srgbClr val="FFFF00"/>
                </a:solidFill>
                <a:latin typeface="NikoshBAN" pitchFamily="2" charset="0"/>
                <a:cs typeface="NikoshBAN" pitchFamily="2" charset="0"/>
              </a:rPr>
              <a:t>‘কোনো দেশের সার্বিক অর্থনৈতিক উন্নয়নের লক্ষে</a:t>
            </a:r>
            <a:r>
              <a:rPr lang="en-US" sz="3600" b="1" dirty="0" smtClean="0">
                <a:solidFill>
                  <a:srgbClr val="FFFF00"/>
                </a:solidFill>
                <a:latin typeface="NikoshBAN" pitchFamily="2" charset="0"/>
                <a:cs typeface="NikoshBAN" pitchFamily="2" charset="0"/>
              </a:rPr>
              <a:t> </a:t>
            </a:r>
            <a:r>
              <a:rPr lang="en-US" sz="3600" b="1" dirty="0" err="1" smtClean="0">
                <a:solidFill>
                  <a:srgbClr val="FFFF00"/>
                </a:solidFill>
                <a:latin typeface="NikoshBAN" pitchFamily="2" charset="0"/>
                <a:cs typeface="NikoshBAN" pitchFamily="2" charset="0"/>
              </a:rPr>
              <a:t>রাষ্ট্রের</a:t>
            </a:r>
            <a:r>
              <a:rPr lang="en-US" sz="3600" b="1" dirty="0" smtClean="0">
                <a:solidFill>
                  <a:srgbClr val="FFFF00"/>
                </a:solidFill>
                <a:latin typeface="NikoshBAN" pitchFamily="2" charset="0"/>
                <a:cs typeface="NikoshBAN" pitchFamily="2" charset="0"/>
              </a:rPr>
              <a:t> ক</a:t>
            </a:r>
            <a:r>
              <a:rPr lang="bn-IN" sz="3600" b="1" dirty="0" smtClean="0">
                <a:solidFill>
                  <a:srgbClr val="FFFF00"/>
                </a:solidFill>
                <a:latin typeface="NikoshBAN" pitchFamily="2" charset="0"/>
                <a:cs typeface="NikoshBAN" pitchFamily="2" charset="0"/>
              </a:rPr>
              <a:t>র্তৃ</a:t>
            </a:r>
            <a:r>
              <a:rPr lang="en-US" sz="3600" b="1" dirty="0" err="1" smtClean="0">
                <a:solidFill>
                  <a:srgbClr val="FFFF00"/>
                </a:solidFill>
                <a:latin typeface="NikoshBAN" pitchFamily="2" charset="0"/>
                <a:cs typeface="NikoshBAN" pitchFamily="2" charset="0"/>
              </a:rPr>
              <a:t>ত্ব</a:t>
            </a:r>
            <a:r>
              <a:rPr lang="en-US" sz="3600" b="1" dirty="0" smtClean="0">
                <a:solidFill>
                  <a:srgbClr val="FFFF00"/>
                </a:solidFill>
                <a:latin typeface="NikoshBAN" pitchFamily="2" charset="0"/>
                <a:cs typeface="NikoshBAN" pitchFamily="2" charset="0"/>
              </a:rPr>
              <a:t> </a:t>
            </a:r>
            <a:r>
              <a:rPr lang="en-US" sz="3600" b="1" dirty="0" err="1" smtClean="0">
                <a:solidFill>
                  <a:srgbClr val="FFFF00"/>
                </a:solidFill>
                <a:latin typeface="NikoshBAN" pitchFamily="2" charset="0"/>
                <a:cs typeface="NikoshBAN" pitchFamily="2" charset="0"/>
              </a:rPr>
              <a:t>থেকে</a:t>
            </a:r>
            <a:r>
              <a:rPr lang="en-US" sz="3600" b="1" dirty="0" smtClean="0">
                <a:solidFill>
                  <a:srgbClr val="FFFF00"/>
                </a:solidFill>
                <a:latin typeface="NikoshBAN" pitchFamily="2" charset="0"/>
                <a:cs typeface="NikoshBAN" pitchFamily="2" charset="0"/>
              </a:rPr>
              <a:t> </a:t>
            </a:r>
            <a:r>
              <a:rPr lang="en-US" sz="3600" b="1" dirty="0" err="1" smtClean="0">
                <a:solidFill>
                  <a:srgbClr val="FFFF00"/>
                </a:solidFill>
                <a:latin typeface="NikoshBAN" pitchFamily="2" charset="0"/>
                <a:cs typeface="NikoshBAN" pitchFamily="2" charset="0"/>
              </a:rPr>
              <a:t>সে</a:t>
            </a:r>
            <a:r>
              <a:rPr lang="en-US" sz="3600" b="1" dirty="0" smtClean="0">
                <a:solidFill>
                  <a:srgbClr val="FFFF00"/>
                </a:solidFill>
                <a:latin typeface="NikoshBAN" pitchFamily="2" charset="0"/>
                <a:cs typeface="NikoshBAN" pitchFamily="2" charset="0"/>
              </a:rPr>
              <a:t> </a:t>
            </a:r>
            <a:r>
              <a:rPr lang="en-US" sz="3600" b="1" dirty="0" err="1" smtClean="0">
                <a:solidFill>
                  <a:srgbClr val="FFFF00"/>
                </a:solidFill>
                <a:latin typeface="NikoshBAN" pitchFamily="2" charset="0"/>
                <a:cs typeface="NikoshBAN" pitchFamily="2" charset="0"/>
              </a:rPr>
              <a:t>দেশের</a:t>
            </a:r>
            <a:r>
              <a:rPr lang="en-US" sz="3600" b="1" dirty="0" smtClean="0">
                <a:solidFill>
                  <a:srgbClr val="FFFF00"/>
                </a:solidFill>
                <a:latin typeface="NikoshBAN" pitchFamily="2" charset="0"/>
                <a:cs typeface="NikoshBAN" pitchFamily="2" charset="0"/>
              </a:rPr>
              <a:t> </a:t>
            </a:r>
            <a:r>
              <a:rPr lang="en-US" sz="3600" b="1" dirty="0" err="1" smtClean="0">
                <a:solidFill>
                  <a:srgbClr val="FFFF00"/>
                </a:solidFill>
                <a:latin typeface="NikoshBAN" pitchFamily="2" charset="0"/>
                <a:cs typeface="NikoshBAN" pitchFamily="2" charset="0"/>
              </a:rPr>
              <a:t>মূল্যস্তর</a:t>
            </a:r>
            <a:r>
              <a:rPr lang="en-US" sz="3600" b="1" dirty="0" smtClean="0">
                <a:solidFill>
                  <a:srgbClr val="FFFF00"/>
                </a:solidFill>
                <a:latin typeface="NikoshBAN" pitchFamily="2" charset="0"/>
                <a:cs typeface="NikoshBAN" pitchFamily="2" charset="0"/>
              </a:rPr>
              <a:t> ও </a:t>
            </a:r>
            <a:r>
              <a:rPr lang="en-US" sz="3600" b="1" dirty="0" err="1" smtClean="0">
                <a:solidFill>
                  <a:srgbClr val="FFFF00"/>
                </a:solidFill>
                <a:latin typeface="NikoshBAN" pitchFamily="2" charset="0"/>
                <a:cs typeface="NikoshBAN" pitchFamily="2" charset="0"/>
              </a:rPr>
              <a:t>অর্থনৈতিক</a:t>
            </a:r>
            <a:r>
              <a:rPr lang="bn-IN" sz="3600" b="1" dirty="0" smtClean="0">
                <a:solidFill>
                  <a:srgbClr val="FFFF00"/>
                </a:solidFill>
                <a:latin typeface="NikoshBAN" pitchFamily="2" charset="0"/>
                <a:cs typeface="NikoshBAN" pitchFamily="2" charset="0"/>
              </a:rPr>
              <a:t> ভারসাম্য রক্ষাকারী ব্যাংকিং প্রতিষ্ঠানটিই হলো কেন্দ্রীয় ব্যাংক।’</a:t>
            </a:r>
            <a:endParaRPr lang="en-US" sz="3600" b="1"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316328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14400"/>
            <a:ext cx="8763000" cy="4953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4000" b="1" dirty="0" smtClean="0">
                <a:solidFill>
                  <a:srgbClr val="7030A0"/>
                </a:solidFill>
                <a:latin typeface="NikoshBAN" pitchFamily="2" charset="0"/>
                <a:cs typeface="NikoshBAN" pitchFamily="2" charset="0"/>
              </a:rPr>
              <a:t>আধ্যাপক সেয়ার্সের মতে, ‘কেন্দ্রীয় ব্যাংক সরকারের এমন একটি প্রতিষ্ঠান, যা সরকারের অধিকাংশ অর্থনৈতিক কার্যাবলি সম্পাদন করে এবং যা উক্ত কার্যাবলি সম্পাদনকালে বিভিন্ন উপায়ে দেশের আর্থিক প্রতিষ্ঠানগুলোর কার্যাবলির উপর প্রভাব বিস্তার করে সরকারের আর্থিক নীতি বাস্তবায়ন করে থাকে।’</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04949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412</Words>
  <Application>Microsoft Office PowerPoint</Application>
  <PresentationFormat>On-screen Show (4:3)</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dc:creator>
  <cp:lastModifiedBy>my</cp:lastModifiedBy>
  <cp:revision>38</cp:revision>
  <dcterms:created xsi:type="dcterms:W3CDTF">2006-08-16T00:00:00Z</dcterms:created>
  <dcterms:modified xsi:type="dcterms:W3CDTF">2020-03-12T10:44:47Z</dcterms:modified>
</cp:coreProperties>
</file>