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9" r:id="rId14"/>
    <p:sldId id="268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333300"/>
    <a:srgbClr val="006600"/>
    <a:srgbClr val="660033"/>
    <a:srgbClr val="3399FF"/>
    <a:srgbClr val="CC0000"/>
    <a:srgbClr val="FF6600"/>
    <a:srgbClr val="008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 varScale="1">
        <p:scale>
          <a:sx n="50" d="100"/>
          <a:sy n="50" d="100"/>
        </p:scale>
        <p:origin x="4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B1DD-E7AC-4547-848F-F7DD1FC83F2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C977-11FA-4436-AA0F-99E8236C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B1DD-E7AC-4547-848F-F7DD1FC83F2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C977-11FA-4436-AA0F-99E8236C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0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B1DD-E7AC-4547-848F-F7DD1FC83F2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C977-11FA-4436-AA0F-99E8236C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9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B1DD-E7AC-4547-848F-F7DD1FC83F2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C977-11FA-4436-AA0F-99E8236C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9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B1DD-E7AC-4547-848F-F7DD1FC83F2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C977-11FA-4436-AA0F-99E8236C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4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B1DD-E7AC-4547-848F-F7DD1FC83F2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C977-11FA-4436-AA0F-99E8236C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7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B1DD-E7AC-4547-848F-F7DD1FC83F2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C977-11FA-4436-AA0F-99E8236C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2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B1DD-E7AC-4547-848F-F7DD1FC83F2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C977-11FA-4436-AA0F-99E8236C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4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B1DD-E7AC-4547-848F-F7DD1FC83F2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C977-11FA-4436-AA0F-99E8236C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9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B1DD-E7AC-4547-848F-F7DD1FC83F2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C977-11FA-4436-AA0F-99E8236C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2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B1DD-E7AC-4547-848F-F7DD1FC83F2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BC977-11FA-4436-AA0F-99E8236C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4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2B1DD-E7AC-4547-848F-F7DD1FC83F2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BC977-11FA-4436-AA0F-99E8236C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2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3" y="0"/>
            <a:ext cx="11630437" cy="68166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0650" y="2305050"/>
            <a:ext cx="85153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2190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550" y="304800"/>
            <a:ext cx="969645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660066"/>
                </a:solidFill>
              </a:rPr>
              <a:t>কবিতাংশের মূল</a:t>
            </a:r>
            <a:r>
              <a:rPr lang="en-US" sz="4800" dirty="0" err="1" smtClean="0">
                <a:solidFill>
                  <a:srgbClr val="660066"/>
                </a:solidFill>
              </a:rPr>
              <a:t>ভাব</a:t>
            </a:r>
            <a:r>
              <a:rPr lang="en-US" sz="4800" dirty="0" smtClean="0">
                <a:solidFill>
                  <a:srgbClr val="660066"/>
                </a:solidFill>
              </a:rPr>
              <a:t> </a:t>
            </a:r>
            <a:r>
              <a:rPr lang="en-US" sz="4800" dirty="0" err="1" smtClean="0">
                <a:solidFill>
                  <a:srgbClr val="660066"/>
                </a:solidFill>
              </a:rPr>
              <a:t>আলোচনা</a:t>
            </a:r>
            <a:r>
              <a:rPr lang="en-US" sz="4800" dirty="0" smtClean="0">
                <a:solidFill>
                  <a:srgbClr val="660066"/>
                </a:solidFill>
              </a:rPr>
              <a:t> </a:t>
            </a:r>
            <a:r>
              <a:rPr lang="en-US" sz="4800" dirty="0" err="1" smtClean="0">
                <a:solidFill>
                  <a:srgbClr val="660066"/>
                </a:solidFill>
              </a:rPr>
              <a:t>করব</a:t>
            </a:r>
            <a:r>
              <a:rPr lang="en-US" sz="4800" dirty="0" smtClean="0">
                <a:solidFill>
                  <a:srgbClr val="660066"/>
                </a:solidFill>
              </a:rPr>
              <a:t>।</a:t>
            </a:r>
            <a:endParaRPr lang="en-US" sz="4800" dirty="0">
              <a:solidFill>
                <a:srgbClr val="660066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24500" y="1257300"/>
            <a:ext cx="11430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1050" y="1935659"/>
            <a:ext cx="110109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FF00"/>
                </a:solidFill>
              </a:rPr>
              <a:t>এখন তুম</a:t>
            </a:r>
            <a:r>
              <a:rPr lang="en-US" sz="4400" b="1" dirty="0" err="1" smtClean="0">
                <a:solidFill>
                  <a:srgbClr val="00FF00"/>
                </a:solidFill>
              </a:rPr>
              <a:t>রা</a:t>
            </a:r>
            <a:r>
              <a:rPr lang="en-US" sz="4400" b="1" dirty="0" smtClean="0">
                <a:solidFill>
                  <a:srgbClr val="00FF00"/>
                </a:solidFill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</a:rPr>
              <a:t>জুড়ায়</a:t>
            </a:r>
            <a:r>
              <a:rPr lang="en-US" sz="4400" b="1" dirty="0" smtClean="0">
                <a:solidFill>
                  <a:srgbClr val="00FF00"/>
                </a:solidFill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</a:rPr>
              <a:t>বসো</a:t>
            </a:r>
            <a:r>
              <a:rPr lang="en-US" sz="4400" b="1" dirty="0" smtClean="0">
                <a:solidFill>
                  <a:srgbClr val="00FF00"/>
                </a:solidFill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</a:rPr>
              <a:t>এবং</a:t>
            </a:r>
            <a:r>
              <a:rPr lang="en-US" sz="4400" b="1" dirty="0" smtClean="0">
                <a:solidFill>
                  <a:srgbClr val="00FF00"/>
                </a:solidFill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</a:rPr>
              <a:t>কবিতাংশ</a:t>
            </a:r>
            <a:r>
              <a:rPr lang="en-US" sz="4400" b="1" dirty="0" smtClean="0">
                <a:solidFill>
                  <a:srgbClr val="00FF00"/>
                </a:solidFill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</a:rPr>
              <a:t>টুকু</a:t>
            </a:r>
            <a:r>
              <a:rPr lang="en-US" sz="4400" b="1" dirty="0" smtClean="0">
                <a:solidFill>
                  <a:srgbClr val="00FF00"/>
                </a:solidFill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</a:rPr>
              <a:t>জোড়ায়</a:t>
            </a:r>
            <a:r>
              <a:rPr lang="en-US" sz="4400" b="1" dirty="0" smtClean="0">
                <a:solidFill>
                  <a:srgbClr val="00FF00"/>
                </a:solidFill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</a:rPr>
              <a:t>আবৃত্তি</a:t>
            </a:r>
            <a:r>
              <a:rPr lang="en-US" sz="4400" b="1" dirty="0" smtClean="0">
                <a:solidFill>
                  <a:srgbClr val="00FF00"/>
                </a:solidFill>
              </a:rPr>
              <a:t> ক</a:t>
            </a:r>
            <a:r>
              <a:rPr lang="bn-IN" sz="4400" b="1" dirty="0" smtClean="0">
                <a:solidFill>
                  <a:srgbClr val="00FF00"/>
                </a:solidFill>
              </a:rPr>
              <a:t>র</a:t>
            </a:r>
            <a:r>
              <a:rPr lang="en-US" sz="4400" b="1" dirty="0" smtClean="0">
                <a:solidFill>
                  <a:srgbClr val="00FF00"/>
                </a:solidFill>
              </a:rPr>
              <a:t>। </a:t>
            </a:r>
            <a:r>
              <a:rPr lang="en-US" sz="4400" b="1" dirty="0" err="1" smtClean="0">
                <a:solidFill>
                  <a:srgbClr val="00FF00"/>
                </a:solidFill>
              </a:rPr>
              <a:t>একজন</a:t>
            </a:r>
            <a:r>
              <a:rPr lang="en-US" sz="4400" b="1" dirty="0" smtClean="0">
                <a:solidFill>
                  <a:srgbClr val="00FF00"/>
                </a:solidFill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</a:rPr>
              <a:t>প্রথম</a:t>
            </a:r>
            <a:r>
              <a:rPr lang="en-US" sz="4400" b="1" dirty="0" smtClean="0">
                <a:solidFill>
                  <a:srgbClr val="00FF00"/>
                </a:solidFill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</a:rPr>
              <a:t>লাইন</a:t>
            </a:r>
            <a:r>
              <a:rPr lang="en-US" sz="4400" b="1" dirty="0" smtClean="0">
                <a:solidFill>
                  <a:srgbClr val="00FF00"/>
                </a:solidFill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</a:rPr>
              <a:t>বলবে</a:t>
            </a:r>
            <a:r>
              <a:rPr lang="en-US" sz="4400" b="1" dirty="0" smtClean="0">
                <a:solidFill>
                  <a:srgbClr val="00FF00"/>
                </a:solidFill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</a:rPr>
              <a:t>অন্যজন</a:t>
            </a:r>
            <a:r>
              <a:rPr lang="en-US" sz="4400" b="1" dirty="0" smtClean="0">
                <a:solidFill>
                  <a:srgbClr val="00FF00"/>
                </a:solidFill>
              </a:rPr>
              <a:t>  </a:t>
            </a:r>
            <a:r>
              <a:rPr lang="en-US" sz="4400" b="1" dirty="0" err="1" smtClean="0">
                <a:solidFill>
                  <a:srgbClr val="00FF00"/>
                </a:solidFill>
              </a:rPr>
              <a:t>পরের</a:t>
            </a:r>
            <a:r>
              <a:rPr lang="en-US" sz="4400" b="1" dirty="0" smtClean="0">
                <a:solidFill>
                  <a:srgbClr val="00FF00"/>
                </a:solidFill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</a:rPr>
              <a:t>লাইন</a:t>
            </a:r>
            <a:r>
              <a:rPr lang="en-US" sz="4400" b="1" dirty="0" smtClean="0">
                <a:solidFill>
                  <a:srgbClr val="00FF00"/>
                </a:solidFill>
              </a:rPr>
              <a:t> </a:t>
            </a:r>
            <a:r>
              <a:rPr lang="en-US" sz="4400" b="1" dirty="0" err="1" smtClean="0">
                <a:solidFill>
                  <a:srgbClr val="00FF00"/>
                </a:solidFill>
              </a:rPr>
              <a:t>বলবে</a:t>
            </a:r>
            <a:r>
              <a:rPr lang="en-US" sz="4400" b="1" dirty="0" smtClean="0">
                <a:solidFill>
                  <a:srgbClr val="00FF00"/>
                </a:solidFill>
              </a:rPr>
              <a:t>।</a:t>
            </a:r>
            <a:endParaRPr lang="en-US" sz="4400" b="1" dirty="0">
              <a:solidFill>
                <a:srgbClr val="00FF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524500" y="3546218"/>
            <a:ext cx="11430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1050" y="4324350"/>
            <a:ext cx="11010900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রে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কয়েকজনকে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সামনে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এসে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চ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ণ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(১-৫)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আবৃত্তি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কড়তে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বলবো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5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7350" y="266700"/>
            <a:ext cx="725805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CC00"/>
                </a:solidFill>
              </a:rPr>
              <a:t>এসো</a:t>
            </a:r>
            <a:r>
              <a:rPr lang="en-US" sz="5400" b="1" dirty="0" smtClean="0">
                <a:solidFill>
                  <a:srgbClr val="FFCC00"/>
                </a:solidFill>
              </a:rPr>
              <a:t> </a:t>
            </a:r>
            <a:r>
              <a:rPr lang="bn-IN" sz="5400" b="1" dirty="0" smtClean="0">
                <a:solidFill>
                  <a:srgbClr val="FFCC00"/>
                </a:solidFill>
              </a:rPr>
              <a:t>ন</a:t>
            </a:r>
            <a:r>
              <a:rPr lang="en-US" sz="5400" b="1" dirty="0" err="1" smtClean="0">
                <a:solidFill>
                  <a:srgbClr val="FFCC00"/>
                </a:solidFill>
              </a:rPr>
              <a:t>তুন</a:t>
            </a:r>
            <a:r>
              <a:rPr lang="en-US" sz="5400" b="1" dirty="0" smtClean="0">
                <a:solidFill>
                  <a:srgbClr val="FFCC00"/>
                </a:solidFill>
              </a:rPr>
              <a:t> </a:t>
            </a:r>
            <a:r>
              <a:rPr lang="en-US" sz="5400" b="1" dirty="0" err="1" smtClean="0">
                <a:solidFill>
                  <a:srgbClr val="FFCC00"/>
                </a:solidFill>
              </a:rPr>
              <a:t>শব্দের</a:t>
            </a:r>
            <a:r>
              <a:rPr lang="en-US" sz="5400" b="1" dirty="0" smtClean="0">
                <a:solidFill>
                  <a:srgbClr val="FFCC00"/>
                </a:solidFill>
              </a:rPr>
              <a:t> </a:t>
            </a:r>
            <a:r>
              <a:rPr lang="en-US" sz="5400" b="1" dirty="0" err="1" smtClean="0">
                <a:solidFill>
                  <a:srgbClr val="FFCC00"/>
                </a:solidFill>
              </a:rPr>
              <a:t>অর্থ</a:t>
            </a:r>
            <a:r>
              <a:rPr lang="en-US" sz="5400" b="1" dirty="0" smtClean="0">
                <a:solidFill>
                  <a:srgbClr val="FFCC00"/>
                </a:solidFill>
              </a:rPr>
              <a:t> </a:t>
            </a:r>
            <a:r>
              <a:rPr lang="en-US" sz="5400" b="1" dirty="0" err="1" smtClean="0">
                <a:solidFill>
                  <a:srgbClr val="FFCC00"/>
                </a:solidFill>
              </a:rPr>
              <a:t>শিখি</a:t>
            </a:r>
            <a:endParaRPr lang="en-US" sz="5400" b="1" dirty="0">
              <a:solidFill>
                <a:srgbClr val="FFCC00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1357406"/>
            <a:ext cx="2228850" cy="1100044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00FF"/>
                </a:solidFill>
              </a:rPr>
              <a:t>পূর্ব দেশ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362" y="1489941"/>
            <a:ext cx="600075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8000"/>
                </a:solidFill>
              </a:rPr>
              <a:t> পূর্ব দিকে আছে এম</a:t>
            </a:r>
            <a:r>
              <a:rPr lang="en-US" sz="5400" b="1" dirty="0" smtClean="0">
                <a:solidFill>
                  <a:srgbClr val="008000"/>
                </a:solidFill>
              </a:rPr>
              <a:t>ন </a:t>
            </a:r>
            <a:r>
              <a:rPr lang="en-US" sz="5400" b="1" dirty="0" err="1" smtClean="0">
                <a:solidFill>
                  <a:srgbClr val="008000"/>
                </a:solidFill>
              </a:rPr>
              <a:t>দেশ</a:t>
            </a:r>
            <a:r>
              <a:rPr lang="en-US" sz="5400" b="1" dirty="0" smtClean="0">
                <a:solidFill>
                  <a:srgbClr val="008000"/>
                </a:solidFill>
              </a:rPr>
              <a:t>।</a:t>
            </a:r>
            <a:endParaRPr lang="en-US" sz="5400" b="1" dirty="0">
              <a:solidFill>
                <a:srgbClr val="00800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0" y="2778715"/>
            <a:ext cx="2228850" cy="1100044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</a:rPr>
              <a:t>প্রিয়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362" y="2867072"/>
            <a:ext cx="538162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8000"/>
                </a:solidFill>
              </a:rPr>
              <a:t>পছন্দ ক</a:t>
            </a:r>
            <a:r>
              <a:rPr lang="en-US" sz="5400" b="1" dirty="0" err="1" smtClean="0">
                <a:solidFill>
                  <a:srgbClr val="008000"/>
                </a:solidFill>
              </a:rPr>
              <a:t>রা</a:t>
            </a:r>
            <a:r>
              <a:rPr lang="en-US" sz="5400" b="1" dirty="0" smtClean="0">
                <a:solidFill>
                  <a:srgbClr val="008000"/>
                </a:solidFill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</a:rPr>
              <a:t>হয়</a:t>
            </a:r>
            <a:r>
              <a:rPr lang="en-US" sz="5400" b="1" dirty="0" smtClean="0">
                <a:solidFill>
                  <a:srgbClr val="008000"/>
                </a:solidFill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</a:rPr>
              <a:t>এমন</a:t>
            </a:r>
            <a:r>
              <a:rPr lang="en-US" sz="5400" b="1" dirty="0" smtClean="0">
                <a:solidFill>
                  <a:srgbClr val="008000"/>
                </a:solidFill>
              </a:rPr>
              <a:t>।</a:t>
            </a:r>
            <a:endParaRPr lang="en-US" sz="5400" b="1" dirty="0">
              <a:solidFill>
                <a:srgbClr val="008000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0" y="4200024"/>
            <a:ext cx="2228850" cy="1100044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</a:rPr>
              <a:t>আপন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1362" y="4412567"/>
            <a:ext cx="203835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8000"/>
                </a:solidFill>
              </a:rPr>
              <a:t>নিজ</a:t>
            </a:r>
            <a:endParaRPr lang="en-US" sz="5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4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ndAc>
          <p:stSnd>
            <p:snd r:embed="rId2" name="camera.wav"/>
          </p:stSnd>
        </p:sndAc>
      </p:transition>
    </mc:Choice>
    <mc:Fallback>
      <p:transition spd="slow"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1840" y="162560"/>
            <a:ext cx="110540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FF00"/>
                </a:solidFill>
              </a:rPr>
              <a:t>আজকের পাঠের যুক্ত ব</a:t>
            </a:r>
            <a:r>
              <a:rPr lang="en-US" sz="4800" b="1" dirty="0" err="1" smtClean="0">
                <a:solidFill>
                  <a:srgbClr val="FFFF00"/>
                </a:solidFill>
              </a:rPr>
              <a:t>র্ণ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যুক্ত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শব্দ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গুলো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বলতে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পারবে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কি</a:t>
            </a:r>
            <a:r>
              <a:rPr lang="en-US" sz="4800" b="1" dirty="0" smtClean="0">
                <a:solidFill>
                  <a:srgbClr val="FFFF00"/>
                </a:solidFill>
              </a:rPr>
              <a:t>?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06400" y="1463040"/>
            <a:ext cx="1991360" cy="12192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660033"/>
                </a:solidFill>
              </a:rPr>
              <a:t>সূর্য</a:t>
            </a:r>
            <a:endParaRPr lang="en-US" sz="5400" b="1" dirty="0">
              <a:solidFill>
                <a:srgbClr val="66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1054" y="1764605"/>
            <a:ext cx="13411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660033"/>
                </a:solidFill>
              </a:rPr>
              <a:t>রেফ</a:t>
            </a:r>
            <a:endParaRPr lang="en-US" sz="5400" b="1" dirty="0">
              <a:solidFill>
                <a:srgbClr val="66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3680" y="1790048"/>
            <a:ext cx="13411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660033"/>
                </a:solidFill>
              </a:rPr>
              <a:t>য</a:t>
            </a:r>
            <a:endParaRPr lang="en-US" sz="5400" b="1" dirty="0">
              <a:solidFill>
                <a:srgbClr val="66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03178" y="1798590"/>
            <a:ext cx="132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8000"/>
                </a:solidFill>
              </a:rPr>
              <a:t>ধৈর্য</a:t>
            </a:r>
            <a:endParaRPr lang="en-US" sz="5400" b="1" dirty="0">
              <a:solidFill>
                <a:srgbClr val="00800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406400" y="3151723"/>
            <a:ext cx="1991360" cy="12192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660033"/>
                </a:solidFill>
              </a:rPr>
              <a:t>প্রিয়</a:t>
            </a:r>
            <a:endParaRPr lang="en-US" sz="5400" b="1" dirty="0">
              <a:solidFill>
                <a:srgbClr val="6600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3682" y="3299658"/>
            <a:ext cx="13411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660033"/>
                </a:solidFill>
              </a:rPr>
              <a:t>প্র</a:t>
            </a:r>
            <a:endParaRPr lang="en-US" sz="5400" b="1" dirty="0">
              <a:solidFill>
                <a:srgbClr val="6600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680" y="3319406"/>
            <a:ext cx="217424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660033"/>
                </a:solidFill>
              </a:rPr>
              <a:t>র-ফ</a:t>
            </a:r>
            <a:r>
              <a:rPr lang="en-US" sz="5400" b="1" dirty="0" err="1" smtClean="0">
                <a:solidFill>
                  <a:srgbClr val="660033"/>
                </a:solidFill>
              </a:rPr>
              <a:t>লা</a:t>
            </a:r>
            <a:endParaRPr lang="en-US" sz="5400" b="1" dirty="0">
              <a:solidFill>
                <a:srgbClr val="6600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0181" y="1758910"/>
            <a:ext cx="13411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660033"/>
                </a:solidFill>
              </a:rPr>
              <a:t>র্য</a:t>
            </a:r>
            <a:endParaRPr lang="en-US" sz="5400" b="1" dirty="0">
              <a:solidFill>
                <a:srgbClr val="6600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6638" y="3341849"/>
            <a:ext cx="13411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660033"/>
                </a:solidFill>
              </a:rPr>
              <a:t>প</a:t>
            </a:r>
            <a:endParaRPr lang="en-US" sz="5400" b="1" dirty="0">
              <a:solidFill>
                <a:srgbClr val="6600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76778" y="3345993"/>
            <a:ext cx="2029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8000"/>
                </a:solidFill>
              </a:rPr>
              <a:t>প্রজাপ</a:t>
            </a:r>
            <a:r>
              <a:rPr lang="en-US" sz="5400" b="1" dirty="0" err="1" smtClean="0">
                <a:solidFill>
                  <a:srgbClr val="008000"/>
                </a:solidFill>
              </a:rPr>
              <a:t>তি</a:t>
            </a:r>
            <a:endParaRPr lang="en-US" sz="5400" b="1" dirty="0">
              <a:solidFill>
                <a:srgbClr val="008000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06400" y="4860154"/>
            <a:ext cx="1991360" cy="12192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660033"/>
                </a:solidFill>
              </a:rPr>
              <a:t>প</a:t>
            </a:r>
            <a:r>
              <a:rPr lang="en-US" sz="5400" b="1" dirty="0" err="1" smtClean="0">
                <a:solidFill>
                  <a:srgbClr val="660033"/>
                </a:solidFill>
              </a:rPr>
              <a:t>ূর্ব</a:t>
            </a:r>
            <a:endParaRPr lang="en-US" sz="5400" b="1" dirty="0">
              <a:solidFill>
                <a:srgbClr val="6600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4656" y="4988341"/>
            <a:ext cx="13411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660033"/>
                </a:solidFill>
              </a:rPr>
              <a:t>র্ব</a:t>
            </a:r>
            <a:endParaRPr lang="en-US" sz="5400" b="1" dirty="0">
              <a:solidFill>
                <a:srgbClr val="6600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6638" y="4900896"/>
            <a:ext cx="13411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660033"/>
                </a:solidFill>
              </a:rPr>
              <a:t>রেফ</a:t>
            </a:r>
            <a:endParaRPr lang="en-US" sz="5400" b="1" dirty="0">
              <a:solidFill>
                <a:srgbClr val="66003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8620" y="4950892"/>
            <a:ext cx="217424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660033"/>
                </a:solidFill>
              </a:rPr>
              <a:t>ব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05950" y="4988341"/>
            <a:ext cx="229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8000"/>
                </a:solidFill>
              </a:rPr>
              <a:t>গ</a:t>
            </a:r>
            <a:r>
              <a:rPr lang="en-US" sz="5400" b="1" dirty="0" err="1" smtClean="0">
                <a:solidFill>
                  <a:srgbClr val="008000"/>
                </a:solidFill>
              </a:rPr>
              <a:t>র্ব</a:t>
            </a:r>
            <a:endParaRPr lang="en-US" sz="5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04299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50" y="0"/>
            <a:ext cx="748665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6600"/>
                </a:solidFill>
              </a:rPr>
              <a:t>এই প্রশ্ন গুলোর উত্ত</a:t>
            </a:r>
            <a:r>
              <a:rPr lang="en-US" sz="4800" b="1" dirty="0" smtClean="0">
                <a:solidFill>
                  <a:srgbClr val="FF6600"/>
                </a:solidFill>
              </a:rPr>
              <a:t>র </a:t>
            </a:r>
            <a:r>
              <a:rPr lang="en-US" sz="4800" b="1" dirty="0" err="1" smtClean="0">
                <a:solidFill>
                  <a:srgbClr val="FF6600"/>
                </a:solidFill>
              </a:rPr>
              <a:t>বলতে</a:t>
            </a:r>
            <a:r>
              <a:rPr lang="en-US" sz="4800" b="1" dirty="0" smtClean="0">
                <a:solidFill>
                  <a:srgbClr val="FF6600"/>
                </a:solidFill>
              </a:rPr>
              <a:t> </a:t>
            </a:r>
            <a:r>
              <a:rPr lang="bn-IN" sz="4800" b="1" dirty="0" smtClean="0">
                <a:solidFill>
                  <a:srgbClr val="FF6600"/>
                </a:solidFill>
              </a:rPr>
              <a:t>চেষ্টা ক</a:t>
            </a:r>
            <a:r>
              <a:rPr lang="en-US" sz="4800" b="1" dirty="0" smtClean="0">
                <a:solidFill>
                  <a:srgbClr val="FF6600"/>
                </a:solidFill>
              </a:rPr>
              <a:t>র?</a:t>
            </a:r>
            <a:endParaRPr lang="en-US" sz="4800" b="1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50" y="1047750"/>
            <a:ext cx="73152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00FF"/>
                </a:solidFill>
              </a:rPr>
              <a:t>প্রশ্ন ১। আজকের কবি</a:t>
            </a:r>
            <a:r>
              <a:rPr lang="en-US" sz="4800" b="1" dirty="0" err="1" smtClean="0">
                <a:solidFill>
                  <a:srgbClr val="0000FF"/>
                </a:solidFill>
              </a:rPr>
              <a:t>তার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নাম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কি</a:t>
            </a:r>
            <a:r>
              <a:rPr lang="en-US" sz="4800" b="1" dirty="0" smtClean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0250" y="1878747"/>
            <a:ext cx="73152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</a:rPr>
              <a:t>উত্ত</a:t>
            </a:r>
            <a:r>
              <a:rPr lang="en-US" sz="4800" b="1" dirty="0" err="1" smtClean="0">
                <a:solidFill>
                  <a:srgbClr val="002060"/>
                </a:solidFill>
              </a:rPr>
              <a:t>রঃ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আমাদের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এই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বাংলাদেশ</a:t>
            </a:r>
            <a:endParaRPr lang="en-US" sz="48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50" y="2709744"/>
            <a:ext cx="73152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</a:rPr>
              <a:t>প্রশ্ন ২। সূর্য উঠার পূর্ব দেশ কোন</a:t>
            </a:r>
            <a:r>
              <a:rPr lang="en-US" sz="4800" b="1" dirty="0" err="1" smtClean="0">
                <a:solidFill>
                  <a:srgbClr val="002060"/>
                </a:solidFill>
              </a:rPr>
              <a:t>টি</a:t>
            </a:r>
            <a:r>
              <a:rPr lang="en-US" sz="4800" b="1" dirty="0" smtClean="0">
                <a:solidFill>
                  <a:srgbClr val="002060"/>
                </a:solidFill>
              </a:rPr>
              <a:t>?</a:t>
            </a:r>
            <a:r>
              <a:rPr lang="bn-IN" sz="4800" b="1" dirty="0" smtClean="0">
                <a:solidFill>
                  <a:srgbClr val="002060"/>
                </a:solidFill>
              </a:rPr>
              <a:t> </a:t>
            </a:r>
            <a:endParaRPr lang="en-US" sz="4800" b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50" y="3540741"/>
            <a:ext cx="73152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</a:rPr>
              <a:t>উত্ত</a:t>
            </a:r>
            <a:r>
              <a:rPr lang="en-US" sz="4800" b="1" dirty="0" err="1" smtClean="0">
                <a:solidFill>
                  <a:srgbClr val="002060"/>
                </a:solidFill>
              </a:rPr>
              <a:t>রঃ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বাংলাদেশ</a:t>
            </a:r>
            <a:r>
              <a:rPr lang="en-US" sz="4800" b="1" dirty="0" smtClean="0">
                <a:solidFill>
                  <a:srgbClr val="002060"/>
                </a:solidFill>
              </a:rPr>
              <a:t>।</a:t>
            </a:r>
            <a:r>
              <a:rPr lang="bn-IN" sz="4800" b="1" dirty="0" smtClean="0">
                <a:solidFill>
                  <a:srgbClr val="002060"/>
                </a:solidFill>
              </a:rPr>
              <a:t> </a:t>
            </a:r>
            <a:endParaRPr lang="en-US" sz="4800" b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50" y="4381026"/>
            <a:ext cx="859155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CC0000"/>
                </a:solidFill>
              </a:rPr>
              <a:t>প্রশ্ন ৩। বাংলাদেশ কেন আমাদের আপ</a:t>
            </a:r>
            <a:r>
              <a:rPr lang="en-US" sz="4800" b="1" dirty="0" smtClean="0">
                <a:solidFill>
                  <a:srgbClr val="CC0000"/>
                </a:solidFill>
              </a:rPr>
              <a:t>ন?</a:t>
            </a:r>
            <a:r>
              <a:rPr lang="bn-IN" sz="4800" b="1" dirty="0" smtClean="0">
                <a:solidFill>
                  <a:srgbClr val="002060"/>
                </a:solidFill>
              </a:rPr>
              <a:t> </a:t>
            </a:r>
            <a:endParaRPr lang="en-US" sz="4800" b="1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50" y="5202735"/>
            <a:ext cx="859155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CC0000"/>
                </a:solidFill>
              </a:rPr>
              <a:t>উত্তরঃ</a:t>
            </a:r>
            <a:r>
              <a:rPr lang="en-US" sz="4800" b="1" dirty="0" smtClean="0">
                <a:solidFill>
                  <a:srgbClr val="CC0000"/>
                </a:solidFill>
              </a:rPr>
              <a:t> </a:t>
            </a:r>
            <a:r>
              <a:rPr lang="en-US" sz="4800" b="1" dirty="0" err="1" smtClean="0">
                <a:solidFill>
                  <a:srgbClr val="CC0000"/>
                </a:solidFill>
              </a:rPr>
              <a:t>আমাদের</a:t>
            </a:r>
            <a:r>
              <a:rPr lang="en-US" sz="4800" b="1" dirty="0" smtClean="0">
                <a:solidFill>
                  <a:srgbClr val="CC0000"/>
                </a:solidFill>
              </a:rPr>
              <a:t> </a:t>
            </a:r>
            <a:r>
              <a:rPr lang="en-US" sz="4800" b="1" dirty="0" err="1" smtClean="0">
                <a:solidFill>
                  <a:srgbClr val="CC0000"/>
                </a:solidFill>
              </a:rPr>
              <a:t>নিজের</a:t>
            </a:r>
            <a:r>
              <a:rPr lang="en-US" sz="4800" b="1" dirty="0" smtClean="0">
                <a:solidFill>
                  <a:srgbClr val="CC0000"/>
                </a:solidFill>
              </a:rPr>
              <a:t> </a:t>
            </a:r>
            <a:r>
              <a:rPr lang="en-US" sz="4800" b="1" dirty="0" err="1" smtClean="0">
                <a:solidFill>
                  <a:srgbClr val="CC0000"/>
                </a:solidFill>
              </a:rPr>
              <a:t>দেশ</a:t>
            </a:r>
            <a:r>
              <a:rPr lang="en-US" sz="4800" b="1" dirty="0" smtClean="0">
                <a:solidFill>
                  <a:srgbClr val="CC0000"/>
                </a:solidFill>
              </a:rPr>
              <a:t> </a:t>
            </a:r>
            <a:r>
              <a:rPr lang="en-US" sz="4800" b="1" dirty="0" err="1" smtClean="0">
                <a:solidFill>
                  <a:srgbClr val="CC0000"/>
                </a:solidFill>
              </a:rPr>
              <a:t>বলে</a:t>
            </a:r>
            <a:r>
              <a:rPr lang="en-US" sz="4800" b="1" dirty="0" smtClean="0">
                <a:solidFill>
                  <a:srgbClr val="CC0000"/>
                </a:solidFill>
              </a:rPr>
              <a:t>।</a:t>
            </a:r>
            <a:r>
              <a:rPr lang="bn-IN" sz="4800" b="1" dirty="0" smtClean="0">
                <a:solidFill>
                  <a:srgbClr val="002060"/>
                </a:solidFill>
              </a:rPr>
              <a:t> </a:t>
            </a:r>
            <a:endParaRPr lang="en-US" sz="4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70478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50" y="0"/>
            <a:ext cx="561975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660033"/>
                </a:solidFill>
              </a:rPr>
              <a:t>এখন </a:t>
            </a:r>
            <a:r>
              <a:rPr lang="en-US" sz="5400" b="1" dirty="0" smtClean="0">
                <a:solidFill>
                  <a:srgbClr val="660033"/>
                </a:solidFill>
              </a:rPr>
              <a:t>২টি </a:t>
            </a:r>
            <a:r>
              <a:rPr lang="bn-IN" sz="5400" b="1" dirty="0" smtClean="0">
                <a:solidFill>
                  <a:srgbClr val="660033"/>
                </a:solidFill>
              </a:rPr>
              <a:t>দলে ভাগ হও</a:t>
            </a:r>
            <a:endParaRPr lang="en-US" sz="5400" b="1" dirty="0">
              <a:solidFill>
                <a:srgbClr val="660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81101"/>
            <a:ext cx="5391150" cy="49859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solidFill>
                  <a:srgbClr val="0000FF"/>
                </a:solidFill>
              </a:rPr>
              <a:t>১ ন</a:t>
            </a:r>
            <a:r>
              <a:rPr lang="en-US" sz="4400" b="1" u="sng" dirty="0" smtClean="0">
                <a:solidFill>
                  <a:srgbClr val="0000FF"/>
                </a:solidFill>
              </a:rPr>
              <a:t>ং </a:t>
            </a:r>
            <a:r>
              <a:rPr lang="en-US" sz="4400" b="1" u="sng" dirty="0" err="1" smtClean="0">
                <a:solidFill>
                  <a:srgbClr val="0000FF"/>
                </a:solidFill>
              </a:rPr>
              <a:t>দল</a:t>
            </a:r>
            <a:endParaRPr lang="bn-IN" sz="4400" b="1" u="sng" dirty="0" smtClean="0">
              <a:solidFill>
                <a:srgbClr val="0000FF"/>
              </a:solidFill>
            </a:endParaRPr>
          </a:p>
          <a:p>
            <a:pPr algn="ctr"/>
            <a:r>
              <a:rPr lang="bn-IN" sz="4400" b="1" u="sng" dirty="0" smtClean="0">
                <a:solidFill>
                  <a:srgbClr val="CC0000"/>
                </a:solidFill>
              </a:rPr>
              <a:t>আজকের কবিতার নাম কি? </a:t>
            </a:r>
            <a:r>
              <a:rPr lang="bn-IN" sz="4400" b="1" u="sng" dirty="0" smtClean="0">
                <a:solidFill>
                  <a:schemeClr val="accent2">
                    <a:lumMod val="75000"/>
                  </a:schemeClr>
                </a:solidFill>
              </a:rPr>
              <a:t>উত্ত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র </a:t>
            </a:r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</a:rPr>
              <a:t>লিখবে</a:t>
            </a:r>
            <a:endParaRPr lang="en-US" sz="4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400" b="1" u="sng" dirty="0" err="1" smtClean="0">
                <a:solidFill>
                  <a:srgbClr val="CC0000"/>
                </a:solidFill>
              </a:rPr>
              <a:t>প্রিয়</a:t>
            </a:r>
            <a:r>
              <a:rPr lang="en-US" sz="4400" b="1" u="sng" dirty="0" smtClean="0">
                <a:solidFill>
                  <a:srgbClr val="CC0000"/>
                </a:solidFill>
              </a:rPr>
              <a:t>,</a:t>
            </a:r>
            <a:r>
              <a:rPr lang="bn-IN" sz="4400" b="1" u="sng" dirty="0" smtClean="0">
                <a:solidFill>
                  <a:srgbClr val="CC0000"/>
                </a:solidFill>
              </a:rPr>
              <a:t> শব্দের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</a:rPr>
              <a:t>যুক্ত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</a:rPr>
              <a:t>বর্ণ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</a:rPr>
              <a:t>ভেঙ্গে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</a:rPr>
              <a:t>লিখবে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bn-IN" sz="4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bn-IN" sz="4400" b="1" u="sng" dirty="0" smtClean="0">
                <a:solidFill>
                  <a:srgbClr val="CC0000"/>
                </a:solidFill>
              </a:rPr>
              <a:t>আপ</a:t>
            </a:r>
            <a:r>
              <a:rPr lang="en-US" sz="4400" b="1" u="sng" dirty="0" smtClean="0">
                <a:solidFill>
                  <a:srgbClr val="CC0000"/>
                </a:solidFill>
              </a:rPr>
              <a:t>ণ,</a:t>
            </a:r>
            <a:r>
              <a:rPr lang="bn-IN" sz="4400" b="1" u="sng" dirty="0" smtClean="0">
                <a:solidFill>
                  <a:srgbClr val="CC0000"/>
                </a:solidFill>
              </a:rPr>
              <a:t> শব্দের </a:t>
            </a:r>
            <a:r>
              <a:rPr lang="en-US" sz="4400" b="1" u="sng" dirty="0" smtClean="0">
                <a:solidFill>
                  <a:srgbClr val="CC0000"/>
                </a:solidFill>
              </a:rPr>
              <a:t> 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</a:rPr>
              <a:t>অর্থ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</a:rPr>
              <a:t>লিখবে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ctr"/>
            <a:endParaRPr lang="en-US" sz="5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181101"/>
            <a:ext cx="5391150" cy="49859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00FF"/>
                </a:solidFill>
              </a:rPr>
              <a:t>২</a:t>
            </a:r>
            <a:r>
              <a:rPr lang="bn-IN" sz="4400" b="1" u="sng" dirty="0" smtClean="0">
                <a:solidFill>
                  <a:srgbClr val="0000FF"/>
                </a:solidFill>
              </a:rPr>
              <a:t> ন</a:t>
            </a:r>
            <a:r>
              <a:rPr lang="en-US" sz="4400" b="1" u="sng" dirty="0" smtClean="0">
                <a:solidFill>
                  <a:srgbClr val="0000FF"/>
                </a:solidFill>
              </a:rPr>
              <a:t>ং </a:t>
            </a:r>
            <a:r>
              <a:rPr lang="en-US" sz="4400" b="1" u="sng" dirty="0" err="1" smtClean="0">
                <a:solidFill>
                  <a:srgbClr val="0000FF"/>
                </a:solidFill>
              </a:rPr>
              <a:t>দল</a:t>
            </a:r>
            <a:r>
              <a:rPr lang="bn-IN" sz="4400" b="1" u="sng" dirty="0">
                <a:solidFill>
                  <a:srgbClr val="0000FF"/>
                </a:solidFill>
              </a:rPr>
              <a:t> </a:t>
            </a:r>
            <a:r>
              <a:rPr lang="bn-IN" sz="4400" b="1" u="sng" dirty="0" smtClean="0">
                <a:solidFill>
                  <a:srgbClr val="0000FF"/>
                </a:solidFill>
              </a:rPr>
              <a:t>                    </a:t>
            </a:r>
            <a:r>
              <a:rPr lang="bn-IN" sz="4400" b="1" u="sng" dirty="0" smtClean="0">
                <a:solidFill>
                  <a:srgbClr val="CC0000"/>
                </a:solidFill>
              </a:rPr>
              <a:t>  সূর্য উঠার পূর্ব দেশ কোটি? </a:t>
            </a:r>
            <a:r>
              <a:rPr lang="bn-IN" sz="4400" b="1" u="sng" dirty="0" smtClean="0">
                <a:solidFill>
                  <a:schemeClr val="accent2">
                    <a:lumMod val="75000"/>
                  </a:schemeClr>
                </a:solidFill>
              </a:rPr>
              <a:t>উত্ত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র </a:t>
            </a:r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</a:rPr>
              <a:t>লিখবে</a:t>
            </a:r>
            <a:endParaRPr lang="en-US" sz="4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bn-IN" sz="4400" b="1" u="sng" dirty="0" smtClean="0">
                <a:solidFill>
                  <a:srgbClr val="CC0000"/>
                </a:solidFill>
              </a:rPr>
              <a:t>সূর্য, শব্দের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</a:rPr>
              <a:t>যুক্ত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</a:rPr>
              <a:t>বর্ণ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</a:rPr>
              <a:t>ভেঙ্গে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</a:rPr>
              <a:t>লিখবে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bn-IN" sz="4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bn-IN" sz="4400" b="1" u="sng" dirty="0" smtClean="0">
                <a:solidFill>
                  <a:srgbClr val="CC0000"/>
                </a:solidFill>
              </a:rPr>
              <a:t>পূর্ব</a:t>
            </a:r>
            <a:r>
              <a:rPr lang="en-US" sz="4400" b="1" u="sng" dirty="0" err="1" smtClean="0">
                <a:solidFill>
                  <a:srgbClr val="CC0000"/>
                </a:solidFill>
              </a:rPr>
              <a:t>দেশ</a:t>
            </a:r>
            <a:r>
              <a:rPr lang="en-US" sz="4400" b="1" u="sng" dirty="0" smtClean="0">
                <a:solidFill>
                  <a:srgbClr val="CC0000"/>
                </a:solidFill>
              </a:rPr>
              <a:t>,</a:t>
            </a:r>
            <a:r>
              <a:rPr lang="bn-IN" sz="4400" b="1" u="sng" dirty="0" smtClean="0">
                <a:solidFill>
                  <a:srgbClr val="CC0000"/>
                </a:solidFill>
              </a:rPr>
              <a:t> শব্দের</a:t>
            </a:r>
            <a:r>
              <a:rPr lang="en-US" sz="4400" b="1" u="sng" dirty="0" smtClean="0">
                <a:solidFill>
                  <a:srgbClr val="CC0000"/>
                </a:solidFill>
              </a:rPr>
              <a:t> 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</a:rPr>
              <a:t>অর্থ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</a:rPr>
              <a:t>লিখবে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ctr"/>
            <a:endParaRPr lang="en-US" sz="5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2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ndAc>
          <p:stSnd>
            <p:snd r:embed="rId2" name="coin.wav"/>
          </p:stSnd>
        </p:sndAc>
      </p:transition>
    </mc:Choice>
    <mc:Fallback>
      <p:transition spd="slow"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100" y="0"/>
            <a:ext cx="36957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solidFill>
                  <a:srgbClr val="660033"/>
                </a:solidFill>
              </a:rPr>
              <a:t>বাড়ির কাজ</a:t>
            </a:r>
            <a:endParaRPr lang="en-US" sz="5400" b="1" u="sng" dirty="0">
              <a:solidFill>
                <a:srgbClr val="66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850" y="1122760"/>
            <a:ext cx="1011555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</a:rPr>
              <a:t>আজকের কবিতাটি কি স</a:t>
            </a:r>
            <a:r>
              <a:rPr lang="en-US" sz="5400" b="1" dirty="0" err="1" smtClean="0">
                <a:solidFill>
                  <a:srgbClr val="002060"/>
                </a:solidFill>
              </a:rPr>
              <a:t>ম্পর্কে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লেখা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ছিল</a:t>
            </a:r>
            <a:r>
              <a:rPr lang="en-US" sz="5400" b="1" dirty="0" smtClean="0">
                <a:solidFill>
                  <a:srgbClr val="002060"/>
                </a:solidFill>
              </a:rPr>
              <a:t>? </a:t>
            </a:r>
            <a:r>
              <a:rPr lang="en-US" sz="5400" b="1" dirty="0" err="1" smtClean="0">
                <a:solidFill>
                  <a:srgbClr val="006600"/>
                </a:solidFill>
              </a:rPr>
              <a:t>উত্তর</a:t>
            </a:r>
            <a:r>
              <a:rPr lang="en-US" sz="5400" b="1" dirty="0" smtClean="0">
                <a:solidFill>
                  <a:srgbClr val="006600"/>
                </a:solidFill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</a:rPr>
              <a:t>লিখে</a:t>
            </a:r>
            <a:r>
              <a:rPr lang="en-US" sz="5400" b="1" dirty="0" smtClean="0">
                <a:solidFill>
                  <a:srgbClr val="006600"/>
                </a:solidFill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</a:rPr>
              <a:t>আনবে</a:t>
            </a:r>
            <a:r>
              <a:rPr lang="en-US" sz="5400" b="1" dirty="0" smtClean="0">
                <a:solidFill>
                  <a:srgbClr val="006600"/>
                </a:solidFill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5850" y="3076516"/>
            <a:ext cx="1011555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</a:rPr>
              <a:t>আপ</a:t>
            </a:r>
            <a:r>
              <a:rPr lang="en-US" sz="5400" b="1" dirty="0" smtClean="0">
                <a:solidFill>
                  <a:srgbClr val="002060"/>
                </a:solidFill>
              </a:rPr>
              <a:t>ন, </a:t>
            </a:r>
            <a:r>
              <a:rPr lang="en-US" sz="5400" b="1" dirty="0" err="1" smtClean="0">
                <a:solidFill>
                  <a:srgbClr val="002060"/>
                </a:solidFill>
              </a:rPr>
              <a:t>প্রিয়</a:t>
            </a:r>
            <a:r>
              <a:rPr lang="en-US" sz="5400" b="1" dirty="0" smtClean="0">
                <a:solidFill>
                  <a:srgbClr val="002060"/>
                </a:solidFill>
              </a:rPr>
              <a:t>, </a:t>
            </a:r>
            <a:r>
              <a:rPr lang="en-US" sz="5400" b="1" dirty="0" err="1" smtClean="0">
                <a:solidFill>
                  <a:srgbClr val="006600"/>
                </a:solidFill>
              </a:rPr>
              <a:t>শব্দের</a:t>
            </a:r>
            <a:r>
              <a:rPr lang="bn-IN" sz="5400" b="1" dirty="0" smtClean="0">
                <a:solidFill>
                  <a:srgbClr val="006600"/>
                </a:solidFill>
              </a:rPr>
              <a:t>,</a:t>
            </a:r>
            <a:r>
              <a:rPr lang="en-US" sz="5400" b="1" dirty="0" smtClean="0">
                <a:solidFill>
                  <a:srgbClr val="006600"/>
                </a:solidFill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</a:rPr>
              <a:t>অর্থ</a:t>
            </a:r>
            <a:r>
              <a:rPr lang="en-US" sz="5400" b="1" dirty="0" smtClean="0">
                <a:solidFill>
                  <a:srgbClr val="006600"/>
                </a:solidFill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</a:rPr>
              <a:t>লিখে</a:t>
            </a:r>
            <a:r>
              <a:rPr lang="en-US" sz="5400" b="1" dirty="0" smtClean="0">
                <a:solidFill>
                  <a:srgbClr val="006600"/>
                </a:solidFill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</a:rPr>
              <a:t>আনবে</a:t>
            </a:r>
            <a:endParaRPr lang="en-US" sz="5400" b="1" dirty="0" smtClean="0">
              <a:solidFill>
                <a:srgbClr val="00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9276"/>
            <a:ext cx="12192000" cy="24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78673"/>
      </p:ext>
    </p:extLst>
  </p:cSld>
  <p:clrMapOvr>
    <a:masterClrMapping/>
  </p:clrMapOvr>
  <p:transition spd="slow"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09550"/>
            <a:ext cx="10934699" cy="468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1924" y="1809750"/>
            <a:ext cx="4324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3399FF"/>
                </a:solidFill>
              </a:rPr>
              <a:t>ধ</a:t>
            </a:r>
            <a:r>
              <a:rPr lang="en-US" sz="13800" b="1" dirty="0" err="1" smtClean="0">
                <a:solidFill>
                  <a:srgbClr val="3399FF"/>
                </a:solidFill>
              </a:rPr>
              <a:t>ন্যবাদ</a:t>
            </a:r>
            <a:endParaRPr lang="en-US" sz="13800" b="1" dirty="0">
              <a:solidFill>
                <a:srgbClr val="3399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13076"/>
            <a:ext cx="5257799" cy="202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ndAc>
          <p:stSnd>
            <p:snd r:embed="rId2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64818 -0.2810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09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3850" y="0"/>
            <a:ext cx="3905250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1162050"/>
            <a:ext cx="733425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en-US" sz="6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আলতাব</a:t>
            </a:r>
            <a:r>
              <a:rPr lang="en-US" sz="6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6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en-US" sz="6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b="1" i="1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</a:t>
            </a:r>
            <a:r>
              <a:rPr lang="en-US" sz="6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বাটাজোর</a:t>
            </a:r>
            <a:r>
              <a:rPr lang="en-US" sz="6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গিলাচালা</a:t>
            </a:r>
            <a:r>
              <a:rPr lang="en-US" sz="6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6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60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6000" b="1" i="1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1650147"/>
            <a:ext cx="4510087" cy="255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7075"/>
      </p:ext>
    </p:extLst>
  </p:cSld>
  <p:clrMapOvr>
    <a:masterClrMapping/>
  </p:clrMapOvr>
  <p:transition spd="slow"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0950" y="0"/>
            <a:ext cx="4210050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15663"/>
            <a:ext cx="74485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i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bn-IN" sz="54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</a:p>
          <a:p>
            <a:r>
              <a:rPr lang="bn-IN" sz="5400" b="1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bn-IN" sz="54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এই বাংলাদেশ</a:t>
            </a:r>
          </a:p>
          <a:p>
            <a:r>
              <a:rPr lang="bn-IN" sz="5400" b="1" i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54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(চ</a:t>
            </a:r>
            <a:r>
              <a:rPr lang="en-US" sz="5400" b="1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</a:t>
            </a:r>
            <a:r>
              <a:rPr lang="en-US" sz="54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১-৫</a:t>
            </a:r>
            <a:r>
              <a:rPr lang="bn-IN" sz="54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,সূর্য ঊঠার-----এই বাংলাদেশ)</a:t>
            </a:r>
          </a:p>
          <a:p>
            <a:r>
              <a:rPr lang="en-US" sz="5400" b="1" i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54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en-US" sz="5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5400" b="1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400" b="1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065318"/>
            <a:ext cx="4457700" cy="408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34370"/>
      </p:ext>
    </p:extLst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419100"/>
            <a:ext cx="29337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</a:t>
            </a:r>
            <a:r>
              <a:rPr lang="en-US" sz="54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b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50" y="1342430"/>
            <a:ext cx="108394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শুনা </a:t>
            </a:r>
            <a:r>
              <a:rPr lang="en-US" sz="3600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1.1.1 </a:t>
            </a:r>
            <a:r>
              <a:rPr lang="en-US" sz="3600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600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3600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শুনে স্পষ্ঠ ও শুদ্ধ ভাবে ব</a:t>
            </a:r>
            <a:r>
              <a:rPr lang="en-US" sz="3600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3600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১.৩.২ নির্দেশ শুনে পালন </a:t>
            </a:r>
            <a:r>
              <a:rPr lang="en-US" sz="3600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১.৩.৪ প্রশ্ন শুনে বুজতে পারবে।</a:t>
            </a:r>
          </a:p>
          <a:p>
            <a:r>
              <a:rPr lang="bn-IN" sz="3600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কবিতা শুনে বুজতে পারবে।</a:t>
            </a:r>
          </a:p>
          <a:p>
            <a:r>
              <a:rPr lang="bn-IN" sz="36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IN" sz="36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১.1.2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স্পষ্ঠ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১.3.2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2.1.3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শ্রবনযুগ্য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u="sng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99534"/>
      </p:ext>
    </p:extLst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085850"/>
            <a:ext cx="10363200" cy="5124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7150" y="0"/>
            <a:ext cx="529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</a:rPr>
              <a:t>ছবিতে কি দেখা যাচ্ছে?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7150" y="5934670"/>
            <a:ext cx="485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</a:rPr>
              <a:t>সূর্যোদয় হচ্ছে।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6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0"/>
            <a:ext cx="520065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850" y="476250"/>
            <a:ext cx="297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CC3300"/>
                </a:solidFill>
              </a:rPr>
              <a:t>ব</a:t>
            </a:r>
            <a:r>
              <a:rPr lang="en-US" sz="5400" b="1" dirty="0" err="1" smtClean="0">
                <a:solidFill>
                  <a:srgbClr val="CC3300"/>
                </a:solidFill>
              </a:rPr>
              <a:t>লতো</a:t>
            </a:r>
            <a:r>
              <a:rPr lang="en-US" sz="5400" b="1" dirty="0" smtClean="0">
                <a:solidFill>
                  <a:srgbClr val="CC3300"/>
                </a:solidFill>
              </a:rPr>
              <a:t> </a:t>
            </a:r>
            <a:r>
              <a:rPr lang="bn-IN" sz="5400" b="1" dirty="0" smtClean="0">
                <a:solidFill>
                  <a:srgbClr val="CC3300"/>
                </a:solidFill>
              </a:rPr>
              <a:t>এটা কোন দেশের ছবি?</a:t>
            </a:r>
            <a:endParaRPr lang="en-US" sz="5400" b="1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50" y="2505669"/>
            <a:ext cx="4019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B050"/>
                </a:solidFill>
              </a:rPr>
              <a:t>এটা বাংলাদেশের ছবি। 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9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ndAc>
          <p:stSnd>
            <p:snd r:embed="rId2" name="breeze.wav"/>
          </p:stSnd>
        </p:sndAc>
      </p:transition>
    </mc:Choice>
    <mc:Fallback>
      <p:transition spd="slow"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735" y="5236"/>
            <a:ext cx="3609975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i="1" u="sng" dirty="0" smtClean="0">
                <a:solidFill>
                  <a:srgbClr val="FF0000"/>
                </a:solidFill>
              </a:rPr>
              <a:t>আজ আমরা</a:t>
            </a:r>
            <a:r>
              <a:rPr lang="bn-IN" sz="5400" dirty="0" smtClean="0"/>
              <a:t>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486024" y="1736970"/>
            <a:ext cx="5543550" cy="166199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00FF"/>
                </a:solidFill>
              </a:rPr>
              <a:t>আমাদের এই বাংলাদেশ</a:t>
            </a:r>
          </a:p>
          <a:p>
            <a:pPr algn="ctr"/>
            <a:r>
              <a:rPr lang="bn-IN" sz="4800" dirty="0" smtClean="0">
                <a:solidFill>
                  <a:srgbClr val="333300"/>
                </a:solidFill>
              </a:rPr>
              <a:t>সৈয়দ শামসুল হক</a:t>
            </a:r>
            <a:endParaRPr lang="en-US" sz="4800" dirty="0">
              <a:solidFill>
                <a:srgbClr val="3333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727065" y="998520"/>
            <a:ext cx="767334" cy="717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727065" y="3538871"/>
            <a:ext cx="767334" cy="717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36" y="85385"/>
            <a:ext cx="3281364" cy="20101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088559"/>
            <a:ext cx="116205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FF00"/>
                </a:solidFill>
              </a:rPr>
              <a:t>তুমরা</a:t>
            </a:r>
            <a:r>
              <a:rPr lang="en-US" sz="4800" b="1" dirty="0" smtClean="0">
                <a:solidFill>
                  <a:srgbClr val="00FF00"/>
                </a:solidFill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</a:rPr>
              <a:t>আমার</a:t>
            </a:r>
            <a:r>
              <a:rPr lang="en-US" sz="4800" b="1" dirty="0" smtClean="0">
                <a:solidFill>
                  <a:srgbClr val="00FF00"/>
                </a:solidFill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</a:rPr>
              <a:t>সাথে</a:t>
            </a:r>
            <a:r>
              <a:rPr lang="en-US" sz="4800" b="1" dirty="0" smtClean="0">
                <a:solidFill>
                  <a:srgbClr val="00FF00"/>
                </a:solidFill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</a:rPr>
              <a:t>কবিতা</a:t>
            </a:r>
            <a:r>
              <a:rPr lang="en-US" sz="4800" b="1" dirty="0" smtClean="0">
                <a:solidFill>
                  <a:srgbClr val="00FF00"/>
                </a:solidFill>
              </a:rPr>
              <a:t> ও </a:t>
            </a:r>
            <a:r>
              <a:rPr lang="en-US" sz="4800" b="1" dirty="0" err="1" smtClean="0">
                <a:solidFill>
                  <a:srgbClr val="00FF00"/>
                </a:solidFill>
              </a:rPr>
              <a:t>কবির</a:t>
            </a:r>
            <a:r>
              <a:rPr lang="en-US" sz="4800" b="1" dirty="0" smtClean="0">
                <a:solidFill>
                  <a:srgbClr val="00FF00"/>
                </a:solidFill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</a:rPr>
              <a:t>নাম</a:t>
            </a:r>
            <a:r>
              <a:rPr lang="en-US" sz="4800" b="1" dirty="0" smtClean="0">
                <a:solidFill>
                  <a:srgbClr val="00FF00"/>
                </a:solidFill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</a:rPr>
              <a:t>স্পষ্ঠ</a:t>
            </a:r>
            <a:r>
              <a:rPr lang="en-US" sz="4800" b="1" dirty="0" smtClean="0">
                <a:solidFill>
                  <a:srgbClr val="00FF00"/>
                </a:solidFill>
              </a:rPr>
              <a:t> </a:t>
            </a:r>
            <a:r>
              <a:rPr lang="en-US" sz="4800" b="1" dirty="0" smtClean="0">
                <a:solidFill>
                  <a:srgbClr val="00FF00"/>
                </a:solidFill>
              </a:rPr>
              <a:t>উ</a:t>
            </a:r>
            <a:r>
              <a:rPr lang="bn-IN" sz="4800" b="1" dirty="0" smtClean="0">
                <a:solidFill>
                  <a:srgbClr val="00FF00"/>
                </a:solidFill>
              </a:rPr>
              <a:t>চ্চা</a:t>
            </a:r>
            <a:r>
              <a:rPr lang="en-US" sz="4800" b="1" dirty="0" err="1" smtClean="0">
                <a:solidFill>
                  <a:srgbClr val="00FF00"/>
                </a:solidFill>
              </a:rPr>
              <a:t>রণে</a:t>
            </a:r>
            <a:r>
              <a:rPr lang="en-US" sz="4800" b="1" dirty="0" smtClean="0">
                <a:solidFill>
                  <a:srgbClr val="00FF00"/>
                </a:solidFill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</a:rPr>
              <a:t>বল</a:t>
            </a:r>
            <a:r>
              <a:rPr lang="en-US" sz="4800" b="1" dirty="0" smtClean="0">
                <a:solidFill>
                  <a:srgbClr val="00FF00"/>
                </a:solidFill>
              </a:rPr>
              <a:t>।</a:t>
            </a:r>
            <a:endParaRPr lang="en-US" sz="4800" b="1" dirty="0">
              <a:solidFill>
                <a:srgbClr val="00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368434"/>
            <a:ext cx="116205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333300"/>
                </a:solidFill>
              </a:rPr>
              <a:t>ক</a:t>
            </a:r>
            <a:r>
              <a:rPr lang="en-US" sz="4400" b="1" dirty="0" err="1" smtClean="0">
                <a:solidFill>
                  <a:srgbClr val="333300"/>
                </a:solidFill>
              </a:rPr>
              <a:t>বিতার</a:t>
            </a:r>
            <a:r>
              <a:rPr lang="en-US" sz="4400" b="1" dirty="0" smtClean="0">
                <a:solidFill>
                  <a:srgbClr val="333300"/>
                </a:solidFill>
              </a:rPr>
              <a:t> </a:t>
            </a:r>
            <a:r>
              <a:rPr lang="bn-IN" sz="4400" b="1" dirty="0" smtClean="0">
                <a:solidFill>
                  <a:srgbClr val="333300"/>
                </a:solidFill>
              </a:rPr>
              <a:t>(চ</a:t>
            </a:r>
            <a:r>
              <a:rPr lang="en-US" sz="4400" b="1" dirty="0" err="1" smtClean="0">
                <a:solidFill>
                  <a:srgbClr val="333300"/>
                </a:solidFill>
              </a:rPr>
              <a:t>রণ</a:t>
            </a:r>
            <a:r>
              <a:rPr lang="en-US" sz="4400" b="1" dirty="0" smtClean="0">
                <a:solidFill>
                  <a:srgbClr val="333300"/>
                </a:solidFill>
              </a:rPr>
              <a:t> ১-৫,</a:t>
            </a:r>
            <a:r>
              <a:rPr lang="bn-IN" sz="4400" b="1" dirty="0" smtClean="0">
                <a:solidFill>
                  <a:srgbClr val="333300"/>
                </a:solidFill>
              </a:rPr>
              <a:t>সূর্য </a:t>
            </a:r>
            <a:r>
              <a:rPr lang="bn-IN" sz="4400" b="1" dirty="0" smtClean="0">
                <a:solidFill>
                  <a:srgbClr val="333300"/>
                </a:solidFill>
              </a:rPr>
              <a:t>উঠার--- এই বাংলাদেশ) অংশ টুকু </a:t>
            </a:r>
            <a:r>
              <a:rPr lang="bn-IN" sz="4400" b="1" dirty="0" smtClean="0">
                <a:solidFill>
                  <a:srgbClr val="333300"/>
                </a:solidFill>
              </a:rPr>
              <a:t>প</a:t>
            </a:r>
            <a:r>
              <a:rPr lang="bn-IN" sz="4400" b="1" dirty="0" smtClean="0">
                <a:solidFill>
                  <a:srgbClr val="333300"/>
                </a:solidFill>
              </a:rPr>
              <a:t>ড়ব।</a:t>
            </a:r>
            <a:endParaRPr lang="en-US" sz="4800" b="1" dirty="0">
              <a:solidFill>
                <a:srgbClr val="3333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874131" y="5313251"/>
            <a:ext cx="767334" cy="717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-30458"/>
            <a:ext cx="2654811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00FF"/>
                </a:solidFill>
              </a:rPr>
              <a:t>পাঠ ঘোষনা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72850" y="5236"/>
            <a:ext cx="461962" cy="886718"/>
          </a:xfrm>
          <a:prstGeom prst="rightArrow">
            <a:avLst>
              <a:gd name="adj1" fmla="val 50000"/>
              <a:gd name="adj2" fmla="val 54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14271"/>
      </p:ext>
    </p:extLst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74376"/>
            <a:ext cx="12192000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FFFF"/>
                </a:solidFill>
              </a:rPr>
              <a:t>এখন সবাই পাঠ্য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বইয়ের</a:t>
            </a:r>
            <a:r>
              <a:rPr lang="en-US" sz="4800" b="1" dirty="0" smtClean="0">
                <a:solidFill>
                  <a:srgbClr val="00FFFF"/>
                </a:solidFill>
              </a:rPr>
              <a:t> ৫ </a:t>
            </a:r>
            <a:r>
              <a:rPr lang="en-US" sz="4800" b="1" dirty="0" err="1" smtClean="0">
                <a:solidFill>
                  <a:srgbClr val="00FFFF"/>
                </a:solidFill>
              </a:rPr>
              <a:t>নং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পৃষ্ঠা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খু</a:t>
            </a:r>
            <a:r>
              <a:rPr lang="bn-IN" sz="4800" b="1" dirty="0" smtClean="0">
                <a:solidFill>
                  <a:srgbClr val="00FFFF"/>
                </a:solidFill>
              </a:rPr>
              <a:t>ল</a:t>
            </a:r>
            <a:r>
              <a:rPr lang="en-US" sz="4800" b="1" dirty="0" smtClean="0">
                <a:solidFill>
                  <a:srgbClr val="00FFFF"/>
                </a:solidFill>
              </a:rPr>
              <a:t>ে </a:t>
            </a:r>
            <a:r>
              <a:rPr lang="en-US" sz="4800" b="1" dirty="0" err="1" smtClean="0">
                <a:solidFill>
                  <a:srgbClr val="00FFFF"/>
                </a:solidFill>
              </a:rPr>
              <a:t>দেখ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এবং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শুরুতে</a:t>
            </a:r>
            <a:r>
              <a:rPr lang="en-US" sz="4800" b="1" dirty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কি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কি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আছে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তা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বলতে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চেষ্টা</a:t>
            </a:r>
            <a:r>
              <a:rPr lang="en-US" sz="4800" b="1" dirty="0" smtClean="0">
                <a:solidFill>
                  <a:srgbClr val="00FFFF"/>
                </a:solidFill>
              </a:rPr>
              <a:t> </a:t>
            </a:r>
            <a:r>
              <a:rPr lang="en-US" sz="4800" b="1" dirty="0" err="1" smtClean="0">
                <a:solidFill>
                  <a:srgbClr val="00FFFF"/>
                </a:solidFill>
              </a:rPr>
              <a:t>কর</a:t>
            </a:r>
            <a:r>
              <a:rPr lang="en-US" sz="4800" b="1" dirty="0" smtClean="0">
                <a:solidFill>
                  <a:srgbClr val="00FFFF"/>
                </a:solidFill>
              </a:rPr>
              <a:t>। </a:t>
            </a:r>
            <a:endParaRPr lang="en-US" sz="4800" b="1" dirty="0">
              <a:solidFill>
                <a:srgbClr val="00FFFF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148834" y="3914267"/>
            <a:ext cx="1118616" cy="651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1450" y="4728238"/>
            <a:ext cx="1219200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00FF"/>
                </a:solidFill>
              </a:rPr>
              <a:t>আমি এখন </a:t>
            </a:r>
            <a:r>
              <a:rPr lang="en-US" sz="4400" b="1" dirty="0" err="1" smtClean="0">
                <a:solidFill>
                  <a:srgbClr val="0000FF"/>
                </a:solidFill>
              </a:rPr>
              <a:t>কবিতার</a:t>
            </a:r>
            <a:r>
              <a:rPr lang="en-US" sz="4400" b="1" dirty="0" smtClean="0">
                <a:solidFill>
                  <a:srgbClr val="0000FF"/>
                </a:solidFill>
              </a:rPr>
              <a:t> (</a:t>
            </a:r>
            <a:r>
              <a:rPr lang="en-US" sz="4400" b="1" dirty="0" err="1" smtClean="0">
                <a:solidFill>
                  <a:srgbClr val="0000FF"/>
                </a:solidFill>
              </a:rPr>
              <a:t>চরণ</a:t>
            </a:r>
            <a:r>
              <a:rPr lang="bn-IN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</a:rPr>
              <a:t>১-৫</a:t>
            </a:r>
            <a:r>
              <a:rPr lang="bn-IN" sz="4400" b="1" dirty="0" smtClean="0">
                <a:solidFill>
                  <a:srgbClr val="0000FF"/>
                </a:solidFill>
              </a:rPr>
              <a:t>,</a:t>
            </a:r>
            <a:r>
              <a:rPr lang="en-US" sz="4400" b="1" dirty="0" err="1" smtClean="0">
                <a:solidFill>
                  <a:srgbClr val="0000FF"/>
                </a:solidFill>
              </a:rPr>
              <a:t>সূর্য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উঠার</a:t>
            </a:r>
            <a:r>
              <a:rPr lang="en-US" sz="4400" b="1" dirty="0" smtClean="0">
                <a:solidFill>
                  <a:srgbClr val="0000FF"/>
                </a:solidFill>
              </a:rPr>
              <a:t>---- </a:t>
            </a:r>
            <a:r>
              <a:rPr lang="en-US" sz="4400" b="1" dirty="0" err="1" smtClean="0">
                <a:solidFill>
                  <a:srgbClr val="0000FF"/>
                </a:solidFill>
              </a:rPr>
              <a:t>এই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বাংলাদেশ</a:t>
            </a:r>
            <a:r>
              <a:rPr lang="bn-IN" sz="4400" b="1" dirty="0" smtClean="0">
                <a:solidFill>
                  <a:srgbClr val="0000FF"/>
                </a:solidFill>
              </a:rPr>
              <a:t>।)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অংশ</a:t>
            </a:r>
            <a:r>
              <a:rPr lang="bn-IN" sz="4400" b="1" dirty="0" smtClean="0">
                <a:solidFill>
                  <a:srgbClr val="0000FF"/>
                </a:solidFill>
              </a:rPr>
              <a:t> টুকু</a:t>
            </a:r>
            <a:r>
              <a:rPr lang="en-US" sz="4400" b="1" dirty="0" smtClean="0">
                <a:solidFill>
                  <a:srgbClr val="0000FF"/>
                </a:solidFill>
              </a:rPr>
              <a:t>(৩-৪) </a:t>
            </a:r>
            <a:r>
              <a:rPr lang="en-US" sz="4400" b="1" dirty="0" err="1" smtClean="0">
                <a:solidFill>
                  <a:srgbClr val="0000FF"/>
                </a:solidFill>
              </a:rPr>
              <a:t>বার</a:t>
            </a:r>
            <a:r>
              <a:rPr lang="bn-IN" sz="4400" b="1" dirty="0" smtClean="0">
                <a:solidFill>
                  <a:srgbClr val="0000FF"/>
                </a:solidFill>
              </a:rPr>
              <a:t> পড়ে শুনাবো। তুম</a:t>
            </a:r>
            <a:r>
              <a:rPr lang="en-US" sz="4400" b="1" dirty="0" err="1" smtClean="0">
                <a:solidFill>
                  <a:srgbClr val="0000FF"/>
                </a:solidFill>
              </a:rPr>
              <a:t>রা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প্রথমে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মনোযোগ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সহ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শুনবে</a:t>
            </a:r>
            <a:r>
              <a:rPr lang="en-US" sz="4400" b="1" dirty="0" smtClean="0">
                <a:solidFill>
                  <a:srgbClr val="0000FF"/>
                </a:solidFill>
              </a:rPr>
              <a:t> ও </a:t>
            </a:r>
            <a:r>
              <a:rPr lang="en-US" sz="4400" b="1" dirty="0" err="1" smtClean="0">
                <a:solidFill>
                  <a:srgbClr val="0000FF"/>
                </a:solidFill>
              </a:rPr>
              <a:t>লাইনের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নিচে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আঙ্গুল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রেখে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মিলাবে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এবং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আমার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সাথে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পড়বে</a:t>
            </a:r>
            <a:r>
              <a:rPr lang="en-US" sz="4400" b="1" dirty="0" smtClean="0">
                <a:solidFill>
                  <a:srgbClr val="0000FF"/>
                </a:solidFill>
              </a:rPr>
              <a:t>। 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6042" y="220320"/>
            <a:ext cx="3124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</a:rPr>
              <a:t>উপস্থাপন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148834" y="1437631"/>
            <a:ext cx="1118616" cy="651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-81830"/>
            <a:ext cx="3443287" cy="2085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20320"/>
            <a:ext cx="3562350" cy="15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4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ndAc>
          <p:stSnd>
            <p:snd r:embed="rId2" name="cashreg.wav"/>
          </p:stSnd>
        </p:sndAc>
      </p:transition>
    </mc:Choice>
    <mc:Fallback>
      <p:transition spd="slow"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16" y="552450"/>
            <a:ext cx="6602133" cy="4629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5350" y="5587484"/>
            <a:ext cx="10039349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0000FF"/>
                </a:solidFill>
              </a:rPr>
              <a:t>এখন তুম</a:t>
            </a:r>
            <a:r>
              <a:rPr lang="en-US" sz="5400" b="1" dirty="0" err="1">
                <a:solidFill>
                  <a:srgbClr val="0000FF"/>
                </a:solidFill>
              </a:rPr>
              <a:t>রা</a:t>
            </a:r>
            <a:r>
              <a:rPr lang="en-US" sz="5400" b="1" dirty="0">
                <a:solidFill>
                  <a:srgbClr val="0000FF"/>
                </a:solidFill>
              </a:rPr>
              <a:t> </a:t>
            </a:r>
            <a:r>
              <a:rPr lang="en-US" sz="5400" b="1" dirty="0" err="1">
                <a:solidFill>
                  <a:srgbClr val="0000FF"/>
                </a:solidFill>
              </a:rPr>
              <a:t>নিজেরা</a:t>
            </a:r>
            <a:r>
              <a:rPr lang="en-US" sz="5400" b="1" dirty="0">
                <a:solidFill>
                  <a:srgbClr val="0000FF"/>
                </a:solidFill>
              </a:rPr>
              <a:t> </a:t>
            </a:r>
            <a:r>
              <a:rPr lang="en-US" sz="5400" b="1" dirty="0" err="1">
                <a:solidFill>
                  <a:srgbClr val="0000FF"/>
                </a:solidFill>
              </a:rPr>
              <a:t>স্বরবে</a:t>
            </a:r>
            <a:r>
              <a:rPr lang="en-US" sz="5400" b="1" dirty="0">
                <a:solidFill>
                  <a:srgbClr val="0000FF"/>
                </a:solidFill>
              </a:rPr>
              <a:t> </a:t>
            </a:r>
            <a:r>
              <a:rPr lang="en-US" sz="5400" b="1" dirty="0" err="1">
                <a:solidFill>
                  <a:srgbClr val="0000FF"/>
                </a:solidFill>
              </a:rPr>
              <a:t>কয়েক</a:t>
            </a:r>
            <a:r>
              <a:rPr lang="en-US" sz="5400" b="1" dirty="0">
                <a:solidFill>
                  <a:srgbClr val="0000FF"/>
                </a:solidFill>
              </a:rPr>
              <a:t> </a:t>
            </a:r>
            <a:r>
              <a:rPr lang="en-US" sz="5400" b="1" dirty="0" err="1">
                <a:solidFill>
                  <a:srgbClr val="0000FF"/>
                </a:solidFill>
              </a:rPr>
              <a:t>বার</a:t>
            </a:r>
            <a:r>
              <a:rPr lang="en-US" sz="5400" b="1" dirty="0">
                <a:solidFill>
                  <a:srgbClr val="0000FF"/>
                </a:solidFill>
              </a:rPr>
              <a:t> </a:t>
            </a:r>
            <a:r>
              <a:rPr lang="en-US" sz="5400" b="1" dirty="0" err="1">
                <a:solidFill>
                  <a:srgbClr val="0000FF"/>
                </a:solidFill>
              </a:rPr>
              <a:t>পড়</a:t>
            </a:r>
            <a:r>
              <a:rPr lang="en-US" sz="5400" b="1" dirty="0">
                <a:solidFill>
                  <a:srgbClr val="0000FF"/>
                </a:solidFill>
              </a:rPr>
              <a:t>।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6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ndAc>
          <p:stSnd>
            <p:snd r:embed="rId2" name="camera.wav"/>
          </p:stSnd>
        </p:sndAc>
      </p:transition>
    </mc:Choice>
    <mc:Fallback>
      <p:transition spd="slow"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483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2020-03-17T16:32:58Z</dcterms:created>
  <dcterms:modified xsi:type="dcterms:W3CDTF">2020-03-18T10:51:03Z</dcterms:modified>
</cp:coreProperties>
</file>