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934E0-02A8-409A-B4C6-111A99667287}" type="datetimeFigureOut">
              <a:rPr lang="en-US" smtClean="0"/>
              <a:t>3/18/2020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A16C9-8013-4A4B-96EF-F04D88FDFFB9}" type="slidenum">
              <a:rPr lang="en-US" smtClean="0"/>
              <a:t>‹#›</a:t>
            </a:fld>
            <a:endParaRPr lang="en-US"/>
          </a:p>
        </p:txBody>
      </p:sp>
    </p:spTree>
    <p:extLst>
      <p:ext uri="{BB962C8B-B14F-4D97-AF65-F5344CB8AC3E}">
        <p14:creationId xmlns:p14="http://schemas.microsoft.com/office/powerpoint/2010/main" val="14597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400" dirty="0" smtClean="0">
                <a:latin typeface="NikoshBAN" panose="02000000000000000000" pitchFamily="2" charset="0"/>
                <a:cs typeface="NikoshBAN" panose="02000000000000000000" pitchFamily="2" charset="0"/>
              </a:rPr>
              <a:t>স্বাগতম দ্বারা সকল শিক্ষার্থীর</a:t>
            </a:r>
            <a:r>
              <a:rPr lang="bn-IN" sz="1400" baseline="0" dirty="0" smtClean="0">
                <a:latin typeface="NikoshBAN" panose="02000000000000000000" pitchFamily="2" charset="0"/>
                <a:cs typeface="NikoshBAN" panose="02000000000000000000" pitchFamily="2" charset="0"/>
              </a:rPr>
              <a:t> দৃষ্টি আকর্ষন করা যেতে পারে।</a:t>
            </a:r>
            <a:endParaRPr lang="en-US" sz="1400"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99C5C89-9D5F-42E9-A9D6-36EE31FC37F8}" type="slidenum">
              <a:rPr lang="en-US" smtClean="0"/>
              <a:pPr/>
              <a:t>1</a:t>
            </a:fld>
            <a:endParaRPr lang="en-US"/>
          </a:p>
        </p:txBody>
      </p:sp>
    </p:spTree>
    <p:extLst>
      <p:ext uri="{BB962C8B-B14F-4D97-AF65-F5344CB8AC3E}">
        <p14:creationId xmlns:p14="http://schemas.microsoft.com/office/powerpoint/2010/main" val="321293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নলটি কী দ্বারা ভর্তি?</a:t>
            </a:r>
            <a:r>
              <a:rPr lang="bn-IN" baseline="0" dirty="0" smtClean="0"/>
              <a:t> পাত্রে কী আছে? </a:t>
            </a:r>
            <a:r>
              <a:rPr lang="bn-IN" dirty="0" smtClean="0"/>
              <a:t>বায়ুস্তম্ভের উচ্চতা কত হলে আবহাওয়া স্বাভাবিক? কখন</a:t>
            </a:r>
            <a:r>
              <a:rPr lang="bn-IN" baseline="0" dirty="0" smtClean="0"/>
              <a:t> বৃষ্টিপাত হয়? কখন নিম্বচাপ সৃষ্টি হয়? আবহাওয়া কাকে বলে?</a:t>
            </a:r>
            <a:endParaRPr lang="en-US" dirty="0" smtClean="0"/>
          </a:p>
        </p:txBody>
      </p:sp>
      <p:sp>
        <p:nvSpPr>
          <p:cNvPr id="4" name="Slide Number Placeholder 3"/>
          <p:cNvSpPr>
            <a:spLocks noGrp="1"/>
          </p:cNvSpPr>
          <p:nvPr>
            <p:ph type="sldNum" sz="quarter" idx="10"/>
          </p:nvPr>
        </p:nvSpPr>
        <p:spPr/>
        <p:txBody>
          <a:bodyPr/>
          <a:lstStyle/>
          <a:p>
            <a:fld id="{C99C5C89-9D5F-42E9-A9D6-36EE31FC37F8}" type="slidenum">
              <a:rPr lang="en-US" smtClean="0"/>
              <a:pPr/>
              <a:t>10</a:t>
            </a:fld>
            <a:endParaRPr lang="en-US"/>
          </a:p>
        </p:txBody>
      </p:sp>
    </p:spTree>
    <p:extLst>
      <p:ext uri="{BB962C8B-B14F-4D97-AF65-F5344CB8AC3E}">
        <p14:creationId xmlns:p14="http://schemas.microsoft.com/office/powerpoint/2010/main" val="4035674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কাচপাত্রটি কী দ্বারা ভর্তি?</a:t>
            </a:r>
            <a:r>
              <a:rPr lang="bn-IN" baseline="0" dirty="0" smtClean="0"/>
              <a:t> বস্তুটি কী অবস্থায় আছে? স্থির তরলে কী প্রয়োগ করা হল? চাপের সুত্রটি কী? চাপ কীসের সমানুপাতিক?</a:t>
            </a:r>
            <a:endParaRPr lang="en-US" dirty="0" smtClean="0"/>
          </a:p>
        </p:txBody>
      </p:sp>
      <p:sp>
        <p:nvSpPr>
          <p:cNvPr id="4" name="Slide Number Placeholder 3"/>
          <p:cNvSpPr>
            <a:spLocks noGrp="1"/>
          </p:cNvSpPr>
          <p:nvPr>
            <p:ph type="sldNum" sz="quarter" idx="10"/>
          </p:nvPr>
        </p:nvSpPr>
        <p:spPr/>
        <p:txBody>
          <a:bodyPr/>
          <a:lstStyle/>
          <a:p>
            <a:fld id="{C99C5C89-9D5F-42E9-A9D6-36EE31FC37F8}" type="slidenum">
              <a:rPr lang="en-US" smtClean="0"/>
              <a:pPr/>
              <a:t>11</a:t>
            </a:fld>
            <a:endParaRPr lang="en-US"/>
          </a:p>
        </p:txBody>
      </p:sp>
    </p:spTree>
    <p:extLst>
      <p:ext uri="{BB962C8B-B14F-4D97-AF65-F5344CB8AC3E}">
        <p14:creationId xmlns:p14="http://schemas.microsoft.com/office/powerpoint/2010/main" val="185967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পাত্রটি কী দ্বারা ভর্তি?</a:t>
            </a:r>
            <a:r>
              <a:rPr lang="bn-IN" baseline="0" dirty="0" smtClean="0">
                <a:latin typeface="NikoshBAN" pitchFamily="2" charset="0"/>
                <a:cs typeface="NikoshBAN" pitchFamily="2" charset="0"/>
              </a:rPr>
              <a:t> কোন ছিদ্র দ্বারা পানি কম পড়ে? কেন? কোন ছিদ্র থেকে পানি দ্রুত পড়ছে? পানির চাপের সাথে গভীরতার সম্পর্ক কী?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99C5C89-9D5F-42E9-A9D6-36EE31FC37F8}" type="slidenum">
              <a:rPr lang="en-US" smtClean="0"/>
              <a:pPr/>
              <a:t>12</a:t>
            </a:fld>
            <a:endParaRPr lang="en-US"/>
          </a:p>
        </p:txBody>
      </p:sp>
    </p:spTree>
    <p:extLst>
      <p:ext uri="{BB962C8B-B14F-4D97-AF65-F5344CB8AC3E}">
        <p14:creationId xmlns:p14="http://schemas.microsoft.com/office/powerpoint/2010/main" val="63411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প্রদত্ত</a:t>
            </a:r>
            <a:r>
              <a:rPr lang="bn-IN" baseline="0" dirty="0" smtClean="0"/>
              <a:t> সমস্যাটি শিক্ষার্থীদের দ্বারা সমাধানে সহায়তা করা যেতে পারে। </a:t>
            </a:r>
            <a:endParaRPr lang="en-US" dirty="0" smtClean="0"/>
          </a:p>
        </p:txBody>
      </p:sp>
      <p:sp>
        <p:nvSpPr>
          <p:cNvPr id="4" name="Slide Number Placeholder 3"/>
          <p:cNvSpPr>
            <a:spLocks noGrp="1"/>
          </p:cNvSpPr>
          <p:nvPr>
            <p:ph type="sldNum" sz="quarter" idx="10"/>
          </p:nvPr>
        </p:nvSpPr>
        <p:spPr/>
        <p:txBody>
          <a:bodyPr/>
          <a:lstStyle/>
          <a:p>
            <a:fld id="{C99C5C89-9D5F-42E9-A9D6-36EE31FC37F8}" type="slidenum">
              <a:rPr lang="en-US" smtClean="0"/>
              <a:pPr/>
              <a:t>13</a:t>
            </a:fld>
            <a:endParaRPr lang="en-US"/>
          </a:p>
        </p:txBody>
      </p:sp>
    </p:spTree>
    <p:extLst>
      <p:ext uri="{BB962C8B-B14F-4D97-AF65-F5344CB8AC3E}">
        <p14:creationId xmlns:p14="http://schemas.microsoft.com/office/powerpoint/2010/main" val="2463814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দলীয় কাজের মাধ্যমে</a:t>
            </a:r>
            <a:r>
              <a:rPr lang="bn-IN" baseline="0" dirty="0" smtClean="0"/>
              <a:t> শিক্ষার্থীদের মধ্যে আজকের পাঠের ধারনা দৃঢ় জরার সহায়তা করা যেতে পারে। </a:t>
            </a:r>
            <a:r>
              <a:rPr lang="bn-IN" dirty="0" smtClean="0"/>
              <a:t>সময়—৫ মিনিট।</a:t>
            </a:r>
            <a:endParaRPr lang="en-US" dirty="0" smtClean="0"/>
          </a:p>
        </p:txBody>
      </p:sp>
      <p:sp>
        <p:nvSpPr>
          <p:cNvPr id="4" name="Slide Number Placeholder 3"/>
          <p:cNvSpPr>
            <a:spLocks noGrp="1"/>
          </p:cNvSpPr>
          <p:nvPr>
            <p:ph type="sldNum" sz="quarter" idx="10"/>
          </p:nvPr>
        </p:nvSpPr>
        <p:spPr/>
        <p:txBody>
          <a:bodyPr/>
          <a:lstStyle/>
          <a:p>
            <a:fld id="{C99C5C89-9D5F-42E9-A9D6-36EE31FC37F8}" type="slidenum">
              <a:rPr lang="en-US" smtClean="0"/>
              <a:pPr/>
              <a:t>14</a:t>
            </a:fld>
            <a:endParaRPr lang="en-US"/>
          </a:p>
        </p:txBody>
      </p:sp>
    </p:spTree>
    <p:extLst>
      <p:ext uri="{BB962C8B-B14F-4D97-AF65-F5344CB8AC3E}">
        <p14:creationId xmlns:p14="http://schemas.microsoft.com/office/powerpoint/2010/main" val="4084050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পাঠের</a:t>
            </a:r>
            <a:r>
              <a:rPr lang="bn-IN" baseline="0" dirty="0" smtClean="0">
                <a:latin typeface="NikoshBAN" pitchFamily="2" charset="0"/>
                <a:cs typeface="NikoshBAN" pitchFamily="2" charset="0"/>
              </a:rPr>
              <a:t> বিষয়বস্তুর সুস্পষ্ট ধারনার জন্য </a:t>
            </a:r>
            <a:r>
              <a:rPr lang="bn-IN" dirty="0" smtClean="0">
                <a:latin typeface="NikoshBAN" pitchFamily="2" charset="0"/>
                <a:cs typeface="NikoshBAN" pitchFamily="2" charset="0"/>
              </a:rPr>
              <a:t>মূল্যায়নের</a:t>
            </a:r>
            <a:r>
              <a:rPr lang="bn-IN" baseline="0" dirty="0" smtClean="0">
                <a:latin typeface="NikoshBAN" pitchFamily="2" charset="0"/>
                <a:cs typeface="NikoshBAN" pitchFamily="2" charset="0"/>
              </a:rPr>
              <a:t> মাধ্যমে বিভিন্ন শক্তি সম্পর্কে প্রশ্ন করে উত্তর জানতে চাওয়া  যেতে পারে। সময়---৫ মিনিট।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99C5C89-9D5F-42E9-A9D6-36EE31FC37F8}" type="slidenum">
              <a:rPr lang="en-US" smtClean="0"/>
              <a:pPr/>
              <a:t>15</a:t>
            </a:fld>
            <a:endParaRPr lang="en-US"/>
          </a:p>
        </p:txBody>
      </p:sp>
    </p:spTree>
    <p:extLst>
      <p:ext uri="{BB962C8B-B14F-4D97-AF65-F5344CB8AC3E}">
        <p14:creationId xmlns:p14="http://schemas.microsoft.com/office/powerpoint/2010/main" val="4241508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বাড়ির কাজটির ফটোকপি শিক্ষার্থীদের</a:t>
            </a:r>
            <a:r>
              <a:rPr lang="bn-IN" baseline="0" dirty="0" smtClean="0"/>
              <a:t> মধ্যে  সরবরাহ করলে সময়</a:t>
            </a:r>
            <a:r>
              <a:rPr lang="en-US" baseline="0" dirty="0" smtClean="0"/>
              <a:t>ি</a:t>
            </a:r>
            <a:r>
              <a:rPr lang="bn-IN" baseline="0" dirty="0" smtClean="0"/>
              <a:t> সাশ্রয় করা যেতে পারে।</a:t>
            </a:r>
            <a:endParaRPr lang="en-US" dirty="0"/>
          </a:p>
        </p:txBody>
      </p:sp>
      <p:sp>
        <p:nvSpPr>
          <p:cNvPr id="4" name="Slide Number Placeholder 3"/>
          <p:cNvSpPr>
            <a:spLocks noGrp="1"/>
          </p:cNvSpPr>
          <p:nvPr>
            <p:ph type="sldNum" sz="quarter" idx="10"/>
          </p:nvPr>
        </p:nvSpPr>
        <p:spPr/>
        <p:txBody>
          <a:bodyPr/>
          <a:lstStyle/>
          <a:p>
            <a:fld id="{C99C5C89-9D5F-42E9-A9D6-36EE31FC37F8}" type="slidenum">
              <a:rPr lang="en-US" smtClean="0"/>
              <a:pPr/>
              <a:t>16</a:t>
            </a:fld>
            <a:endParaRPr lang="en-US"/>
          </a:p>
        </p:txBody>
      </p:sp>
    </p:spTree>
    <p:extLst>
      <p:ext uri="{BB962C8B-B14F-4D97-AF65-F5344CB8AC3E}">
        <p14:creationId xmlns:p14="http://schemas.microsoft.com/office/powerpoint/2010/main" val="605491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ধন্যবাদ</a:t>
            </a:r>
            <a:r>
              <a:rPr lang="bn-IN" baseline="0" dirty="0" smtClean="0"/>
              <a:t> জানিয়ে শ্রেণির কাজ সমাপ্ত করা যেতে পারে।</a:t>
            </a:r>
            <a:endParaRPr lang="en-US" dirty="0"/>
          </a:p>
        </p:txBody>
      </p:sp>
      <p:sp>
        <p:nvSpPr>
          <p:cNvPr id="4" name="Slide Number Placeholder 3"/>
          <p:cNvSpPr>
            <a:spLocks noGrp="1"/>
          </p:cNvSpPr>
          <p:nvPr>
            <p:ph type="sldNum" sz="quarter" idx="10"/>
          </p:nvPr>
        </p:nvSpPr>
        <p:spPr/>
        <p:txBody>
          <a:bodyPr/>
          <a:lstStyle/>
          <a:p>
            <a:fld id="{C99C5C89-9D5F-42E9-A9D6-36EE31FC37F8}" type="slidenum">
              <a:rPr lang="en-US" smtClean="0"/>
              <a:pPr/>
              <a:t>17</a:t>
            </a:fld>
            <a:endParaRPr lang="en-US"/>
          </a:p>
        </p:txBody>
      </p:sp>
    </p:spTree>
    <p:extLst>
      <p:ext uri="{BB962C8B-B14F-4D97-AF65-F5344CB8AC3E}">
        <p14:creationId xmlns:p14="http://schemas.microsoft.com/office/powerpoint/2010/main" val="259814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600" dirty="0" smtClean="0">
                <a:latin typeface="NikoshBAN" pitchFamily="2" charset="0"/>
                <a:cs typeface="NikoshBAN" pitchFamily="2" charset="0"/>
              </a:rPr>
              <a:t>কোন বস্তুর ক্ষেত্রফল</a:t>
            </a:r>
            <a:r>
              <a:rPr lang="bn-IN" sz="1600" baseline="0" dirty="0" smtClean="0">
                <a:latin typeface="NikoshBAN" pitchFamily="2" charset="0"/>
                <a:cs typeface="NikoshBAN" pitchFamily="2" charset="0"/>
              </a:rPr>
              <a:t> সবচেয়ে বেশি? কোন বস্তুর ক্ষেত্রফল সবচেয়ে কম? ক্ষেত্রফলের সাথে চাপের সম্পর্ক কী? </a:t>
            </a:r>
            <a:endParaRPr lang="en-US" sz="1600"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99C5C89-9D5F-42E9-A9D6-36EE31FC37F8}" type="slidenum">
              <a:rPr lang="en-US" smtClean="0"/>
              <a:pPr/>
              <a:t>2</a:t>
            </a:fld>
            <a:endParaRPr lang="en-US"/>
          </a:p>
        </p:txBody>
      </p:sp>
    </p:spTree>
    <p:extLst>
      <p:ext uri="{BB962C8B-B14F-4D97-AF65-F5344CB8AC3E}">
        <p14:creationId xmlns:p14="http://schemas.microsoft.com/office/powerpoint/2010/main" val="375416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400" dirty="0" smtClean="0">
                <a:latin typeface="NikoshBAN" pitchFamily="2" charset="0"/>
                <a:cs typeface="NikoshBAN" pitchFamily="2" charset="0"/>
              </a:rPr>
              <a:t>১ম চিত্রে কী দেখা</a:t>
            </a:r>
            <a:r>
              <a:rPr lang="bn-IN" sz="1400" baseline="0" dirty="0" smtClean="0">
                <a:latin typeface="NikoshBAN" pitchFamily="2" charset="0"/>
                <a:cs typeface="NikoshBAN" pitchFamily="2" charset="0"/>
              </a:rPr>
              <a:t> যায়? এর কয়টি স্তর আছে? ২য় চিত্রে কী দেখা যায়? এটি কীভাবে সৃষ্টি হয়? ৩য় চিত্র দ্বারা কী নির্দেশ করা হয়? চিত্রগুলো থেকে কী কী বিষয় জানা যায়?</a:t>
            </a:r>
            <a:r>
              <a:rPr lang="bn-IN" sz="1400" dirty="0" smtClean="0">
                <a:latin typeface="NikoshBAN" pitchFamily="2" charset="0"/>
                <a:cs typeface="NikoshBAN" pitchFamily="2" charset="0"/>
              </a:rPr>
              <a:t>আজকের পাঠ</a:t>
            </a:r>
            <a:r>
              <a:rPr lang="bn-IN" sz="1400" baseline="0" dirty="0" smtClean="0">
                <a:latin typeface="NikoshBAN" pitchFamily="2" charset="0"/>
                <a:cs typeface="NikoshBAN" pitchFamily="2" charset="0"/>
              </a:rPr>
              <a:t> ঘোষনা।</a:t>
            </a:r>
            <a:endParaRPr lang="en-US" sz="1400"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99C5C89-9D5F-42E9-A9D6-36EE31FC37F8}" type="slidenum">
              <a:rPr lang="en-US" smtClean="0"/>
              <a:pPr/>
              <a:t>3</a:t>
            </a:fld>
            <a:endParaRPr lang="en-US"/>
          </a:p>
        </p:txBody>
      </p:sp>
    </p:spTree>
    <p:extLst>
      <p:ext uri="{BB962C8B-B14F-4D97-AF65-F5344CB8AC3E}">
        <p14:creationId xmlns:p14="http://schemas.microsoft.com/office/powerpoint/2010/main" val="343817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স্লাইডটি হাইড করে রাখা</a:t>
            </a:r>
            <a:r>
              <a:rPr lang="bn-IN" baseline="0" dirty="0" smtClean="0"/>
              <a:t> যেতে পারে অথবা দেখানো যেতে পারে। </a:t>
            </a:r>
            <a:endParaRPr lang="en-US" dirty="0"/>
          </a:p>
        </p:txBody>
      </p:sp>
      <p:sp>
        <p:nvSpPr>
          <p:cNvPr id="4" name="Slide Number Placeholder 3"/>
          <p:cNvSpPr>
            <a:spLocks noGrp="1"/>
          </p:cNvSpPr>
          <p:nvPr>
            <p:ph type="sldNum" sz="quarter" idx="10"/>
          </p:nvPr>
        </p:nvSpPr>
        <p:spPr/>
        <p:txBody>
          <a:bodyPr/>
          <a:lstStyle/>
          <a:p>
            <a:fld id="{C99C5C89-9D5F-42E9-A9D6-36EE31FC37F8}" type="slidenum">
              <a:rPr lang="en-US" smtClean="0"/>
              <a:pPr/>
              <a:t>4</a:t>
            </a:fld>
            <a:endParaRPr lang="en-US"/>
          </a:p>
        </p:txBody>
      </p:sp>
    </p:spTree>
    <p:extLst>
      <p:ext uri="{BB962C8B-B14F-4D97-AF65-F5344CB8AC3E}">
        <p14:creationId xmlns:p14="http://schemas.microsoft.com/office/powerpoint/2010/main" val="301428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anose="02000000000000000000" pitchFamily="2" charset="0"/>
                <a:cs typeface="NikoshBAN" panose="02000000000000000000" pitchFamily="2" charset="0"/>
              </a:rPr>
              <a:t>১ম ঘনবস্তুর</a:t>
            </a:r>
            <a:r>
              <a:rPr lang="bn-IN" baseline="0" dirty="0" smtClean="0">
                <a:latin typeface="NikoshBAN" panose="02000000000000000000" pitchFamily="2" charset="0"/>
                <a:cs typeface="NikoshBAN" panose="02000000000000000000" pitchFamily="2" charset="0"/>
              </a:rPr>
              <a:t> নাম কী? </a:t>
            </a:r>
            <a:r>
              <a:rPr lang="bn-IN" dirty="0" smtClean="0">
                <a:latin typeface="NikoshBAN" panose="02000000000000000000" pitchFamily="2" charset="0"/>
                <a:cs typeface="NikoshBAN" panose="02000000000000000000" pitchFamily="2" charset="0"/>
              </a:rPr>
              <a:t>আয়তকার</a:t>
            </a:r>
            <a:r>
              <a:rPr lang="bn-IN" baseline="0" dirty="0" smtClean="0">
                <a:latin typeface="NikoshBAN" panose="02000000000000000000" pitchFamily="2" charset="0"/>
                <a:cs typeface="NikoshBAN" panose="02000000000000000000" pitchFamily="2" charset="0"/>
              </a:rPr>
              <a:t> ঘনবস্তুর উপরিপৃষ্ঠের ক্ষেত্রফল কত বর্গ একক? এরুপর কত বল প্রয়োগ করা হল? </a:t>
            </a:r>
            <a:r>
              <a:rPr lang="bn-IN" dirty="0" smtClean="0">
                <a:latin typeface="NikoshBAN" panose="02000000000000000000" pitchFamily="2" charset="0"/>
                <a:cs typeface="NikoshBAN" panose="02000000000000000000" pitchFamily="2" charset="0"/>
              </a:rPr>
              <a:t>১ম ঘনবস্তুর</a:t>
            </a:r>
            <a:r>
              <a:rPr lang="bn-IN" baseline="0" dirty="0" smtClean="0">
                <a:latin typeface="NikoshBAN" panose="02000000000000000000" pitchFamily="2" charset="0"/>
                <a:cs typeface="NikoshBAN" panose="02000000000000000000" pitchFamily="2" charset="0"/>
              </a:rPr>
              <a:t> নাম কী? </a:t>
            </a:r>
            <a:r>
              <a:rPr lang="bn-IN" dirty="0" smtClean="0">
                <a:latin typeface="NikoshBAN" panose="02000000000000000000" pitchFamily="2" charset="0"/>
                <a:cs typeface="NikoshBAN" panose="02000000000000000000" pitchFamily="2" charset="0"/>
              </a:rPr>
              <a:t>আয়তকার</a:t>
            </a:r>
            <a:r>
              <a:rPr lang="bn-IN" baseline="0" dirty="0" smtClean="0">
                <a:latin typeface="NikoshBAN" panose="02000000000000000000" pitchFamily="2" charset="0"/>
                <a:cs typeface="NikoshBAN" panose="02000000000000000000" pitchFamily="2" charset="0"/>
              </a:rPr>
              <a:t> ঘনবস্তুর উপরিপৃষ্ঠের ক্ষেত্রফল কত বর্গ একক? এরুপর কত বল প্রয়োগ করা হল?  বলের প্রতীক কী? ক্ষেত্রফলের প্রতীক কী?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C99C5C89-9D5F-42E9-A9D6-36EE31FC37F8}" type="slidenum">
              <a:rPr lang="en-US" smtClean="0"/>
              <a:pPr/>
              <a:t>5</a:t>
            </a:fld>
            <a:endParaRPr lang="en-US"/>
          </a:p>
        </p:txBody>
      </p:sp>
    </p:spTree>
    <p:extLst>
      <p:ext uri="{BB962C8B-B14F-4D97-AF65-F5344CB8AC3E}">
        <p14:creationId xmlns:p14="http://schemas.microsoft.com/office/powerpoint/2010/main" val="258107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প্রতি ক্ষূদ্রতম</a:t>
            </a:r>
            <a:r>
              <a:rPr lang="bn-IN" baseline="0" dirty="0" smtClean="0">
                <a:latin typeface="NikoshBAN" pitchFamily="2" charset="0"/>
                <a:cs typeface="NikoshBAN" pitchFamily="2" charset="0"/>
              </a:rPr>
              <a:t> বর্গঘর ক্ষেত্রফলে কতটুকু বল প্রয়োগ করা হল? চাপের সূত্র কী? এর গাণিতিক প্রকাশ কী? চাপ কাকে বলে?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99C5C89-9D5F-42E9-A9D6-36EE31FC37F8}" type="slidenum">
              <a:rPr lang="en-US" smtClean="0"/>
              <a:pPr/>
              <a:t>6</a:t>
            </a:fld>
            <a:endParaRPr lang="en-US"/>
          </a:p>
        </p:txBody>
      </p:sp>
    </p:spTree>
    <p:extLst>
      <p:ext uri="{BB962C8B-B14F-4D97-AF65-F5344CB8AC3E}">
        <p14:creationId xmlns:p14="http://schemas.microsoft.com/office/powerpoint/2010/main" val="9346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প্রদত্ত ভিডিওটি দেখে</a:t>
            </a:r>
            <a:r>
              <a:rPr lang="bn-IN" baseline="0" dirty="0" smtClean="0">
                <a:latin typeface="NikoshBAN" pitchFamily="2" charset="0"/>
                <a:cs typeface="NikoshBAN" pitchFamily="2" charset="0"/>
              </a:rPr>
              <a:t> কী পরিবর্তন লক্ষ্য করা যায়? ঘনকটির আয়তন কত? ঘনত্বের সূত্র কী? এর গাণিতিক প্রকাশ কী? ঘনত্ব কাকে বলে?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99C5C89-9D5F-42E9-A9D6-36EE31FC37F8}" type="slidenum">
              <a:rPr lang="en-US" smtClean="0"/>
              <a:pPr/>
              <a:t>7</a:t>
            </a:fld>
            <a:endParaRPr lang="en-US"/>
          </a:p>
        </p:txBody>
      </p:sp>
    </p:spTree>
    <p:extLst>
      <p:ext uri="{BB962C8B-B14F-4D97-AF65-F5344CB8AC3E}">
        <p14:creationId xmlns:p14="http://schemas.microsoft.com/office/powerpoint/2010/main" val="12211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১ম চিত্রে লোকটি ভেসে আছে</a:t>
            </a:r>
            <a:r>
              <a:rPr lang="bn-IN" baseline="0" dirty="0" smtClean="0"/>
              <a:t> কেন? ২য় চিত্রে দিম ভেসে থাকা ও ডুবে থাকার কারন কী? ৩য় চিত্রে বেলুনে কী গ্যাস ভর্তি আছে? বেলুনটি কোথায় আছে? ব্যাটারিতে কী </a:t>
            </a:r>
          </a:p>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ব্যবহার করা হয়? </a:t>
            </a:r>
            <a:endParaRPr lang="en-US" dirty="0" smtClean="0"/>
          </a:p>
        </p:txBody>
      </p:sp>
      <p:sp>
        <p:nvSpPr>
          <p:cNvPr id="4" name="Slide Number Placeholder 3"/>
          <p:cNvSpPr>
            <a:spLocks noGrp="1"/>
          </p:cNvSpPr>
          <p:nvPr>
            <p:ph type="sldNum" sz="quarter" idx="10"/>
          </p:nvPr>
        </p:nvSpPr>
        <p:spPr/>
        <p:txBody>
          <a:bodyPr/>
          <a:lstStyle/>
          <a:p>
            <a:fld id="{C99C5C89-9D5F-42E9-A9D6-36EE31FC37F8}" type="slidenum">
              <a:rPr lang="en-US" smtClean="0"/>
              <a:pPr/>
              <a:t>8</a:t>
            </a:fld>
            <a:endParaRPr lang="en-US"/>
          </a:p>
        </p:txBody>
      </p:sp>
    </p:spTree>
    <p:extLst>
      <p:ext uri="{BB962C8B-B14F-4D97-AF65-F5344CB8AC3E}">
        <p14:creationId xmlns:p14="http://schemas.microsoft.com/office/powerpoint/2010/main" val="142729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নলের ভিতরে কী ভর্তি আছে? পারদ কত উঁচুতে আছে? পারদস্তম্ভের উভভতা কীসের সমান? বায়ুর চাপ পরিমাপক যন্ত্রের নাম কী? বায়ুর চাপের পরিবর্তন কীভাবে নির্ণয় করা হয়? পরীক্ষাটি কে আবিষ্কার করেন? যন্ত্রটি দ্বারা কী পরিমাপ করা হয়?  </a:t>
            </a:r>
            <a:endParaRPr lang="en-US" dirty="0" smtClean="0"/>
          </a:p>
        </p:txBody>
      </p:sp>
      <p:sp>
        <p:nvSpPr>
          <p:cNvPr id="4" name="Slide Number Placeholder 3"/>
          <p:cNvSpPr>
            <a:spLocks noGrp="1"/>
          </p:cNvSpPr>
          <p:nvPr>
            <p:ph type="sldNum" sz="quarter" idx="10"/>
          </p:nvPr>
        </p:nvSpPr>
        <p:spPr/>
        <p:txBody>
          <a:bodyPr/>
          <a:lstStyle/>
          <a:p>
            <a:fld id="{C99C5C89-9D5F-42E9-A9D6-36EE31FC37F8}" type="slidenum">
              <a:rPr lang="en-US" smtClean="0"/>
              <a:pPr/>
              <a:t>9</a:t>
            </a:fld>
            <a:endParaRPr lang="en-US"/>
          </a:p>
        </p:txBody>
      </p:sp>
    </p:spTree>
    <p:extLst>
      <p:ext uri="{BB962C8B-B14F-4D97-AF65-F5344CB8AC3E}">
        <p14:creationId xmlns:p14="http://schemas.microsoft.com/office/powerpoint/2010/main" val="211812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389CFD-7533-414C-8CA4-EF664A8D7FBF}"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0A524-01CB-4DC6-9CD0-30B14CA50C16}" type="slidenum">
              <a:rPr lang="en-US" smtClean="0"/>
              <a:t>‹#›</a:t>
            </a:fld>
            <a:endParaRPr lang="en-US"/>
          </a:p>
        </p:txBody>
      </p:sp>
    </p:spTree>
    <p:extLst>
      <p:ext uri="{BB962C8B-B14F-4D97-AF65-F5344CB8AC3E}">
        <p14:creationId xmlns:p14="http://schemas.microsoft.com/office/powerpoint/2010/main" val="289887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89CFD-7533-414C-8CA4-EF664A8D7FBF}"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0A524-01CB-4DC6-9CD0-30B14CA50C16}" type="slidenum">
              <a:rPr lang="en-US" smtClean="0"/>
              <a:t>‹#›</a:t>
            </a:fld>
            <a:endParaRPr lang="en-US"/>
          </a:p>
        </p:txBody>
      </p:sp>
    </p:spTree>
    <p:extLst>
      <p:ext uri="{BB962C8B-B14F-4D97-AF65-F5344CB8AC3E}">
        <p14:creationId xmlns:p14="http://schemas.microsoft.com/office/powerpoint/2010/main" val="292934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89CFD-7533-414C-8CA4-EF664A8D7FBF}"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0A524-01CB-4DC6-9CD0-30B14CA50C16}" type="slidenum">
              <a:rPr lang="en-US" smtClean="0"/>
              <a:t>‹#›</a:t>
            </a:fld>
            <a:endParaRPr lang="en-US"/>
          </a:p>
        </p:txBody>
      </p:sp>
    </p:spTree>
    <p:extLst>
      <p:ext uri="{BB962C8B-B14F-4D97-AF65-F5344CB8AC3E}">
        <p14:creationId xmlns:p14="http://schemas.microsoft.com/office/powerpoint/2010/main" val="9164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89CFD-7533-414C-8CA4-EF664A8D7FBF}"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0A524-01CB-4DC6-9CD0-30B14CA50C16}" type="slidenum">
              <a:rPr lang="en-US" smtClean="0"/>
              <a:t>‹#›</a:t>
            </a:fld>
            <a:endParaRPr lang="en-US"/>
          </a:p>
        </p:txBody>
      </p:sp>
    </p:spTree>
    <p:extLst>
      <p:ext uri="{BB962C8B-B14F-4D97-AF65-F5344CB8AC3E}">
        <p14:creationId xmlns:p14="http://schemas.microsoft.com/office/powerpoint/2010/main" val="247066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89CFD-7533-414C-8CA4-EF664A8D7FBF}"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0A524-01CB-4DC6-9CD0-30B14CA50C16}" type="slidenum">
              <a:rPr lang="en-US" smtClean="0"/>
              <a:t>‹#›</a:t>
            </a:fld>
            <a:endParaRPr lang="en-US"/>
          </a:p>
        </p:txBody>
      </p:sp>
    </p:spTree>
    <p:extLst>
      <p:ext uri="{BB962C8B-B14F-4D97-AF65-F5344CB8AC3E}">
        <p14:creationId xmlns:p14="http://schemas.microsoft.com/office/powerpoint/2010/main" val="154255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389CFD-7533-414C-8CA4-EF664A8D7FBF}"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0A524-01CB-4DC6-9CD0-30B14CA50C16}" type="slidenum">
              <a:rPr lang="en-US" smtClean="0"/>
              <a:t>‹#›</a:t>
            </a:fld>
            <a:endParaRPr lang="en-US"/>
          </a:p>
        </p:txBody>
      </p:sp>
    </p:spTree>
    <p:extLst>
      <p:ext uri="{BB962C8B-B14F-4D97-AF65-F5344CB8AC3E}">
        <p14:creationId xmlns:p14="http://schemas.microsoft.com/office/powerpoint/2010/main" val="17769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389CFD-7533-414C-8CA4-EF664A8D7FBF}"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0A524-01CB-4DC6-9CD0-30B14CA50C16}" type="slidenum">
              <a:rPr lang="en-US" smtClean="0"/>
              <a:t>‹#›</a:t>
            </a:fld>
            <a:endParaRPr lang="en-US"/>
          </a:p>
        </p:txBody>
      </p:sp>
    </p:spTree>
    <p:extLst>
      <p:ext uri="{BB962C8B-B14F-4D97-AF65-F5344CB8AC3E}">
        <p14:creationId xmlns:p14="http://schemas.microsoft.com/office/powerpoint/2010/main" val="532808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389CFD-7533-414C-8CA4-EF664A8D7FBF}"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0A524-01CB-4DC6-9CD0-30B14CA50C16}" type="slidenum">
              <a:rPr lang="en-US" smtClean="0"/>
              <a:t>‹#›</a:t>
            </a:fld>
            <a:endParaRPr lang="en-US"/>
          </a:p>
        </p:txBody>
      </p:sp>
    </p:spTree>
    <p:extLst>
      <p:ext uri="{BB962C8B-B14F-4D97-AF65-F5344CB8AC3E}">
        <p14:creationId xmlns:p14="http://schemas.microsoft.com/office/powerpoint/2010/main" val="72159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89CFD-7533-414C-8CA4-EF664A8D7FBF}" type="datetimeFigureOut">
              <a:rPr lang="en-US" smtClean="0"/>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0A524-01CB-4DC6-9CD0-30B14CA50C16}" type="slidenum">
              <a:rPr lang="en-US" smtClean="0"/>
              <a:t>‹#›</a:t>
            </a:fld>
            <a:endParaRPr lang="en-US"/>
          </a:p>
        </p:txBody>
      </p:sp>
    </p:spTree>
    <p:extLst>
      <p:ext uri="{BB962C8B-B14F-4D97-AF65-F5344CB8AC3E}">
        <p14:creationId xmlns:p14="http://schemas.microsoft.com/office/powerpoint/2010/main" val="298092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89CFD-7533-414C-8CA4-EF664A8D7FBF}"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0A524-01CB-4DC6-9CD0-30B14CA50C16}" type="slidenum">
              <a:rPr lang="en-US" smtClean="0"/>
              <a:t>‹#›</a:t>
            </a:fld>
            <a:endParaRPr lang="en-US"/>
          </a:p>
        </p:txBody>
      </p:sp>
    </p:spTree>
    <p:extLst>
      <p:ext uri="{BB962C8B-B14F-4D97-AF65-F5344CB8AC3E}">
        <p14:creationId xmlns:p14="http://schemas.microsoft.com/office/powerpoint/2010/main" val="17568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89CFD-7533-414C-8CA4-EF664A8D7FBF}"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0A524-01CB-4DC6-9CD0-30B14CA50C16}" type="slidenum">
              <a:rPr lang="en-US" smtClean="0"/>
              <a:t>‹#›</a:t>
            </a:fld>
            <a:endParaRPr lang="en-US"/>
          </a:p>
        </p:txBody>
      </p:sp>
    </p:spTree>
    <p:extLst>
      <p:ext uri="{BB962C8B-B14F-4D97-AF65-F5344CB8AC3E}">
        <p14:creationId xmlns:p14="http://schemas.microsoft.com/office/powerpoint/2010/main" val="4075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89CFD-7533-414C-8CA4-EF664A8D7FBF}" type="datetimeFigureOut">
              <a:rPr lang="en-US" smtClean="0"/>
              <a:t>3/18/2020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0A524-01CB-4DC6-9CD0-30B14CA50C16}" type="slidenum">
              <a:rPr lang="en-US" smtClean="0"/>
              <a:t>‹#›</a:t>
            </a:fld>
            <a:endParaRPr lang="en-US"/>
          </a:p>
        </p:txBody>
      </p:sp>
    </p:spTree>
    <p:extLst>
      <p:ext uri="{BB962C8B-B14F-4D97-AF65-F5344CB8AC3E}">
        <p14:creationId xmlns:p14="http://schemas.microsoft.com/office/powerpoint/2010/main" val="1825548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1" y="457201"/>
            <a:ext cx="8534400" cy="5139869"/>
          </a:xfrm>
          <a:prstGeom prst="rect">
            <a:avLst/>
          </a:prstGeom>
          <a:noFill/>
        </p:spPr>
        <p:txBody>
          <a:bodyPr wrap="square" rtlCol="0">
            <a:spAutoFit/>
          </a:bodyPr>
          <a:lstStyle/>
          <a:p>
            <a:pPr algn="ctr">
              <a:lnSpc>
                <a:spcPct val="95000"/>
              </a:lnSpc>
            </a:pPr>
            <a:r>
              <a:rPr lang="en-US" sz="8800" b="1" dirty="0" err="1">
                <a:solidFill>
                  <a:srgbClr val="FF0000"/>
                </a:solidFill>
                <a:latin typeface="NikoshBAN" panose="02000000000000000000" pitchFamily="2" charset="0"/>
                <a:cs typeface="NikoshBAN" panose="02000000000000000000" pitchFamily="2" charset="0"/>
              </a:rPr>
              <a:t>অভিনন্দন</a:t>
            </a:r>
            <a:r>
              <a:rPr lang="en-US" sz="8800" dirty="0">
                <a:latin typeface="NikoshBAN" panose="02000000000000000000" pitchFamily="2" charset="0"/>
                <a:cs typeface="NikoshBAN" panose="02000000000000000000" pitchFamily="2" charset="0"/>
              </a:rPr>
              <a:t> </a:t>
            </a:r>
          </a:p>
          <a:p>
            <a:pPr algn="ctr">
              <a:lnSpc>
                <a:spcPct val="95000"/>
              </a:lnSpc>
            </a:pPr>
            <a:r>
              <a:rPr lang="en-US" sz="4400" b="1" dirty="0" err="1">
                <a:solidFill>
                  <a:srgbClr val="00B0F0"/>
                </a:solidFill>
                <a:latin typeface="NikoshBAN" panose="02000000000000000000" pitchFamily="2" charset="0"/>
                <a:cs typeface="NikoshBAN" panose="02000000000000000000" pitchFamily="2" charset="0"/>
              </a:rPr>
              <a:t>মো</a:t>
            </a:r>
            <a:r>
              <a:rPr lang="en-US" sz="4400" b="1" dirty="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দুলাল</a:t>
            </a:r>
            <a:r>
              <a:rPr lang="en-US" sz="4400" b="1" dirty="0">
                <a:solidFill>
                  <a:srgbClr val="00B0F0"/>
                </a:solidFill>
                <a:latin typeface="NikoshBAN" panose="02000000000000000000" pitchFamily="2" charset="0"/>
                <a:cs typeface="NikoshBAN" panose="02000000000000000000" pitchFamily="2" charset="0"/>
              </a:rPr>
              <a:t> </a:t>
            </a:r>
            <a:r>
              <a:rPr lang="en-US" sz="4400" b="1" dirty="0" err="1">
                <a:solidFill>
                  <a:srgbClr val="00B0F0"/>
                </a:solidFill>
                <a:latin typeface="NikoshBAN" panose="02000000000000000000" pitchFamily="2" charset="0"/>
                <a:cs typeface="NikoshBAN" panose="02000000000000000000" pitchFamily="2" charset="0"/>
              </a:rPr>
              <a:t>মিয়া</a:t>
            </a:r>
            <a:r>
              <a:rPr lang="en-US" sz="4400" b="1" dirty="0">
                <a:solidFill>
                  <a:srgbClr val="00B0F0"/>
                </a:solidFill>
                <a:latin typeface="NikoshBAN" panose="02000000000000000000" pitchFamily="2" charset="0"/>
                <a:cs typeface="NikoshBAN" panose="02000000000000000000" pitchFamily="2" charset="0"/>
              </a:rPr>
              <a:t>, </a:t>
            </a:r>
          </a:p>
          <a:p>
            <a:pPr algn="ctr">
              <a:lnSpc>
                <a:spcPct val="95000"/>
              </a:lnSpc>
            </a:pPr>
            <a:r>
              <a:rPr lang="en-US" sz="2800" b="1" dirty="0">
                <a:latin typeface="NikoshBAN" panose="02000000000000000000" pitchFamily="2" charset="0"/>
                <a:cs typeface="NikoshBAN" panose="02000000000000000000" pitchFamily="2" charset="0"/>
              </a:rPr>
              <a:t>(</a:t>
            </a:r>
            <a:r>
              <a:rPr lang="en-US" sz="2800" dirty="0" err="1">
                <a:latin typeface="NikoshBAN" panose="02000000000000000000" pitchFamily="2" charset="0"/>
                <a:cs typeface="NikoshBAN" panose="02000000000000000000" pitchFamily="2" charset="0"/>
              </a:rPr>
              <a:t>সহকারি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শিক্ষক</a:t>
            </a:r>
            <a:r>
              <a:rPr lang="en-US" sz="2800" dirty="0">
                <a:latin typeface="NikoshBAN" panose="02000000000000000000" pitchFamily="2" charset="0"/>
                <a:cs typeface="NikoshBAN" panose="02000000000000000000" pitchFamily="2" charset="0"/>
              </a:rPr>
              <a:t>) </a:t>
            </a:r>
          </a:p>
          <a:p>
            <a:pPr algn="ctr"/>
            <a:r>
              <a:rPr lang="en-US" sz="3600" b="1" dirty="0" err="1">
                <a:solidFill>
                  <a:srgbClr val="7030A0"/>
                </a:solidFill>
                <a:latin typeface="NikoshBAN" panose="02000000000000000000" pitchFamily="2" charset="0"/>
                <a:cs typeface="NikoshBAN" panose="02000000000000000000" pitchFamily="2" charset="0"/>
              </a:rPr>
              <a:t>গাউছিয়া</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রাহমানিয়া</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ছুন্নিয়া</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দাখিল</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মাদ্রাসা</a:t>
            </a:r>
            <a:endParaRPr lang="en-US" sz="3600" b="1" dirty="0">
              <a:solidFill>
                <a:srgbClr val="7030A0"/>
              </a:solidFill>
              <a:latin typeface="NikoshBAN" panose="02000000000000000000" pitchFamily="2" charset="0"/>
              <a:cs typeface="NikoshBAN" panose="02000000000000000000" pitchFamily="2" charset="0"/>
            </a:endParaRPr>
          </a:p>
          <a:p>
            <a:pPr algn="ctr"/>
            <a:r>
              <a:rPr lang="en-US" sz="2800" dirty="0" err="1">
                <a:latin typeface="NikoshBAN" panose="02000000000000000000" pitchFamily="2" charset="0"/>
                <a:cs typeface="NikoshBAN" panose="02000000000000000000" pitchFamily="2" charset="0"/>
              </a:rPr>
              <a:t>ফটিকছড়ি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চট্টগ্রাম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মোবাইলঃ</a:t>
            </a:r>
            <a:r>
              <a:rPr lang="en-US" sz="2800" dirty="0">
                <a:latin typeface="NikoshBAN" panose="02000000000000000000" pitchFamily="2" charset="0"/>
                <a:cs typeface="NikoshBAN" panose="02000000000000000000" pitchFamily="2" charset="0"/>
              </a:rPr>
              <a:t> ০১৮১২ ৭০৬৬২১। </a:t>
            </a:r>
          </a:p>
          <a:p>
            <a:pPr algn="ctr"/>
            <a:r>
              <a:rPr lang="en-US" sz="2800" dirty="0">
                <a:latin typeface="NikoshBAN" panose="02000000000000000000" pitchFamily="2" charset="0"/>
                <a:cs typeface="NikoshBAN" panose="02000000000000000000" pitchFamily="2" charset="0"/>
              </a:rPr>
              <a:t>ই-মেইল-</a:t>
            </a:r>
            <a:r>
              <a:rPr lang="en-US" sz="2800" b="1" i="1" dirty="0">
                <a:latin typeface="NikoshBAN" panose="02000000000000000000" pitchFamily="2" charset="0"/>
                <a:cs typeface="NikoshBAN" panose="02000000000000000000" pitchFamily="2" charset="0"/>
              </a:rPr>
              <a:t>n.bihongga@gmail.com</a:t>
            </a:r>
          </a:p>
          <a:p>
            <a:pPr algn="ctr"/>
            <a:r>
              <a:rPr lang="en-US" sz="2800" dirty="0" err="1">
                <a:latin typeface="NikoshBAN" panose="02000000000000000000" pitchFamily="2" charset="0"/>
                <a:cs typeface="NikoshBAN" panose="02000000000000000000" pitchFamily="2" charset="0"/>
              </a:rPr>
              <a:t>আইডি</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 </a:t>
            </a:r>
            <a:r>
              <a:rPr lang="en-US" sz="2800" b="1" dirty="0">
                <a:latin typeface="NikoshBAN" panose="02000000000000000000" pitchFamily="2" charset="0"/>
                <a:cs typeface="NikoshBAN" panose="02000000000000000000" pitchFamily="2" charset="0"/>
              </a:rPr>
              <a:t>০১০৫০২৬০৭৭৭</a:t>
            </a:r>
            <a:r>
              <a:rPr lang="en-US" sz="2800" dirty="0">
                <a:latin typeface="NikoshBAN" panose="02000000000000000000" pitchFamily="2" charset="0"/>
                <a:cs typeface="NikoshBAN" panose="02000000000000000000" pitchFamily="2" charset="0"/>
              </a:rPr>
              <a:t> </a:t>
            </a:r>
          </a:p>
          <a:p>
            <a:pPr algn="ctr"/>
            <a:r>
              <a:rPr lang="en-US" sz="2800" dirty="0">
                <a:latin typeface="NikoshBAN" panose="02000000000000000000" pitchFamily="2" charset="0"/>
                <a:cs typeface="NikoshBAN" panose="02000000000000000000" pitchFamily="2" charset="0"/>
              </a:rPr>
              <a:t>ব্যাচ-২৬</a:t>
            </a:r>
          </a:p>
          <a:p>
            <a:pPr algn="ctr"/>
            <a:r>
              <a:rPr lang="en-US" sz="2800" dirty="0" err="1">
                <a:latin typeface="NikoshBAN" panose="02000000000000000000" pitchFamily="2" charset="0"/>
                <a:cs typeface="NikoshBAN" panose="02000000000000000000" pitchFamily="2" charset="0"/>
              </a:rPr>
              <a:t>ভেন্যু-টিটিসি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চট্টগ্রাম</a:t>
            </a:r>
            <a:r>
              <a:rPr lang="en-US" sz="28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766525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lowchart: Manual Operation 27"/>
          <p:cNvSpPr/>
          <p:nvPr/>
        </p:nvSpPr>
        <p:spPr>
          <a:xfrm>
            <a:off x="3810000" y="4068633"/>
            <a:ext cx="3962400" cy="1219200"/>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63860" y="4724401"/>
            <a:ext cx="2279540" cy="584775"/>
          </a:xfrm>
          <a:prstGeom prst="rect">
            <a:avLst/>
          </a:prstGeom>
          <a:noFill/>
        </p:spPr>
        <p:txBody>
          <a:bodyPr wrap="square" rtlCol="0">
            <a:spAutoFit/>
          </a:bodyPr>
          <a:lstStyle/>
          <a:p>
            <a:pPr algn="ctr"/>
            <a:r>
              <a:rPr lang="bn-BD" sz="3200" dirty="0">
                <a:latin typeface="NikoshBAN" pitchFamily="2" charset="0"/>
                <a:cs typeface="NikoshBAN" pitchFamily="2" charset="0"/>
              </a:rPr>
              <a:t>পারদপূর্ণ কাঁচনল</a:t>
            </a:r>
            <a:endParaRPr lang="en-US" sz="3200" dirty="0">
              <a:latin typeface="NikoshBAN" pitchFamily="2" charset="0"/>
              <a:cs typeface="NikoshBAN" pitchFamily="2" charset="0"/>
            </a:endParaRPr>
          </a:p>
        </p:txBody>
      </p:sp>
      <p:sp>
        <p:nvSpPr>
          <p:cNvPr id="76" name="TextBox 75"/>
          <p:cNvSpPr txBox="1"/>
          <p:nvPr/>
        </p:nvSpPr>
        <p:spPr>
          <a:xfrm>
            <a:off x="2063860" y="5715001"/>
            <a:ext cx="5784740" cy="584775"/>
          </a:xfrm>
          <a:prstGeom prst="rect">
            <a:avLst/>
          </a:prstGeom>
          <a:solidFill>
            <a:srgbClr val="F5E4E3"/>
          </a:solidFill>
          <a:ln w="19050">
            <a:solidFill>
              <a:schemeClr val="tx1"/>
            </a:solidFill>
          </a:ln>
        </p:spPr>
        <p:txBody>
          <a:bodyPr wrap="square" rtlCol="0">
            <a:spAutoFit/>
          </a:bodyPr>
          <a:lstStyle/>
          <a:p>
            <a:pPr algn="ctr"/>
            <a:r>
              <a:rPr lang="bn-BD" sz="3200" dirty="0">
                <a:latin typeface="NikoshBAN" pitchFamily="2" charset="0"/>
                <a:cs typeface="NikoshBAN" pitchFamily="2" charset="0"/>
              </a:rPr>
              <a:t>বায়ুমণ্ডলীয় চাপের পরিবর্তন</a:t>
            </a:r>
            <a:r>
              <a:rPr lang="en-US" sz="3200" dirty="0">
                <a:latin typeface="Times New Roman"/>
                <a:cs typeface="Times New Roman"/>
                <a:sym typeface="Symbol"/>
              </a:rPr>
              <a:t></a:t>
            </a:r>
            <a:r>
              <a:rPr lang="bn-BD" sz="3200" dirty="0">
                <a:latin typeface="NikoshBAN" pitchFamily="2" charset="0"/>
                <a:cs typeface="NikoshBAN" pitchFamily="2" charset="0"/>
              </a:rPr>
              <a:t>আবহাওয়া</a:t>
            </a:r>
            <a:endParaRPr lang="en-US" sz="3200" dirty="0">
              <a:latin typeface="NikoshBAN" pitchFamily="2" charset="0"/>
              <a:cs typeface="NikoshBAN" pitchFamily="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0463" y="533401"/>
            <a:ext cx="2243922" cy="194738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0598" y="2480790"/>
            <a:ext cx="2257057" cy="1938811"/>
          </a:xfrm>
          <a:prstGeom prst="rect">
            <a:avLst/>
          </a:prstGeom>
        </p:spPr>
      </p:pic>
      <p:sp>
        <p:nvSpPr>
          <p:cNvPr id="7" name="TextBox 6"/>
          <p:cNvSpPr txBox="1"/>
          <p:nvPr/>
        </p:nvSpPr>
        <p:spPr>
          <a:xfrm>
            <a:off x="8386333" y="1853626"/>
            <a:ext cx="1334020" cy="584775"/>
          </a:xfrm>
          <a:prstGeom prst="rect">
            <a:avLst/>
          </a:prstGeom>
          <a:noFill/>
        </p:spPr>
        <p:txBody>
          <a:bodyPr wrap="none" rtlCol="0">
            <a:spAutoFit/>
          </a:bodyPr>
          <a:lstStyle/>
          <a:p>
            <a:r>
              <a:rPr lang="bn-BD" sz="3200" dirty="0">
                <a:solidFill>
                  <a:schemeClr val="bg1"/>
                </a:solidFill>
                <a:latin typeface="NikoshBAN" pitchFamily="2" charset="0"/>
                <a:cs typeface="NikoshBAN" pitchFamily="2" charset="0"/>
              </a:rPr>
              <a:t>স্বাভাবিক</a:t>
            </a:r>
            <a:endParaRPr lang="en-US" sz="3200" dirty="0">
              <a:solidFill>
                <a:schemeClr val="bg1"/>
              </a:solidFill>
              <a:latin typeface="NikoshBAN" pitchFamily="2" charset="0"/>
              <a:cs typeface="NikoshBAN" pitchFamily="2" charset="0"/>
            </a:endParaRPr>
          </a:p>
        </p:txBody>
      </p:sp>
      <p:sp>
        <p:nvSpPr>
          <p:cNvPr id="17" name="TextBox 16"/>
          <p:cNvSpPr txBox="1"/>
          <p:nvPr/>
        </p:nvSpPr>
        <p:spPr>
          <a:xfrm>
            <a:off x="8534401" y="3733801"/>
            <a:ext cx="1176925" cy="584775"/>
          </a:xfrm>
          <a:prstGeom prst="rect">
            <a:avLst/>
          </a:prstGeom>
          <a:noFill/>
        </p:spPr>
        <p:txBody>
          <a:bodyPr wrap="none" rtlCol="0">
            <a:spAutoFit/>
          </a:bodyPr>
          <a:lstStyle/>
          <a:p>
            <a:r>
              <a:rPr lang="bn-BD" sz="3200" dirty="0">
                <a:solidFill>
                  <a:schemeClr val="bg1"/>
                </a:solidFill>
                <a:latin typeface="NikoshBAN" pitchFamily="2" charset="0"/>
                <a:cs typeface="NikoshBAN" pitchFamily="2" charset="0"/>
              </a:rPr>
              <a:t>বৃষ্টিপাত</a:t>
            </a:r>
            <a:endParaRPr lang="en-US" sz="3200" dirty="0">
              <a:solidFill>
                <a:schemeClr val="bg1"/>
              </a:solidFill>
              <a:latin typeface="NikoshBAN" pitchFamily="2" charset="0"/>
              <a:cs typeface="NikoshBAN" pitchFamily="2"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4409" y="4419601"/>
            <a:ext cx="2257056" cy="1947389"/>
          </a:xfrm>
          <a:prstGeom prst="rect">
            <a:avLst/>
          </a:prstGeom>
        </p:spPr>
      </p:pic>
      <p:cxnSp>
        <p:nvCxnSpPr>
          <p:cNvPr id="79" name="Straight Connector 78"/>
          <p:cNvCxnSpPr/>
          <p:nvPr/>
        </p:nvCxnSpPr>
        <p:spPr>
          <a:xfrm flipH="1">
            <a:off x="6553201" y="2514600"/>
            <a:ext cx="10703" cy="3106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6553200" y="5620912"/>
            <a:ext cx="117569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Can 17"/>
          <p:cNvSpPr/>
          <p:nvPr/>
        </p:nvSpPr>
        <p:spPr>
          <a:xfrm flipV="1">
            <a:off x="5453743" y="701921"/>
            <a:ext cx="718457" cy="4052512"/>
          </a:xfrm>
          <a:prstGeom prst="can">
            <a:avLst>
              <a:gd name="adj" fmla="val 55303"/>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n 35"/>
          <p:cNvSpPr/>
          <p:nvPr/>
        </p:nvSpPr>
        <p:spPr>
          <a:xfrm flipV="1">
            <a:off x="5453743" y="698213"/>
            <a:ext cx="718458" cy="1160620"/>
          </a:xfrm>
          <a:prstGeom prst="can">
            <a:avLst>
              <a:gd name="adj" fmla="val 52452"/>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n 40"/>
          <p:cNvSpPr/>
          <p:nvPr/>
        </p:nvSpPr>
        <p:spPr>
          <a:xfrm>
            <a:off x="2133601" y="698213"/>
            <a:ext cx="718457" cy="4052512"/>
          </a:xfrm>
          <a:prstGeom prst="can">
            <a:avLst>
              <a:gd name="adj" fmla="val 55303"/>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an 37"/>
          <p:cNvSpPr/>
          <p:nvPr/>
        </p:nvSpPr>
        <p:spPr>
          <a:xfrm flipV="1">
            <a:off x="5453742" y="2087433"/>
            <a:ext cx="718458" cy="457200"/>
          </a:xfrm>
          <a:prstGeom prst="can">
            <a:avLst>
              <a:gd name="adj" fmla="val 324"/>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n 38"/>
          <p:cNvSpPr/>
          <p:nvPr/>
        </p:nvSpPr>
        <p:spPr>
          <a:xfrm flipV="1">
            <a:off x="5453742" y="2544633"/>
            <a:ext cx="718458" cy="2231570"/>
          </a:xfrm>
          <a:prstGeom prst="can">
            <a:avLst>
              <a:gd name="adj" fmla="val 324"/>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an 39"/>
          <p:cNvSpPr/>
          <p:nvPr/>
        </p:nvSpPr>
        <p:spPr>
          <a:xfrm flipV="1">
            <a:off x="5453742" y="1401633"/>
            <a:ext cx="718458" cy="3352800"/>
          </a:xfrm>
          <a:prstGeom prst="can">
            <a:avLst>
              <a:gd name="adj" fmla="val 324"/>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n 36"/>
          <p:cNvSpPr/>
          <p:nvPr/>
        </p:nvSpPr>
        <p:spPr>
          <a:xfrm flipV="1">
            <a:off x="5453742" y="1401633"/>
            <a:ext cx="718458" cy="685800"/>
          </a:xfrm>
          <a:prstGeom prst="can">
            <a:avLst>
              <a:gd name="adj" fmla="val 324"/>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flipV="1">
            <a:off x="3962401" y="4297233"/>
            <a:ext cx="3657599" cy="989076"/>
          </a:xfrm>
          <a:prstGeom prst="trapezoid">
            <a:avLst>
              <a:gd name="adj" fmla="val 67494"/>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534400" y="5715001"/>
            <a:ext cx="1136850" cy="584775"/>
          </a:xfrm>
          <a:prstGeom prst="rect">
            <a:avLst/>
          </a:prstGeom>
          <a:noFill/>
        </p:spPr>
        <p:txBody>
          <a:bodyPr wrap="none" rtlCol="0">
            <a:spAutoFit/>
          </a:bodyPr>
          <a:lstStyle/>
          <a:p>
            <a:r>
              <a:rPr lang="bn-BD" sz="3200" dirty="0">
                <a:solidFill>
                  <a:schemeClr val="bg1"/>
                </a:solidFill>
                <a:latin typeface="NikoshBAN" pitchFamily="2" charset="0"/>
                <a:cs typeface="NikoshBAN" pitchFamily="2" charset="0"/>
              </a:rPr>
              <a:t>নিম্নচাপ</a:t>
            </a:r>
            <a:endParaRPr lang="en-US" sz="3200" dirty="0">
              <a:solidFill>
                <a:schemeClr val="bg1"/>
              </a:solidFill>
              <a:latin typeface="NikoshBAN" pitchFamily="2" charset="0"/>
              <a:cs typeface="NikoshBAN" pitchFamily="2" charset="0"/>
            </a:endParaRPr>
          </a:p>
        </p:txBody>
      </p:sp>
      <p:cxnSp>
        <p:nvCxnSpPr>
          <p:cNvPr id="5" name="Straight Arrow Connector 4"/>
          <p:cNvCxnSpPr/>
          <p:nvPr/>
        </p:nvCxnSpPr>
        <p:spPr>
          <a:xfrm>
            <a:off x="6172199" y="1405443"/>
            <a:ext cx="170528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533380" y="3517613"/>
            <a:ext cx="0" cy="7988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838180" y="3517613"/>
            <a:ext cx="0" cy="8143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142980" y="3517613"/>
            <a:ext cx="0" cy="8143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781801" y="3532587"/>
            <a:ext cx="11491" cy="7433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7086600" y="3517613"/>
            <a:ext cx="10886" cy="7988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228580" y="3517613"/>
            <a:ext cx="0" cy="7988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400800" y="3517613"/>
            <a:ext cx="0" cy="7988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724401" y="4701535"/>
            <a:ext cx="2175873" cy="584775"/>
          </a:xfrm>
          <a:prstGeom prst="rect">
            <a:avLst/>
          </a:prstGeom>
          <a:noFill/>
        </p:spPr>
        <p:txBody>
          <a:bodyPr wrap="square" rtlCol="0">
            <a:spAutoFit/>
          </a:bodyPr>
          <a:lstStyle/>
          <a:p>
            <a:pPr algn="ctr"/>
            <a:r>
              <a:rPr lang="bn-BD" sz="3200" dirty="0">
                <a:latin typeface="NikoshBAN" pitchFamily="2" charset="0"/>
                <a:cs typeface="NikoshBAN" pitchFamily="2" charset="0"/>
              </a:rPr>
              <a:t>পারদ ভর্তি পাত্র</a:t>
            </a:r>
            <a:endParaRPr lang="en-US" sz="3200" dirty="0">
              <a:latin typeface="NikoshBAN" pitchFamily="2" charset="0"/>
              <a:cs typeface="NikoshBAN" pitchFamily="2" charset="0"/>
            </a:endParaRPr>
          </a:p>
        </p:txBody>
      </p:sp>
      <p:sp>
        <p:nvSpPr>
          <p:cNvPr id="78" name="TextBox 77"/>
          <p:cNvSpPr txBox="1"/>
          <p:nvPr/>
        </p:nvSpPr>
        <p:spPr>
          <a:xfrm>
            <a:off x="4114801" y="2362200"/>
            <a:ext cx="981359" cy="523220"/>
          </a:xfrm>
          <a:prstGeom prst="rect">
            <a:avLst/>
          </a:prstGeom>
          <a:noFill/>
        </p:spPr>
        <p:txBody>
          <a:bodyPr wrap="none" rtlCol="0">
            <a:spAutoFit/>
          </a:bodyPr>
          <a:lstStyle/>
          <a:p>
            <a:r>
              <a:rPr lang="en-US" sz="2800" dirty="0">
                <a:latin typeface="Times New Roman" pitchFamily="18" charset="0"/>
                <a:cs typeface="Times New Roman" pitchFamily="18" charset="0"/>
              </a:rPr>
              <a:t>76cm</a:t>
            </a:r>
          </a:p>
        </p:txBody>
      </p:sp>
      <p:cxnSp>
        <p:nvCxnSpPr>
          <p:cNvPr id="42" name="Straight Connector 41"/>
          <p:cNvCxnSpPr/>
          <p:nvPr/>
        </p:nvCxnSpPr>
        <p:spPr>
          <a:xfrm>
            <a:off x="7022664" y="2069162"/>
            <a:ext cx="25159" cy="826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172199" y="2544633"/>
            <a:ext cx="391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024841" y="2895600"/>
            <a:ext cx="852641" cy="38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149088" y="2087433"/>
            <a:ext cx="8757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962400" y="2895600"/>
            <a:ext cx="1196300" cy="523220"/>
          </a:xfrm>
          <a:prstGeom prst="rect">
            <a:avLst/>
          </a:prstGeom>
          <a:solidFill>
            <a:schemeClr val="accent5">
              <a:lumMod val="20000"/>
              <a:lumOff val="80000"/>
            </a:schemeClr>
          </a:solidFill>
          <a:ln w="19050">
            <a:noFill/>
          </a:ln>
        </p:spPr>
        <p:txBody>
          <a:bodyPr wrap="square" rtlCol="0">
            <a:spAutoFit/>
          </a:bodyPr>
          <a:lstStyle/>
          <a:p>
            <a:pPr algn="ctr"/>
            <a:r>
              <a:rPr lang="bn-BD" sz="2800" dirty="0">
                <a:latin typeface="NikoshBAN" pitchFamily="2" charset="0"/>
                <a:cs typeface="NikoshBAN" pitchFamily="2" charset="0"/>
              </a:rPr>
              <a:t>বায়ুচাপ  </a:t>
            </a:r>
            <a:endParaRPr lang="en-US" sz="2800" dirty="0">
              <a:latin typeface="NikoshBAN" pitchFamily="2" charset="0"/>
              <a:cs typeface="NikoshBAN" pitchFamily="2" charset="0"/>
            </a:endParaRPr>
          </a:p>
        </p:txBody>
      </p:sp>
      <p:cxnSp>
        <p:nvCxnSpPr>
          <p:cNvPr id="23" name="Straight Arrow Connector 22"/>
          <p:cNvCxnSpPr/>
          <p:nvPr/>
        </p:nvCxnSpPr>
        <p:spPr>
          <a:xfrm>
            <a:off x="5290966" y="1278523"/>
            <a:ext cx="28458" cy="2997368"/>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97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2000"/>
                                        <p:tgtEl>
                                          <p:spTgt spid="4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par>
                          <p:cTn id="12" fill="hold">
                            <p:stCondLst>
                              <p:cond delay="4000"/>
                            </p:stCondLst>
                            <p:childTnLst>
                              <p:par>
                                <p:cTn id="13" presetID="8" presetClass="emph" presetSubtype="0" fill="hold" grpId="1" nodeType="afterEffect">
                                  <p:stCondLst>
                                    <p:cond delay="0"/>
                                  </p:stCondLst>
                                  <p:childTnLst>
                                    <p:animRot by="10800000">
                                      <p:cBhvr>
                                        <p:cTn id="14" dur="2000" fill="hold"/>
                                        <p:tgtEl>
                                          <p:spTgt spid="41"/>
                                        </p:tgtEl>
                                        <p:attrNameLst>
                                          <p:attrName>r</p:attrName>
                                        </p:attrNameLst>
                                      </p:cBhvr>
                                    </p:animRot>
                                  </p:childTnLst>
                                </p:cTn>
                              </p:par>
                            </p:childTnLst>
                          </p:cTn>
                        </p:par>
                        <p:par>
                          <p:cTn id="15" fill="hold">
                            <p:stCondLst>
                              <p:cond delay="6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7000"/>
                            </p:stCondLst>
                            <p:childTnLst>
                              <p:par>
                                <p:cTn id="22" presetID="22" presetClass="entr" presetSubtype="4"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2000"/>
                                        <p:tgtEl>
                                          <p:spTgt spid="34"/>
                                        </p:tgtEl>
                                      </p:cBhvr>
                                    </p:animEffect>
                                  </p:childTnLst>
                                </p:cTn>
                              </p:par>
                            </p:childTnLst>
                          </p:cTn>
                        </p:par>
                        <p:par>
                          <p:cTn id="25" fill="hold">
                            <p:stCondLst>
                              <p:cond delay="9000"/>
                            </p:stCondLst>
                            <p:childTnLst>
                              <p:par>
                                <p:cTn id="26" presetID="44" presetClass="path" presetSubtype="0" accel="50000" decel="50000" fill="hold" grpId="3" nodeType="afterEffect">
                                  <p:stCondLst>
                                    <p:cond delay="0"/>
                                  </p:stCondLst>
                                  <p:childTnLst>
                                    <p:animMotion origin="layout" path="M -2.77778E-6 0.00278 L 0.09775 -0.0706 C 0.11823 -0.08703 0.14896 -0.0956 0.18091 -0.0956 C 0.21736 -0.0956 0.24653 -0.08703 0.26702 -0.0706 L 0.36493 0.00278 " pathEditMode="relative" rAng="0" ptsTypes="AAAAA">
                                      <p:cBhvr>
                                        <p:cTn id="27" dur="2000" fill="hold"/>
                                        <p:tgtEl>
                                          <p:spTgt spid="41"/>
                                        </p:tgtEl>
                                        <p:attrNameLst>
                                          <p:attrName>ppt_x</p:attrName>
                                          <p:attrName>ppt_y</p:attrName>
                                        </p:attrNameLst>
                                      </p:cBhvr>
                                      <p:rCtr x="18247" y="-4931"/>
                                    </p:animMotion>
                                  </p:childTnLst>
                                </p:cTn>
                              </p:par>
                            </p:childTnLst>
                          </p:cTn>
                        </p:par>
                        <p:par>
                          <p:cTn id="28" fill="hold">
                            <p:stCondLst>
                              <p:cond delay="11000"/>
                            </p:stCondLst>
                            <p:childTnLst>
                              <p:par>
                                <p:cTn id="29" presetID="22" presetClass="entr" presetSubtype="8"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2000"/>
                                        <p:tgtEl>
                                          <p:spTgt spid="44"/>
                                        </p:tgtEl>
                                      </p:cBhvr>
                                    </p:animEffect>
                                  </p:childTnLst>
                                </p:cTn>
                              </p:par>
                            </p:childTnLst>
                          </p:cTn>
                        </p:par>
                        <p:par>
                          <p:cTn id="32" fill="hold">
                            <p:stCondLst>
                              <p:cond delay="13000"/>
                            </p:stCondLst>
                            <p:childTnLst>
                              <p:par>
                                <p:cTn id="33" presetID="22" presetClass="exit" presetSubtype="8" fill="hold" grpId="1" nodeType="afterEffect">
                                  <p:stCondLst>
                                    <p:cond delay="0"/>
                                  </p:stCondLst>
                                  <p:childTnLst>
                                    <p:animEffect transition="out" filter="wipe(left)">
                                      <p:cBhvr>
                                        <p:cTn id="34" dur="2000"/>
                                        <p:tgtEl>
                                          <p:spTgt spid="3"/>
                                        </p:tgtEl>
                                      </p:cBhvr>
                                    </p:animEffect>
                                    <p:set>
                                      <p:cBhvr>
                                        <p:cTn id="35" dur="1" fill="hold">
                                          <p:stCondLst>
                                            <p:cond delay="1999"/>
                                          </p:stCondLst>
                                        </p:cTn>
                                        <p:tgtEl>
                                          <p:spTgt spid="3"/>
                                        </p:tgtEl>
                                        <p:attrNameLst>
                                          <p:attrName>style.visibility</p:attrName>
                                        </p:attrNameLst>
                                      </p:cBhvr>
                                      <p:to>
                                        <p:strVal val="hidden"/>
                                      </p:to>
                                    </p:set>
                                  </p:childTnLst>
                                </p:cTn>
                              </p:par>
                              <p:par>
                                <p:cTn id="36" presetID="22" presetClass="entr" presetSubtype="1" repeatCount="indefinite"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up)">
                                      <p:cBhvr>
                                        <p:cTn id="38" dur="2000"/>
                                        <p:tgtEl>
                                          <p:spTgt spid="55"/>
                                        </p:tgtEl>
                                      </p:cBhvr>
                                    </p:animEffect>
                                  </p:childTnLst>
                                </p:cTn>
                              </p:par>
                              <p:par>
                                <p:cTn id="39" presetID="22" presetClass="entr" presetSubtype="1" repeatCount="indefinite"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up)">
                                      <p:cBhvr>
                                        <p:cTn id="41" dur="2000"/>
                                        <p:tgtEl>
                                          <p:spTgt spid="57"/>
                                        </p:tgtEl>
                                      </p:cBhvr>
                                    </p:animEffect>
                                  </p:childTnLst>
                                </p:cTn>
                              </p:par>
                              <p:par>
                                <p:cTn id="42" presetID="22" presetClass="entr" presetSubtype="1" repeatCount="indefinite"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up)">
                                      <p:cBhvr>
                                        <p:cTn id="44" dur="2000"/>
                                        <p:tgtEl>
                                          <p:spTgt spid="58"/>
                                        </p:tgtEl>
                                      </p:cBhvr>
                                    </p:animEffect>
                                  </p:childTnLst>
                                </p:cTn>
                              </p:par>
                              <p:par>
                                <p:cTn id="45" presetID="22" presetClass="entr" presetSubtype="1" repeatCount="indefinite"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2000"/>
                                        <p:tgtEl>
                                          <p:spTgt spid="59"/>
                                        </p:tgtEl>
                                      </p:cBhvr>
                                    </p:animEffect>
                                  </p:childTnLst>
                                </p:cTn>
                              </p:par>
                              <p:par>
                                <p:cTn id="48" presetID="22" presetClass="entr" presetSubtype="1" repeatCount="indefinite" fill="hold"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ipe(up)">
                                      <p:cBhvr>
                                        <p:cTn id="50" dur="2000"/>
                                        <p:tgtEl>
                                          <p:spTgt spid="60"/>
                                        </p:tgtEl>
                                      </p:cBhvr>
                                    </p:animEffect>
                                  </p:childTnLst>
                                </p:cTn>
                              </p:par>
                              <p:par>
                                <p:cTn id="51" presetID="22" presetClass="entr" presetSubtype="1" repeatCount="indefinite"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up)">
                                      <p:cBhvr>
                                        <p:cTn id="53" dur="2000"/>
                                        <p:tgtEl>
                                          <p:spTgt spid="61"/>
                                        </p:tgtEl>
                                      </p:cBhvr>
                                    </p:animEffect>
                                  </p:childTnLst>
                                </p:cTn>
                              </p:par>
                              <p:par>
                                <p:cTn id="54" presetID="22" presetClass="entr" presetSubtype="1" repeatCount="indefinite" fill="hold"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up)">
                                      <p:cBhvr>
                                        <p:cTn id="56" dur="2000"/>
                                        <p:tgtEl>
                                          <p:spTgt spid="62"/>
                                        </p:tgtEl>
                                      </p:cBhvr>
                                    </p:animEffect>
                                  </p:childTnLst>
                                </p:cTn>
                              </p:par>
                            </p:childTnLst>
                          </p:cTn>
                        </p:par>
                        <p:par>
                          <p:cTn id="57" fill="hold">
                            <p:stCondLst>
                              <p:cond delay="15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2000"/>
                                        <p:tgtEl>
                                          <p:spTgt spid="48"/>
                                        </p:tgtEl>
                                      </p:cBhvr>
                                    </p:animEffect>
                                  </p:childTnLst>
                                </p:cTn>
                              </p:par>
                            </p:childTnLst>
                          </p:cTn>
                        </p:par>
                        <p:par>
                          <p:cTn id="61" fill="hold">
                            <p:stCondLst>
                              <p:cond delay="17000"/>
                            </p:stCondLst>
                            <p:childTnLst>
                              <p:par>
                                <p:cTn id="62" presetID="22" presetClass="entr" presetSubtype="4"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down)">
                                      <p:cBhvr>
                                        <p:cTn id="64" dur="2000"/>
                                        <p:tgtEl>
                                          <p:spTgt spid="39"/>
                                        </p:tgtEl>
                                      </p:cBhvr>
                                    </p:animEffect>
                                  </p:childTnLst>
                                </p:cTn>
                              </p:par>
                            </p:childTnLst>
                          </p:cTn>
                        </p:par>
                        <p:par>
                          <p:cTn id="65" fill="hold">
                            <p:stCondLst>
                              <p:cond delay="19000"/>
                            </p:stCondLst>
                            <p:childTnLst>
                              <p:par>
                                <p:cTn id="66" presetID="1" presetClass="exit" presetSubtype="0" fill="hold" grpId="2" nodeType="afterEffect">
                                  <p:stCondLst>
                                    <p:cond delay="0"/>
                                  </p:stCondLst>
                                  <p:childTnLst>
                                    <p:set>
                                      <p:cBhvr>
                                        <p:cTn id="67" dur="1" fill="hold">
                                          <p:stCondLst>
                                            <p:cond delay="0"/>
                                          </p:stCondLst>
                                        </p:cTn>
                                        <p:tgtEl>
                                          <p:spTgt spid="41"/>
                                        </p:tgtEl>
                                        <p:attrNameLst>
                                          <p:attrName>style.visibility</p:attrName>
                                        </p:attrNameLst>
                                      </p:cBhvr>
                                      <p:to>
                                        <p:strVal val="hidden"/>
                                      </p:to>
                                    </p:set>
                                  </p:childTnLst>
                                </p:cTn>
                              </p:par>
                            </p:childTnLst>
                          </p:cTn>
                        </p:par>
                        <p:par>
                          <p:cTn id="68" fill="hold">
                            <p:stCondLst>
                              <p:cond delay="19000"/>
                            </p:stCondLst>
                            <p:childTnLst>
                              <p:par>
                                <p:cTn id="69" presetID="1" presetClass="entr" presetSubtype="0" fill="hold" grpId="1" nodeType="after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par>
                          <p:cTn id="71" fill="hold">
                            <p:stCondLst>
                              <p:cond delay="19000"/>
                            </p:stCondLst>
                            <p:childTnLst>
                              <p:par>
                                <p:cTn id="72" presetID="1" presetClass="entr" presetSubtype="0" fill="hold" grpId="1" nodeType="after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childTnLst>
                          </p:cTn>
                        </p:par>
                        <p:par>
                          <p:cTn id="74" fill="hold">
                            <p:stCondLst>
                              <p:cond delay="19000"/>
                            </p:stCondLst>
                            <p:childTnLst>
                              <p:par>
                                <p:cTn id="75" presetID="1" presetClass="entr" presetSubtype="0" fill="hold" grpId="1" nodeType="after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par>
                          <p:cTn id="77" fill="hold">
                            <p:stCondLst>
                              <p:cond delay="19000"/>
                            </p:stCondLst>
                            <p:childTnLst>
                              <p:par>
                                <p:cTn id="78" presetID="1" presetClass="entr" presetSubtype="0" fill="hold" grpId="1" nodeType="afterEffect">
                                  <p:stCondLst>
                                    <p:cond delay="0"/>
                                  </p:stCondLst>
                                  <p:childTnLst>
                                    <p:set>
                                      <p:cBhvr>
                                        <p:cTn id="79" dur="1" fill="hold">
                                          <p:stCondLst>
                                            <p:cond delay="0"/>
                                          </p:stCondLst>
                                        </p:cTn>
                                        <p:tgtEl>
                                          <p:spTgt spid="36"/>
                                        </p:tgtEl>
                                        <p:attrNameLst>
                                          <p:attrName>style.visibility</p:attrName>
                                        </p:attrNameLst>
                                      </p:cBhvr>
                                      <p:to>
                                        <p:strVal val="visible"/>
                                      </p:to>
                                    </p:set>
                                  </p:childTnLst>
                                </p:cTn>
                              </p:par>
                            </p:childTnLst>
                          </p:cTn>
                        </p:par>
                        <p:par>
                          <p:cTn id="80" fill="hold">
                            <p:stCondLst>
                              <p:cond delay="19000"/>
                            </p:stCondLst>
                            <p:childTnLst>
                              <p:par>
                                <p:cTn id="81" presetID="1" presetClass="entr" presetSubtype="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par>
                          <p:cTn id="83" fill="hold">
                            <p:stCondLst>
                              <p:cond delay="19000"/>
                            </p:stCondLst>
                            <p:childTnLst>
                              <p:par>
                                <p:cTn id="84" presetID="22" presetClass="exit" presetSubtype="1" fill="hold" grpId="0" nodeType="afterEffect">
                                  <p:stCondLst>
                                    <p:cond delay="0"/>
                                  </p:stCondLst>
                                  <p:childTnLst>
                                    <p:animEffect transition="out" filter="wipe(up)">
                                      <p:cBhvr>
                                        <p:cTn id="85" dur="2000"/>
                                        <p:tgtEl>
                                          <p:spTgt spid="36"/>
                                        </p:tgtEl>
                                      </p:cBhvr>
                                    </p:animEffect>
                                    <p:set>
                                      <p:cBhvr>
                                        <p:cTn id="86" dur="1" fill="hold">
                                          <p:stCondLst>
                                            <p:cond delay="1999"/>
                                          </p:stCondLst>
                                        </p:cTn>
                                        <p:tgtEl>
                                          <p:spTgt spid="36"/>
                                        </p:tgtEl>
                                        <p:attrNameLst>
                                          <p:attrName>style.visibility</p:attrName>
                                        </p:attrNameLst>
                                      </p:cBhvr>
                                      <p:to>
                                        <p:strVal val="hidden"/>
                                      </p:to>
                                    </p:set>
                                  </p:childTnLst>
                                </p:cTn>
                              </p:par>
                            </p:childTnLst>
                          </p:cTn>
                        </p:par>
                        <p:par>
                          <p:cTn id="87" fill="hold">
                            <p:stCondLst>
                              <p:cond delay="21000"/>
                            </p:stCondLst>
                            <p:childTnLst>
                              <p:par>
                                <p:cTn id="88" presetID="16" presetClass="entr" presetSubtype="42" repeatCount="indefinite"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barn(outHorizontal)">
                                      <p:cBhvr>
                                        <p:cTn id="90" dur="1000"/>
                                        <p:tgtEl>
                                          <p:spTgt spid="23"/>
                                        </p:tgtEl>
                                      </p:cBhvr>
                                    </p:animEffect>
                                  </p:childTnLst>
                                </p:cTn>
                              </p:par>
                            </p:childTnLst>
                          </p:cTn>
                        </p:par>
                        <p:par>
                          <p:cTn id="91" fill="hold">
                            <p:stCondLst>
                              <p:cond delay="22000"/>
                            </p:stCondLst>
                            <p:childTnLst>
                              <p:par>
                                <p:cTn id="92" presetID="22" presetClass="entr" presetSubtype="8" fill="hold" grpId="0"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wipe(left)">
                                      <p:cBhvr>
                                        <p:cTn id="94" dur="2000"/>
                                        <p:tgtEl>
                                          <p:spTgt spid="78"/>
                                        </p:tgtEl>
                                      </p:cBhvr>
                                    </p:animEffect>
                                  </p:childTnLst>
                                </p:cTn>
                              </p:par>
                            </p:childTnLst>
                          </p:cTn>
                        </p:par>
                        <p:par>
                          <p:cTn id="95" fill="hold">
                            <p:stCondLst>
                              <p:cond delay="24000"/>
                            </p:stCondLst>
                            <p:childTnLst>
                              <p:par>
                                <p:cTn id="96" presetID="22" presetClass="entr" presetSubtype="8"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left)">
                                      <p:cBhvr>
                                        <p:cTn id="98" dur="2000"/>
                                        <p:tgtEl>
                                          <p:spTgt spid="5"/>
                                        </p:tgtEl>
                                      </p:cBhvr>
                                    </p:animEffect>
                                  </p:childTnLst>
                                </p:cTn>
                              </p:par>
                            </p:childTnLst>
                          </p:cTn>
                        </p:par>
                        <p:par>
                          <p:cTn id="99" fill="hold">
                            <p:stCondLst>
                              <p:cond delay="26000"/>
                            </p:stCondLst>
                            <p:childTnLst>
                              <p:par>
                                <p:cTn id="100" presetID="22" presetClass="entr" presetSubtype="8" fill="hold" nodeType="after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left)">
                                      <p:cBhvr>
                                        <p:cTn id="102" dur="2000"/>
                                        <p:tgtEl>
                                          <p:spTgt spid="11"/>
                                        </p:tgtEl>
                                      </p:cBhvr>
                                    </p:animEffect>
                                  </p:childTnLst>
                                </p:cTn>
                              </p:par>
                            </p:childTnLst>
                          </p:cTn>
                        </p:par>
                        <p:par>
                          <p:cTn id="103" fill="hold">
                            <p:stCondLst>
                              <p:cond delay="28000"/>
                            </p:stCondLst>
                            <p:childTnLst>
                              <p:par>
                                <p:cTn id="104" presetID="22" presetClass="entr" presetSubtype="8" fill="hold" grpId="0" nodeType="after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wipe(left)">
                                      <p:cBhvr>
                                        <p:cTn id="106" dur="2000"/>
                                        <p:tgtEl>
                                          <p:spTgt spid="7"/>
                                        </p:tgtEl>
                                      </p:cBhvr>
                                    </p:animEffect>
                                  </p:childTnLst>
                                </p:cTn>
                              </p:par>
                            </p:childTnLst>
                          </p:cTn>
                        </p:par>
                        <p:par>
                          <p:cTn id="107" fill="hold">
                            <p:stCondLst>
                              <p:cond delay="30000"/>
                            </p:stCondLst>
                            <p:childTnLst>
                              <p:par>
                                <p:cTn id="108" presetID="22" presetClass="exit" presetSubtype="1" fill="hold" grpId="0" nodeType="afterEffect">
                                  <p:stCondLst>
                                    <p:cond delay="0"/>
                                  </p:stCondLst>
                                  <p:childTnLst>
                                    <p:animEffect transition="out" filter="wipe(up)">
                                      <p:cBhvr>
                                        <p:cTn id="109" dur="2000"/>
                                        <p:tgtEl>
                                          <p:spTgt spid="37"/>
                                        </p:tgtEl>
                                      </p:cBhvr>
                                    </p:animEffect>
                                    <p:set>
                                      <p:cBhvr>
                                        <p:cTn id="110" dur="1" fill="hold">
                                          <p:stCondLst>
                                            <p:cond delay="1999"/>
                                          </p:stCondLst>
                                        </p:cTn>
                                        <p:tgtEl>
                                          <p:spTgt spid="37"/>
                                        </p:tgtEl>
                                        <p:attrNameLst>
                                          <p:attrName>style.visibility</p:attrName>
                                        </p:attrNameLst>
                                      </p:cBhvr>
                                      <p:to>
                                        <p:strVal val="hidden"/>
                                      </p:to>
                                    </p:set>
                                  </p:childTnLst>
                                </p:cTn>
                              </p:par>
                            </p:childTnLst>
                          </p:cTn>
                        </p:par>
                        <p:par>
                          <p:cTn id="111" fill="hold">
                            <p:stCondLst>
                              <p:cond delay="32000"/>
                            </p:stCondLst>
                            <p:childTnLst>
                              <p:par>
                                <p:cTn id="112" presetID="22" presetClass="entr" presetSubtype="8" fill="hold"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left)">
                                      <p:cBhvr>
                                        <p:cTn id="114" dur="2000"/>
                                        <p:tgtEl>
                                          <p:spTgt spid="35"/>
                                        </p:tgtEl>
                                      </p:cBhvr>
                                    </p:animEffect>
                                  </p:childTnLst>
                                </p:cTn>
                              </p:par>
                            </p:childTnLst>
                          </p:cTn>
                        </p:par>
                        <p:par>
                          <p:cTn id="115" fill="hold">
                            <p:stCondLst>
                              <p:cond delay="34000"/>
                            </p:stCondLst>
                            <p:childTnLst>
                              <p:par>
                                <p:cTn id="116" presetID="22" presetClass="entr" presetSubtype="1" fill="hold" nodeType="after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wipe(up)">
                                      <p:cBhvr>
                                        <p:cTn id="118" dur="2000"/>
                                        <p:tgtEl>
                                          <p:spTgt spid="42"/>
                                        </p:tgtEl>
                                      </p:cBhvr>
                                    </p:animEffect>
                                  </p:childTnLst>
                                </p:cTn>
                              </p:par>
                            </p:childTnLst>
                          </p:cTn>
                        </p:par>
                        <p:par>
                          <p:cTn id="119" fill="hold">
                            <p:stCondLst>
                              <p:cond delay="36000"/>
                            </p:stCondLst>
                            <p:childTnLst>
                              <p:par>
                                <p:cTn id="120" presetID="22" presetClass="entr" presetSubtype="8" fill="hold" nodeType="after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wipe(left)">
                                      <p:cBhvr>
                                        <p:cTn id="122" dur="2000"/>
                                        <p:tgtEl>
                                          <p:spTgt spid="43"/>
                                        </p:tgtEl>
                                      </p:cBhvr>
                                    </p:animEffect>
                                  </p:childTnLst>
                                </p:cTn>
                              </p:par>
                            </p:childTnLst>
                          </p:cTn>
                        </p:par>
                        <p:par>
                          <p:cTn id="123" fill="hold">
                            <p:stCondLst>
                              <p:cond delay="38000"/>
                            </p:stCondLst>
                            <p:childTnLst>
                              <p:par>
                                <p:cTn id="124" presetID="22" presetClass="entr" presetSubtype="8" fill="hold" nodeType="after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wipe(left)">
                                      <p:cBhvr>
                                        <p:cTn id="126" dur="2000"/>
                                        <p:tgtEl>
                                          <p:spTgt spid="12"/>
                                        </p:tgtEl>
                                      </p:cBhvr>
                                    </p:animEffect>
                                  </p:childTnLst>
                                </p:cTn>
                              </p:par>
                            </p:childTnLst>
                          </p:cTn>
                        </p:par>
                        <p:par>
                          <p:cTn id="127" fill="hold">
                            <p:stCondLst>
                              <p:cond delay="40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2000"/>
                                        <p:tgtEl>
                                          <p:spTgt spid="17"/>
                                        </p:tgtEl>
                                      </p:cBhvr>
                                    </p:animEffect>
                                  </p:childTnLst>
                                </p:cTn>
                              </p:par>
                            </p:childTnLst>
                          </p:cTn>
                        </p:par>
                        <p:par>
                          <p:cTn id="131" fill="hold">
                            <p:stCondLst>
                              <p:cond delay="42000"/>
                            </p:stCondLst>
                            <p:childTnLst>
                              <p:par>
                                <p:cTn id="132" presetID="22" presetClass="exit" presetSubtype="1" fill="hold" grpId="0" nodeType="afterEffect">
                                  <p:stCondLst>
                                    <p:cond delay="0"/>
                                  </p:stCondLst>
                                  <p:childTnLst>
                                    <p:animEffect transition="out" filter="wipe(up)">
                                      <p:cBhvr>
                                        <p:cTn id="133" dur="2000"/>
                                        <p:tgtEl>
                                          <p:spTgt spid="38"/>
                                        </p:tgtEl>
                                      </p:cBhvr>
                                    </p:animEffect>
                                    <p:set>
                                      <p:cBhvr>
                                        <p:cTn id="134" dur="1" fill="hold">
                                          <p:stCondLst>
                                            <p:cond delay="1999"/>
                                          </p:stCondLst>
                                        </p:cTn>
                                        <p:tgtEl>
                                          <p:spTgt spid="38"/>
                                        </p:tgtEl>
                                        <p:attrNameLst>
                                          <p:attrName>style.visibility</p:attrName>
                                        </p:attrNameLst>
                                      </p:cBhvr>
                                      <p:to>
                                        <p:strVal val="hidden"/>
                                      </p:to>
                                    </p:set>
                                  </p:childTnLst>
                                </p:cTn>
                              </p:par>
                            </p:childTnLst>
                          </p:cTn>
                        </p:par>
                        <p:par>
                          <p:cTn id="135" fill="hold">
                            <p:stCondLst>
                              <p:cond delay="44000"/>
                            </p:stCondLst>
                            <p:childTnLst>
                              <p:par>
                                <p:cTn id="136" presetID="22" presetClass="entr" presetSubtype="8" fill="hold" nodeType="after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wipe(left)">
                                      <p:cBhvr>
                                        <p:cTn id="138" dur="2000"/>
                                        <p:tgtEl>
                                          <p:spTgt spid="71"/>
                                        </p:tgtEl>
                                      </p:cBhvr>
                                    </p:animEffect>
                                  </p:childTnLst>
                                </p:cTn>
                              </p:par>
                            </p:childTnLst>
                          </p:cTn>
                        </p:par>
                        <p:par>
                          <p:cTn id="139" fill="hold">
                            <p:stCondLst>
                              <p:cond delay="46000"/>
                            </p:stCondLst>
                            <p:childTnLst>
                              <p:par>
                                <p:cTn id="140" presetID="22" presetClass="entr" presetSubtype="1" fill="hold" nodeType="after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wipe(up)">
                                      <p:cBhvr>
                                        <p:cTn id="142" dur="2000"/>
                                        <p:tgtEl>
                                          <p:spTgt spid="79"/>
                                        </p:tgtEl>
                                      </p:cBhvr>
                                    </p:animEffect>
                                  </p:childTnLst>
                                </p:cTn>
                              </p:par>
                            </p:childTnLst>
                          </p:cTn>
                        </p:par>
                        <p:par>
                          <p:cTn id="143" fill="hold">
                            <p:stCondLst>
                              <p:cond delay="48000"/>
                            </p:stCondLst>
                            <p:childTnLst>
                              <p:par>
                                <p:cTn id="144" presetID="22" presetClass="entr" presetSubtype="8" fill="hold" nodeType="afterEffect">
                                  <p:stCondLst>
                                    <p:cond delay="0"/>
                                  </p:stCondLst>
                                  <p:childTnLst>
                                    <p:set>
                                      <p:cBhvr>
                                        <p:cTn id="145" dur="1" fill="hold">
                                          <p:stCondLst>
                                            <p:cond delay="0"/>
                                          </p:stCondLst>
                                        </p:cTn>
                                        <p:tgtEl>
                                          <p:spTgt spid="82"/>
                                        </p:tgtEl>
                                        <p:attrNameLst>
                                          <p:attrName>style.visibility</p:attrName>
                                        </p:attrNameLst>
                                      </p:cBhvr>
                                      <p:to>
                                        <p:strVal val="visible"/>
                                      </p:to>
                                    </p:set>
                                    <p:animEffect transition="in" filter="wipe(left)">
                                      <p:cBhvr>
                                        <p:cTn id="146" dur="2000"/>
                                        <p:tgtEl>
                                          <p:spTgt spid="82"/>
                                        </p:tgtEl>
                                      </p:cBhvr>
                                    </p:animEffect>
                                  </p:childTnLst>
                                </p:cTn>
                              </p:par>
                            </p:childTnLst>
                          </p:cTn>
                        </p:par>
                        <p:par>
                          <p:cTn id="147" fill="hold">
                            <p:stCondLst>
                              <p:cond delay="50000"/>
                            </p:stCondLst>
                            <p:childTnLst>
                              <p:par>
                                <p:cTn id="148" presetID="22" presetClass="entr" presetSubtype="8" fill="hold" nodeType="after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wipe(left)">
                                      <p:cBhvr>
                                        <p:cTn id="150" dur="2000"/>
                                        <p:tgtEl>
                                          <p:spTgt spid="13"/>
                                        </p:tgtEl>
                                      </p:cBhvr>
                                    </p:animEffect>
                                  </p:childTnLst>
                                </p:cTn>
                              </p:par>
                            </p:childTnLst>
                          </p:cTn>
                        </p:par>
                        <p:par>
                          <p:cTn id="151" fill="hold">
                            <p:stCondLst>
                              <p:cond delay="52000"/>
                            </p:stCondLst>
                            <p:childTnLst>
                              <p:par>
                                <p:cTn id="152" presetID="22" presetClass="entr" presetSubtype="8" fill="hold" grpId="0" nodeType="afterEffect">
                                  <p:stCondLst>
                                    <p:cond delay="0"/>
                                  </p:stCondLst>
                                  <p:childTnLst>
                                    <p:set>
                                      <p:cBhvr>
                                        <p:cTn id="153" dur="1" fill="hold">
                                          <p:stCondLst>
                                            <p:cond delay="0"/>
                                          </p:stCondLst>
                                        </p:cTn>
                                        <p:tgtEl>
                                          <p:spTgt spid="19"/>
                                        </p:tgtEl>
                                        <p:attrNameLst>
                                          <p:attrName>style.visibility</p:attrName>
                                        </p:attrNameLst>
                                      </p:cBhvr>
                                      <p:to>
                                        <p:strVal val="visible"/>
                                      </p:to>
                                    </p:set>
                                    <p:animEffect transition="in" filter="wipe(left)">
                                      <p:cBhvr>
                                        <p:cTn id="154" dur="2000"/>
                                        <p:tgtEl>
                                          <p:spTgt spid="19"/>
                                        </p:tgtEl>
                                      </p:cBhvr>
                                    </p:animEffect>
                                  </p:childTnLst>
                                </p:cTn>
                              </p:par>
                            </p:childTnLst>
                          </p:cTn>
                        </p:par>
                        <p:par>
                          <p:cTn id="155" fill="hold">
                            <p:stCondLst>
                              <p:cond delay="54000"/>
                            </p:stCondLst>
                            <p:childTnLst>
                              <p:par>
                                <p:cTn id="156" presetID="22" presetClass="entr" presetSubtype="4" fill="hold" grpId="0" nodeType="after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wipe(down)">
                                      <p:cBhvr>
                                        <p:cTn id="158" dur="3000"/>
                                        <p:tgtEl>
                                          <p:spTgt spid="40"/>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76"/>
                                        </p:tgtEl>
                                        <p:attrNameLst>
                                          <p:attrName>style.visibility</p:attrName>
                                        </p:attrNameLst>
                                      </p:cBhvr>
                                      <p:to>
                                        <p:strVal val="visible"/>
                                      </p:to>
                                    </p:set>
                                    <p:animEffect transition="in" filter="wipe(left)">
                                      <p:cBhvr>
                                        <p:cTn id="163"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P spid="3" grpId="1"/>
      <p:bldP spid="76" grpId="0" animBg="1"/>
      <p:bldP spid="7" grpId="0"/>
      <p:bldP spid="17" grpId="0"/>
      <p:bldP spid="18" grpId="0" animBg="1"/>
      <p:bldP spid="36" grpId="0" animBg="1"/>
      <p:bldP spid="36" grpId="1" animBg="1"/>
      <p:bldP spid="41" grpId="0" animBg="1"/>
      <p:bldP spid="41" grpId="1" animBg="1"/>
      <p:bldP spid="41" grpId="2" animBg="1"/>
      <p:bldP spid="41" grpId="3" animBg="1"/>
      <p:bldP spid="38" grpId="0" animBg="1"/>
      <p:bldP spid="38" grpId="1" animBg="1"/>
      <p:bldP spid="39" grpId="0" animBg="1"/>
      <p:bldP spid="39" grpId="1" animBg="1"/>
      <p:bldP spid="40" grpId="0" animBg="1"/>
      <p:bldP spid="37" grpId="0" animBg="1"/>
      <p:bldP spid="37" grpId="1" animBg="1"/>
      <p:bldP spid="34" grpId="0" animBg="1"/>
      <p:bldP spid="19" grpId="0"/>
      <p:bldP spid="44" grpId="0"/>
      <p:bldP spid="78" grpId="0"/>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ight Arrow 71"/>
          <p:cNvSpPr/>
          <p:nvPr/>
        </p:nvSpPr>
        <p:spPr>
          <a:xfrm>
            <a:off x="4592265" y="4078661"/>
            <a:ext cx="609600" cy="292387"/>
          </a:xfrm>
          <a:prstGeom prst="rightArrow">
            <a:avLst>
              <a:gd name="adj1" fmla="val 22339"/>
              <a:gd name="adj2" fmla="val 38367"/>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flipV="1">
            <a:off x="2763466" y="2503729"/>
            <a:ext cx="21334" cy="268570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209800" y="3545970"/>
            <a:ext cx="389850" cy="584775"/>
          </a:xfrm>
          <a:prstGeom prst="rect">
            <a:avLst/>
          </a:prstGeom>
          <a:noFill/>
        </p:spPr>
        <p:txBody>
          <a:bodyPr wrap="none" rtlCol="0">
            <a:spAutoFit/>
          </a:bodyPr>
          <a:lstStyle/>
          <a:p>
            <a:r>
              <a:rPr lang="en-US" sz="3200" dirty="0">
                <a:latin typeface="Times New Roman" pitchFamily="18" charset="0"/>
                <a:cs typeface="Times New Roman" pitchFamily="18" charset="0"/>
              </a:rPr>
              <a:t>h</a:t>
            </a:r>
          </a:p>
        </p:txBody>
      </p:sp>
      <p:sp>
        <p:nvSpPr>
          <p:cNvPr id="82" name="TextBox 81"/>
          <p:cNvSpPr txBox="1"/>
          <p:nvPr/>
        </p:nvSpPr>
        <p:spPr>
          <a:xfrm>
            <a:off x="3905286" y="609601"/>
            <a:ext cx="434734" cy="584775"/>
          </a:xfrm>
          <a:prstGeom prst="rect">
            <a:avLst/>
          </a:prstGeom>
          <a:noFill/>
        </p:spPr>
        <p:txBody>
          <a:bodyPr wrap="none" rtlCol="0">
            <a:spAutoFit/>
          </a:bodyPr>
          <a:lstStyle/>
          <a:p>
            <a:pPr algn="ctr"/>
            <a:r>
              <a:rPr lang="en-US" sz="3200" b="1" dirty="0">
                <a:latin typeface="Times New Roman" pitchFamily="18" charset="0"/>
                <a:cs typeface="Times New Roman" pitchFamily="18" charset="0"/>
              </a:rPr>
              <a:t>P</a:t>
            </a:r>
          </a:p>
        </p:txBody>
      </p:sp>
      <p:grpSp>
        <p:nvGrpSpPr>
          <p:cNvPr id="584" name="Group 583"/>
          <p:cNvGrpSpPr/>
          <p:nvPr/>
        </p:nvGrpSpPr>
        <p:grpSpPr>
          <a:xfrm>
            <a:off x="3066606" y="1731428"/>
            <a:ext cx="2133600" cy="3665778"/>
            <a:chOff x="5484741" y="1996168"/>
            <a:chExt cx="2133600" cy="3665778"/>
          </a:xfrm>
        </p:grpSpPr>
        <p:cxnSp>
          <p:nvCxnSpPr>
            <p:cNvPr id="24" name="Straight Connector 23"/>
            <p:cNvCxnSpPr/>
            <p:nvPr/>
          </p:nvCxnSpPr>
          <p:spPr>
            <a:xfrm>
              <a:off x="5484741" y="4572000"/>
              <a:ext cx="2133600"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84741" y="4700885"/>
              <a:ext cx="2133600" cy="235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484741" y="4876800"/>
              <a:ext cx="2133600"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4741" y="5029200"/>
              <a:ext cx="2133600"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84741" y="5184135"/>
              <a:ext cx="2133600" cy="18141"/>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84741" y="5318440"/>
              <a:ext cx="2133600" cy="1391"/>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84741" y="4418270"/>
              <a:ext cx="2133600"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484741" y="4261759"/>
              <a:ext cx="2133600" cy="2100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84741" y="4130359"/>
              <a:ext cx="2133600"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84741" y="3969487"/>
              <a:ext cx="2133600" cy="8472"/>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484741" y="3823257"/>
              <a:ext cx="2133600" cy="2302"/>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484741" y="3657693"/>
              <a:ext cx="2133600" cy="15466"/>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84741" y="3505200"/>
              <a:ext cx="2133600"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484741" y="3338120"/>
              <a:ext cx="2133600" cy="1468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84741" y="5465521"/>
              <a:ext cx="2133600"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 name="Can 78"/>
            <p:cNvSpPr/>
            <p:nvPr/>
          </p:nvSpPr>
          <p:spPr>
            <a:xfrm>
              <a:off x="5484741" y="1996168"/>
              <a:ext cx="2133600" cy="3665778"/>
            </a:xfrm>
            <a:prstGeom prst="can">
              <a:avLst>
                <a:gd name="adj" fmla="val 1734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8" name="Straight Connector 567"/>
            <p:cNvCxnSpPr/>
            <p:nvPr/>
          </p:nvCxnSpPr>
          <p:spPr>
            <a:xfrm flipV="1">
              <a:off x="5484741" y="3184934"/>
              <a:ext cx="2133600" cy="15466"/>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a:off x="5484741" y="3032441"/>
              <a:ext cx="2133600"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flipV="1">
              <a:off x="5484741" y="2865361"/>
              <a:ext cx="2133600" cy="1468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573" name="Group 572"/>
          <p:cNvGrpSpPr/>
          <p:nvPr/>
        </p:nvGrpSpPr>
        <p:grpSpPr>
          <a:xfrm>
            <a:off x="3859740" y="2630860"/>
            <a:ext cx="559860" cy="1425226"/>
            <a:chOff x="3935940" y="3379364"/>
            <a:chExt cx="559860" cy="1425226"/>
          </a:xfrm>
          <a:solidFill>
            <a:schemeClr val="bg1"/>
          </a:solidFill>
        </p:grpSpPr>
        <p:sp>
          <p:nvSpPr>
            <p:cNvPr id="571" name="Can 570"/>
            <p:cNvSpPr/>
            <p:nvPr/>
          </p:nvSpPr>
          <p:spPr>
            <a:xfrm>
              <a:off x="3935940" y="3379364"/>
              <a:ext cx="559860" cy="1216152"/>
            </a:xfrm>
            <a:prstGeom prst="ca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Arc 571"/>
            <p:cNvSpPr/>
            <p:nvPr/>
          </p:nvSpPr>
          <p:spPr>
            <a:xfrm>
              <a:off x="3935940" y="4400600"/>
              <a:ext cx="559860" cy="403990"/>
            </a:xfrm>
            <a:prstGeom prst="arc">
              <a:avLst>
                <a:gd name="adj1" fmla="val 11430369"/>
                <a:gd name="adj2" fmla="val 21034489"/>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4" name="Right Arrow 573"/>
          <p:cNvSpPr/>
          <p:nvPr/>
        </p:nvSpPr>
        <p:spPr>
          <a:xfrm>
            <a:off x="4592265" y="4472074"/>
            <a:ext cx="609600" cy="292387"/>
          </a:xfrm>
          <a:prstGeom prst="rightArrow">
            <a:avLst>
              <a:gd name="adj1" fmla="val 22339"/>
              <a:gd name="adj2" fmla="val 38367"/>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ight Arrow 574"/>
          <p:cNvSpPr/>
          <p:nvPr/>
        </p:nvSpPr>
        <p:spPr>
          <a:xfrm rot="5400000">
            <a:off x="4052659" y="1494067"/>
            <a:ext cx="609600" cy="292387"/>
          </a:xfrm>
          <a:prstGeom prst="rightArrow">
            <a:avLst>
              <a:gd name="adj1" fmla="val 22339"/>
              <a:gd name="adj2" fmla="val 38367"/>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ight Arrow 575"/>
          <p:cNvSpPr/>
          <p:nvPr/>
        </p:nvSpPr>
        <p:spPr>
          <a:xfrm rot="5400000">
            <a:off x="4433659" y="1494067"/>
            <a:ext cx="609600" cy="292387"/>
          </a:xfrm>
          <a:prstGeom prst="rightArrow">
            <a:avLst>
              <a:gd name="adj1" fmla="val 22339"/>
              <a:gd name="adj2" fmla="val 38367"/>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ight Arrow 576"/>
          <p:cNvSpPr/>
          <p:nvPr/>
        </p:nvSpPr>
        <p:spPr>
          <a:xfrm flipH="1">
            <a:off x="3068265" y="4078661"/>
            <a:ext cx="609600" cy="292387"/>
          </a:xfrm>
          <a:prstGeom prst="rightArrow">
            <a:avLst>
              <a:gd name="adj1" fmla="val 22339"/>
              <a:gd name="adj2" fmla="val 38367"/>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ight Arrow 577"/>
          <p:cNvSpPr/>
          <p:nvPr/>
        </p:nvSpPr>
        <p:spPr>
          <a:xfrm flipH="1">
            <a:off x="3068265" y="4472074"/>
            <a:ext cx="609600" cy="292387"/>
          </a:xfrm>
          <a:prstGeom prst="rightArrow">
            <a:avLst>
              <a:gd name="adj1" fmla="val 22339"/>
              <a:gd name="adj2" fmla="val 38367"/>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ight Arrow 578"/>
          <p:cNvSpPr/>
          <p:nvPr/>
        </p:nvSpPr>
        <p:spPr>
          <a:xfrm rot="5400000">
            <a:off x="3623436" y="4927855"/>
            <a:ext cx="609600" cy="292387"/>
          </a:xfrm>
          <a:prstGeom prst="rightArrow">
            <a:avLst>
              <a:gd name="adj1" fmla="val 22339"/>
              <a:gd name="adj2" fmla="val 38367"/>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ight Arrow 579"/>
          <p:cNvSpPr/>
          <p:nvPr/>
        </p:nvSpPr>
        <p:spPr>
          <a:xfrm rot="5400000">
            <a:off x="4065071" y="4923068"/>
            <a:ext cx="609600" cy="292387"/>
          </a:xfrm>
          <a:prstGeom prst="rightArrow">
            <a:avLst>
              <a:gd name="adj1" fmla="val 22339"/>
              <a:gd name="adj2" fmla="val 38367"/>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ight Arrow 580"/>
          <p:cNvSpPr/>
          <p:nvPr/>
        </p:nvSpPr>
        <p:spPr>
          <a:xfrm rot="5400000">
            <a:off x="3290659" y="1494066"/>
            <a:ext cx="609600" cy="292387"/>
          </a:xfrm>
          <a:prstGeom prst="rightArrow">
            <a:avLst>
              <a:gd name="adj1" fmla="val 22339"/>
              <a:gd name="adj2" fmla="val 38367"/>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ight Arrow 581"/>
          <p:cNvSpPr/>
          <p:nvPr/>
        </p:nvSpPr>
        <p:spPr>
          <a:xfrm rot="5400000">
            <a:off x="3671659" y="1494066"/>
            <a:ext cx="609600" cy="292387"/>
          </a:xfrm>
          <a:prstGeom prst="rightArrow">
            <a:avLst>
              <a:gd name="adj1" fmla="val 22339"/>
              <a:gd name="adj2" fmla="val 38367"/>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p:cNvSpPr/>
          <p:nvPr/>
        </p:nvSpPr>
        <p:spPr>
          <a:xfrm>
            <a:off x="6342490" y="3352801"/>
            <a:ext cx="2877711" cy="584775"/>
          </a:xfrm>
          <a:prstGeom prst="rect">
            <a:avLst/>
          </a:prstGeom>
        </p:spPr>
        <p:txBody>
          <a:bodyPr wrap="none">
            <a:spAutoFit/>
          </a:bodyPr>
          <a:lstStyle/>
          <a:p>
            <a:pPr algn="ctr"/>
            <a:r>
              <a:rPr lang="bn-BD" sz="3200" dirty="0">
                <a:latin typeface="NikoshBAN" pitchFamily="2" charset="0"/>
                <a:cs typeface="NikoshBAN" pitchFamily="2" charset="0"/>
              </a:rPr>
              <a:t>অভিকর্ষজ ত্বরণ </a:t>
            </a:r>
            <a:r>
              <a:rPr lang="en-US" sz="3200" dirty="0">
                <a:latin typeface="Times New Roman" pitchFamily="18" charset="0"/>
                <a:cs typeface="Times New Roman" pitchFamily="18" charset="0"/>
              </a:rPr>
              <a:t>= g </a:t>
            </a:r>
          </a:p>
        </p:txBody>
      </p:sp>
      <p:sp>
        <p:nvSpPr>
          <p:cNvPr id="587" name="Rectangle 586"/>
          <p:cNvSpPr/>
          <p:nvPr/>
        </p:nvSpPr>
        <p:spPr>
          <a:xfrm>
            <a:off x="5413924" y="2691826"/>
            <a:ext cx="3820277" cy="584775"/>
          </a:xfrm>
          <a:prstGeom prst="rect">
            <a:avLst/>
          </a:prstGeom>
        </p:spPr>
        <p:txBody>
          <a:bodyPr wrap="none">
            <a:spAutoFit/>
          </a:bodyPr>
          <a:lstStyle/>
          <a:p>
            <a:pPr algn="ctr"/>
            <a:r>
              <a:rPr lang="bn-BD" sz="3200" dirty="0">
                <a:latin typeface="NikoshBAN" pitchFamily="2" charset="0"/>
                <a:cs typeface="NikoshBAN" pitchFamily="2" charset="0"/>
              </a:rPr>
              <a:t>তরলের উচ্চতা/গভীরতা </a:t>
            </a:r>
            <a:r>
              <a:rPr lang="en-US" sz="3200" dirty="0">
                <a:latin typeface="Times New Roman" pitchFamily="18" charset="0"/>
                <a:cs typeface="Times New Roman" pitchFamily="18" charset="0"/>
              </a:rPr>
              <a:t>= h </a:t>
            </a:r>
          </a:p>
        </p:txBody>
      </p:sp>
      <p:sp>
        <p:nvSpPr>
          <p:cNvPr id="588" name="Rectangle 587"/>
          <p:cNvSpPr/>
          <p:nvPr/>
        </p:nvSpPr>
        <p:spPr>
          <a:xfrm>
            <a:off x="6653472" y="1981201"/>
            <a:ext cx="2566729" cy="584775"/>
          </a:xfrm>
          <a:prstGeom prst="rect">
            <a:avLst/>
          </a:prstGeom>
        </p:spPr>
        <p:txBody>
          <a:bodyPr wrap="none">
            <a:spAutoFit/>
          </a:bodyPr>
          <a:lstStyle/>
          <a:p>
            <a:pPr algn="ctr"/>
            <a:r>
              <a:rPr lang="bn-BD" sz="3200" dirty="0">
                <a:latin typeface="NikoshBAN" pitchFamily="2" charset="0"/>
                <a:cs typeface="NikoshBAN" pitchFamily="2" charset="0"/>
              </a:rPr>
              <a:t>তরলের ঘনত্ব</a:t>
            </a:r>
            <a:r>
              <a:rPr lang="en-US" sz="3200" dirty="0">
                <a:latin typeface="Times New Roman" pitchFamily="18" charset="0"/>
                <a:cs typeface="Times New Roman" pitchFamily="18" charset="0"/>
              </a:rPr>
              <a:t> = ρ </a:t>
            </a:r>
          </a:p>
        </p:txBody>
      </p:sp>
      <p:sp>
        <p:nvSpPr>
          <p:cNvPr id="589" name="TextBox 588"/>
          <p:cNvSpPr txBox="1"/>
          <p:nvPr/>
        </p:nvSpPr>
        <p:spPr>
          <a:xfrm>
            <a:off x="6437066" y="1295401"/>
            <a:ext cx="2783134" cy="584775"/>
          </a:xfrm>
          <a:prstGeom prst="rect">
            <a:avLst/>
          </a:prstGeom>
          <a:noFill/>
        </p:spPr>
        <p:txBody>
          <a:bodyPr wrap="none" rtlCol="0">
            <a:spAutoFit/>
          </a:bodyPr>
          <a:lstStyle/>
          <a:p>
            <a:r>
              <a:rPr lang="bn-BD" sz="3200" dirty="0">
                <a:latin typeface="NikoshBAN" pitchFamily="2" charset="0"/>
                <a:cs typeface="NikoshBAN" pitchFamily="2" charset="0"/>
              </a:rPr>
              <a:t>ভূমির ক্ষেত্রফল = </a:t>
            </a:r>
            <a:r>
              <a:rPr lang="en-US" sz="3200" dirty="0">
                <a:latin typeface="Times New Roman" pitchFamily="18" charset="0"/>
                <a:cs typeface="Times New Roman" pitchFamily="18" charset="0"/>
              </a:rPr>
              <a:t>A</a:t>
            </a:r>
            <a:endParaRPr lang="en-US" sz="3200" dirty="0">
              <a:latin typeface="NikoshBAN" pitchFamily="2" charset="0"/>
              <a:cs typeface="NikoshBAN" pitchFamily="2" charset="0"/>
            </a:endParaRPr>
          </a:p>
        </p:txBody>
      </p:sp>
      <p:sp>
        <p:nvSpPr>
          <p:cNvPr id="590" name="TextBox 589"/>
          <p:cNvSpPr txBox="1"/>
          <p:nvPr/>
        </p:nvSpPr>
        <p:spPr>
          <a:xfrm>
            <a:off x="5486400" y="3987226"/>
            <a:ext cx="4382738" cy="584775"/>
          </a:xfrm>
          <a:prstGeom prst="rect">
            <a:avLst/>
          </a:prstGeom>
          <a:noFill/>
        </p:spPr>
        <p:txBody>
          <a:bodyPr wrap="none" rtlCol="0">
            <a:spAutoFit/>
          </a:bodyPr>
          <a:lstStyle/>
          <a:p>
            <a:r>
              <a:rPr lang="en-US" sz="3200" dirty="0">
                <a:latin typeface="Times New Roman" pitchFamily="18" charset="0"/>
                <a:cs typeface="Times New Roman" pitchFamily="18" charset="0"/>
              </a:rPr>
              <a:t>A </a:t>
            </a:r>
            <a:r>
              <a:rPr lang="bn-BD" sz="3200" dirty="0">
                <a:latin typeface="NikoshBAN" pitchFamily="2" charset="0"/>
                <a:cs typeface="NikoshBAN" pitchFamily="2" charset="0"/>
              </a:rPr>
              <a:t>ক্ষেত্রফলে প্রযুক্ত বল = </a:t>
            </a:r>
            <a:r>
              <a:rPr lang="en-US" sz="3200" dirty="0">
                <a:latin typeface="Times New Roman" pitchFamily="18" charset="0"/>
                <a:cs typeface="Times New Roman" pitchFamily="18" charset="0"/>
              </a:rPr>
              <a:t>Ah</a:t>
            </a:r>
            <a:r>
              <a:rPr lang="el-GR" sz="3200" dirty="0">
                <a:latin typeface="Times New Roman"/>
                <a:cs typeface="Times New Roman"/>
              </a:rPr>
              <a:t>ρ</a:t>
            </a:r>
            <a:r>
              <a:rPr lang="en-US" sz="3200" dirty="0">
                <a:latin typeface="Times New Roman"/>
                <a:cs typeface="Times New Roman"/>
              </a:rPr>
              <a:t>g</a:t>
            </a:r>
            <a:endParaRPr lang="en-US" sz="3200" dirty="0">
              <a:latin typeface="NikoshBAN" pitchFamily="2" charset="0"/>
              <a:cs typeface="NikoshBAN" pitchFamily="2" charset="0"/>
            </a:endParaRPr>
          </a:p>
        </p:txBody>
      </p:sp>
      <p:grpSp>
        <p:nvGrpSpPr>
          <p:cNvPr id="609" name="Group 608"/>
          <p:cNvGrpSpPr/>
          <p:nvPr/>
        </p:nvGrpSpPr>
        <p:grpSpPr>
          <a:xfrm>
            <a:off x="6553200" y="4572001"/>
            <a:ext cx="3124200" cy="584775"/>
            <a:chOff x="4375774" y="4627007"/>
            <a:chExt cx="3124200" cy="584775"/>
          </a:xfrm>
        </p:grpSpPr>
        <mc:AlternateContent xmlns:mc="http://schemas.openxmlformats.org/markup-compatibility/2006" xmlns:a14="http://schemas.microsoft.com/office/drawing/2010/main">
          <mc:Choice Requires="a14">
            <p:sp>
              <p:nvSpPr>
                <p:cNvPr id="591" name="TextBox 590"/>
                <p:cNvSpPr txBox="1"/>
                <p:nvPr/>
              </p:nvSpPr>
              <p:spPr>
                <a:xfrm>
                  <a:off x="4375774" y="4627007"/>
                  <a:ext cx="3124200" cy="584775"/>
                </a:xfrm>
                <a:prstGeom prst="rect">
                  <a:avLst/>
                </a:prstGeom>
                <a:noFill/>
              </p:spPr>
              <p:txBody>
                <a:bodyPr wrap="square" rtlCol="0">
                  <a:spAutoFit/>
                </a:bodyPr>
                <a:lstStyle/>
                <a:p>
                  <a14:m>
                    <m:oMath xmlns:m="http://schemas.openxmlformats.org/officeDocument/2006/math">
                      <m:r>
                        <a:rPr lang="bn-BD" sz="3200" i="1">
                          <a:latin typeface="Cambria Math"/>
                          <a:ea typeface="Cambria Math"/>
                          <a:cs typeface="NikoshBAN" pitchFamily="2" charset="0"/>
                        </a:rPr>
                        <m:t>∴</m:t>
                      </m:r>
                    </m:oMath>
                  </a14:m>
                  <a:r>
                    <a:rPr lang="bn-BD" sz="3200" dirty="0">
                      <a:latin typeface="NikoshBAN" pitchFamily="2" charset="0"/>
                      <a:cs typeface="NikoshBAN" pitchFamily="2" charset="0"/>
                    </a:rPr>
                    <a:t> চাপ</a:t>
                  </a:r>
                  <a:r>
                    <a:rPr lang="en-US" sz="3200" dirty="0">
                      <a:latin typeface="NikoshBAN" pitchFamily="2" charset="0"/>
                      <a:cs typeface="NikoshBAN" pitchFamily="2" charset="0"/>
                    </a:rPr>
                    <a:t>, </a:t>
                  </a:r>
                  <a:r>
                    <a:rPr lang="el-GR" sz="3200" dirty="0">
                      <a:latin typeface="Times New Roman"/>
                      <a:cs typeface="Times New Roman"/>
                    </a:rPr>
                    <a:t>ρ</a:t>
                  </a:r>
                  <a:r>
                    <a:rPr lang="bn-BD" sz="3200" dirty="0">
                      <a:latin typeface="NikoshBAN" pitchFamily="2" charset="0"/>
                      <a:cs typeface="NikoshBAN" pitchFamily="2" charset="0"/>
                    </a:rPr>
                    <a:t> = </a:t>
                  </a:r>
                  <a:r>
                    <a:rPr lang="en-US" sz="3200" dirty="0">
                      <a:latin typeface="Times New Roman" pitchFamily="18" charset="0"/>
                      <a:cs typeface="Times New Roman" pitchFamily="18" charset="0"/>
                    </a:rPr>
                    <a:t>Ah</a:t>
                  </a:r>
                  <a:r>
                    <a:rPr lang="el-GR" sz="3200" dirty="0">
                      <a:latin typeface="Times New Roman"/>
                      <a:cs typeface="Times New Roman"/>
                    </a:rPr>
                    <a:t>ρ</a:t>
                  </a:r>
                  <a:r>
                    <a:rPr lang="en-US" sz="3200" dirty="0">
                      <a:latin typeface="Times New Roman"/>
                      <a:cs typeface="Times New Roman"/>
                    </a:rPr>
                    <a:t>g</a:t>
                  </a:r>
                  <a:r>
                    <a:rPr lang="bn-BD" sz="3200" dirty="0">
                      <a:latin typeface="Times New Roman"/>
                      <a:cs typeface="Times New Roman"/>
                    </a:rPr>
                    <a:t> </a:t>
                  </a:r>
                  <a:r>
                    <a:rPr lang="en-US" sz="3200" dirty="0">
                      <a:latin typeface="Times New Roman"/>
                      <a:cs typeface="Times New Roman"/>
                    </a:rPr>
                    <a:t>A</a:t>
                  </a:r>
                  <a:endParaRPr lang="en-US" sz="3200" dirty="0">
                    <a:latin typeface="NikoshBAN" pitchFamily="2" charset="0"/>
                    <a:cs typeface="NikoshBAN" pitchFamily="2" charset="0"/>
                  </a:endParaRPr>
                </a:p>
              </p:txBody>
            </p:sp>
          </mc:Choice>
          <mc:Fallback xmlns="">
            <p:sp>
              <p:nvSpPr>
                <p:cNvPr id="591" name="TextBox 590"/>
                <p:cNvSpPr txBox="1">
                  <a:spLocks noRot="1" noChangeAspect="1" noMove="1" noResize="1" noEditPoints="1" noAdjustHandles="1" noChangeArrowheads="1" noChangeShapeType="1" noTextEdit="1"/>
                </p:cNvSpPr>
                <p:nvPr/>
              </p:nvSpPr>
              <p:spPr>
                <a:xfrm>
                  <a:off x="4375774" y="4627007"/>
                  <a:ext cx="3124200" cy="584775"/>
                </a:xfrm>
                <a:prstGeom prst="rect">
                  <a:avLst/>
                </a:prstGeom>
                <a:blipFill rotWithShape="0">
                  <a:blip r:embed="rId3"/>
                  <a:stretch>
                    <a:fillRect t="-18750" r="-4483" b="-34375"/>
                  </a:stretch>
                </a:blipFill>
              </p:spPr>
              <p:txBody>
                <a:bodyPr/>
                <a:lstStyle/>
                <a:p>
                  <a:r>
                    <a:rPr lang="en-US">
                      <a:noFill/>
                    </a:rPr>
                    <a:t> </a:t>
                  </a:r>
                </a:p>
              </p:txBody>
            </p:sp>
          </mc:Fallback>
        </mc:AlternateContent>
        <p:cxnSp>
          <p:nvCxnSpPr>
            <p:cNvPr id="593" name="Straight Connector 592"/>
            <p:cNvCxnSpPr/>
            <p:nvPr/>
          </p:nvCxnSpPr>
          <p:spPr>
            <a:xfrm flipH="1">
              <a:off x="7004676" y="4769247"/>
              <a:ext cx="114298" cy="3452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11" name="TextBox 610"/>
              <p:cNvSpPr txBox="1"/>
              <p:nvPr/>
            </p:nvSpPr>
            <p:spPr>
              <a:xfrm>
                <a:off x="6553200" y="5181601"/>
                <a:ext cx="2543648" cy="584775"/>
              </a:xfrm>
              <a:prstGeom prst="rect">
                <a:avLst/>
              </a:prstGeom>
              <a:noFill/>
            </p:spPr>
            <p:txBody>
              <a:bodyPr wrap="square" rtlCol="0">
                <a:spAutoFit/>
              </a:bodyPr>
              <a:lstStyle/>
              <a:p>
                <a14:m>
                  <m:oMath xmlns:m="http://schemas.openxmlformats.org/officeDocument/2006/math">
                    <m:r>
                      <a:rPr lang="bn-BD" sz="3200" i="1">
                        <a:latin typeface="Cambria Math"/>
                        <a:ea typeface="Cambria Math"/>
                        <a:cs typeface="NikoshBAN" pitchFamily="2" charset="0"/>
                      </a:rPr>
                      <m:t>∴</m:t>
                    </m:r>
                  </m:oMath>
                </a14:m>
                <a:r>
                  <a:rPr lang="bn-BD" sz="3200" dirty="0">
                    <a:latin typeface="NikoshBAN" pitchFamily="2" charset="0"/>
                    <a:cs typeface="NikoshBAN" pitchFamily="2" charset="0"/>
                  </a:rPr>
                  <a:t> চাপ</a:t>
                </a:r>
                <a:r>
                  <a:rPr lang="en-US" sz="3200" dirty="0">
                    <a:latin typeface="NikoshBAN" pitchFamily="2" charset="0"/>
                    <a:cs typeface="NikoshBAN" pitchFamily="2" charset="0"/>
                  </a:rPr>
                  <a:t>, </a:t>
                </a:r>
                <a:r>
                  <a:rPr lang="el-GR" sz="3200" dirty="0">
                    <a:latin typeface="Times New Roman"/>
                    <a:cs typeface="Times New Roman"/>
                  </a:rPr>
                  <a:t>ρ</a:t>
                </a:r>
                <a:r>
                  <a:rPr lang="bn-BD" sz="3200" dirty="0">
                    <a:latin typeface="NikoshBAN" pitchFamily="2" charset="0"/>
                    <a:cs typeface="NikoshBAN" pitchFamily="2" charset="0"/>
                  </a:rPr>
                  <a:t> = </a:t>
                </a:r>
                <a:r>
                  <a:rPr lang="en-US" sz="3200" dirty="0">
                    <a:latin typeface="Times New Roman" pitchFamily="18" charset="0"/>
                    <a:cs typeface="Times New Roman" pitchFamily="18" charset="0"/>
                  </a:rPr>
                  <a:t>h</a:t>
                </a:r>
                <a:r>
                  <a:rPr lang="el-GR" sz="3200" dirty="0">
                    <a:latin typeface="Times New Roman"/>
                    <a:cs typeface="Times New Roman"/>
                  </a:rPr>
                  <a:t>ρ</a:t>
                </a:r>
                <a:r>
                  <a:rPr lang="en-US" sz="3200" dirty="0">
                    <a:latin typeface="Times New Roman"/>
                    <a:cs typeface="Times New Roman"/>
                  </a:rPr>
                  <a:t>g</a:t>
                </a:r>
                <a:endParaRPr lang="en-US" sz="3200" dirty="0">
                  <a:latin typeface="NikoshBAN" pitchFamily="2" charset="0"/>
                  <a:cs typeface="NikoshBAN" pitchFamily="2" charset="0"/>
                </a:endParaRPr>
              </a:p>
            </p:txBody>
          </p:sp>
        </mc:Choice>
        <mc:Fallback xmlns="">
          <p:sp>
            <p:nvSpPr>
              <p:cNvPr id="611" name="TextBox 610"/>
              <p:cNvSpPr txBox="1">
                <a:spLocks noRot="1" noChangeAspect="1" noMove="1" noResize="1" noEditPoints="1" noAdjustHandles="1" noChangeArrowheads="1" noChangeShapeType="1" noTextEdit="1"/>
              </p:cNvSpPr>
              <p:nvPr/>
            </p:nvSpPr>
            <p:spPr>
              <a:xfrm>
                <a:off x="6553200" y="5181601"/>
                <a:ext cx="2543648" cy="584775"/>
              </a:xfrm>
              <a:prstGeom prst="rect">
                <a:avLst/>
              </a:prstGeom>
              <a:blipFill rotWithShape="0">
                <a:blip r:embed="rId4"/>
                <a:stretch>
                  <a:fillRect t="-18750" r="-1679" b="-34375"/>
                </a:stretch>
              </a:blipFill>
            </p:spPr>
            <p:txBody>
              <a:bodyPr/>
              <a:lstStyle/>
              <a:p>
                <a:r>
                  <a:rPr lang="en-US">
                    <a:noFill/>
                  </a:rPr>
                  <a:t> </a:t>
                </a:r>
              </a:p>
            </p:txBody>
          </p:sp>
        </mc:Fallback>
      </mc:AlternateContent>
      <p:sp>
        <p:nvSpPr>
          <p:cNvPr id="613" name="TextBox 612"/>
          <p:cNvSpPr txBox="1"/>
          <p:nvPr/>
        </p:nvSpPr>
        <p:spPr>
          <a:xfrm>
            <a:off x="5562601" y="5715001"/>
            <a:ext cx="4055919" cy="584775"/>
          </a:xfrm>
          <a:prstGeom prst="rect">
            <a:avLst/>
          </a:prstGeom>
          <a:noFill/>
        </p:spPr>
        <p:txBody>
          <a:bodyPr wrap="none" rtlCol="0">
            <a:spAutoFit/>
          </a:bodyPr>
          <a:lstStyle/>
          <a:p>
            <a:r>
              <a:rPr lang="bn-BD" sz="3200" dirty="0">
                <a:latin typeface="NikoshBAN" pitchFamily="2" charset="0"/>
                <a:cs typeface="NikoshBAN" pitchFamily="2" charset="0"/>
              </a:rPr>
              <a:t>যেহেতু </a:t>
            </a:r>
            <a:r>
              <a:rPr lang="en-US" sz="3200" dirty="0">
                <a:latin typeface="Times New Roman" pitchFamily="18" charset="0"/>
                <a:cs typeface="Times New Roman" pitchFamily="18" charset="0"/>
              </a:rPr>
              <a:t>g</a:t>
            </a:r>
            <a:r>
              <a:rPr lang="bn-BD" sz="3200" dirty="0">
                <a:latin typeface="NikoshBAN" pitchFamily="2" charset="0"/>
                <a:cs typeface="NikoshBAN" pitchFamily="2" charset="0"/>
              </a:rPr>
              <a:t> ধ্রুবক তাই ,  </a:t>
            </a:r>
            <a:r>
              <a:rPr lang="en-US" sz="3200" dirty="0">
                <a:latin typeface="Times New Roman"/>
                <a:cs typeface="Times New Roman"/>
              </a:rPr>
              <a:t>p</a:t>
            </a:r>
            <a:r>
              <a:rPr lang="bn-BD" sz="3200" dirty="0">
                <a:latin typeface="Times New Roman"/>
                <a:cs typeface="Times New Roman"/>
              </a:rPr>
              <a:t> </a:t>
            </a:r>
            <a:r>
              <a:rPr lang="el-GR" sz="3200" dirty="0">
                <a:latin typeface="Times New Roman"/>
                <a:cs typeface="Times New Roman"/>
              </a:rPr>
              <a:t>α</a:t>
            </a:r>
            <a:r>
              <a:rPr lang="bn-BD" sz="3200" dirty="0">
                <a:latin typeface="Times New Roman"/>
                <a:cs typeface="Times New Roman"/>
              </a:rPr>
              <a:t> </a:t>
            </a:r>
            <a:r>
              <a:rPr lang="en-US" sz="3200" dirty="0">
                <a:latin typeface="Times New Roman"/>
                <a:cs typeface="Times New Roman"/>
              </a:rPr>
              <a:t>h</a:t>
            </a:r>
            <a:r>
              <a:rPr lang="el-GR" sz="3200" dirty="0">
                <a:latin typeface="Times New Roman"/>
                <a:cs typeface="Times New Roman"/>
              </a:rPr>
              <a:t>ρ</a:t>
            </a:r>
            <a:endParaRPr lang="en-US" sz="3200" dirty="0">
              <a:latin typeface="NikoshBAN" pitchFamily="2" charset="0"/>
              <a:cs typeface="NikoshBAN" pitchFamily="2" charset="0"/>
            </a:endParaRPr>
          </a:p>
        </p:txBody>
      </p:sp>
      <p:sp>
        <p:nvSpPr>
          <p:cNvPr id="614" name="Rectangle 613"/>
          <p:cNvSpPr/>
          <p:nvPr/>
        </p:nvSpPr>
        <p:spPr>
          <a:xfrm>
            <a:off x="5033782" y="634426"/>
            <a:ext cx="4523995" cy="584775"/>
          </a:xfrm>
          <a:prstGeom prst="rect">
            <a:avLst/>
          </a:prstGeom>
        </p:spPr>
        <p:txBody>
          <a:bodyPr wrap="none">
            <a:spAutoFit/>
          </a:bodyPr>
          <a:lstStyle/>
          <a:p>
            <a:pPr algn="ctr"/>
            <a:r>
              <a:rPr lang="bn-BD" sz="3200" dirty="0">
                <a:latin typeface="NikoshBAN" pitchFamily="2" charset="0"/>
                <a:cs typeface="NikoshBAN" pitchFamily="2" charset="0"/>
              </a:rPr>
              <a:t>স্থির তরলে চাপ প্রয়োগ করা হয়েছে</a:t>
            </a:r>
            <a:endParaRPr lang="en-US" sz="3200" dirty="0">
              <a:latin typeface="NikoshBAN" pitchFamily="2" charset="0"/>
              <a:cs typeface="NikoshBAN" pitchFamily="2" charset="0"/>
            </a:endParaRPr>
          </a:p>
        </p:txBody>
      </p:sp>
      <p:sp>
        <p:nvSpPr>
          <p:cNvPr id="2" name="TextBox 1"/>
          <p:cNvSpPr txBox="1"/>
          <p:nvPr/>
        </p:nvSpPr>
        <p:spPr>
          <a:xfrm>
            <a:off x="3451410" y="5540515"/>
            <a:ext cx="1289134" cy="584775"/>
          </a:xfrm>
          <a:prstGeom prst="rect">
            <a:avLst/>
          </a:prstGeom>
          <a:noFill/>
        </p:spPr>
        <p:txBody>
          <a:bodyPr wrap="none" rtlCol="0">
            <a:spAutoFit/>
          </a:bodyPr>
          <a:lstStyle/>
          <a:p>
            <a:pPr algn="ctr"/>
            <a:r>
              <a:rPr lang="bn-BD" sz="3200" dirty="0">
                <a:latin typeface="NikoshBAN" pitchFamily="2" charset="0"/>
                <a:cs typeface="NikoshBAN" pitchFamily="2" charset="0"/>
              </a:rPr>
              <a:t>কাচ পাত্র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90572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4"/>
                                        </p:tgtEl>
                                        <p:attrNameLst>
                                          <p:attrName>style.visibility</p:attrName>
                                        </p:attrNameLst>
                                      </p:cBhvr>
                                      <p:to>
                                        <p:strVal val="visible"/>
                                      </p:to>
                                    </p:set>
                                    <p:animEffect transition="in" filter="fade">
                                      <p:cBhvr>
                                        <p:cTn id="7" dur="1000"/>
                                        <p:tgtEl>
                                          <p:spTgt spid="584"/>
                                        </p:tgtEl>
                                      </p:cBhvr>
                                    </p:animEffect>
                                    <p:anim calcmode="lin" valueType="num">
                                      <p:cBhvr>
                                        <p:cTn id="8" dur="1000" fill="hold"/>
                                        <p:tgtEl>
                                          <p:spTgt spid="584"/>
                                        </p:tgtEl>
                                        <p:attrNameLst>
                                          <p:attrName>ppt_x</p:attrName>
                                        </p:attrNameLst>
                                      </p:cBhvr>
                                      <p:tavLst>
                                        <p:tav tm="0">
                                          <p:val>
                                            <p:strVal val="#ppt_x"/>
                                          </p:val>
                                        </p:tav>
                                        <p:tav tm="100000">
                                          <p:val>
                                            <p:strVal val="#ppt_x"/>
                                          </p:val>
                                        </p:tav>
                                      </p:tavLst>
                                    </p:anim>
                                    <p:anim calcmode="lin" valueType="num">
                                      <p:cBhvr>
                                        <p:cTn id="9" dur="1000" fill="hold"/>
                                        <p:tgtEl>
                                          <p:spTgt spid="5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73"/>
                                        </p:tgtEl>
                                        <p:attrNameLst>
                                          <p:attrName>style.visibility</p:attrName>
                                        </p:attrNameLst>
                                      </p:cBhvr>
                                      <p:to>
                                        <p:strVal val="visible"/>
                                      </p:to>
                                    </p:set>
                                    <p:animEffect transition="in" filter="fade">
                                      <p:cBhvr>
                                        <p:cTn id="12" dur="1000"/>
                                        <p:tgtEl>
                                          <p:spTgt spid="573"/>
                                        </p:tgtEl>
                                      </p:cBhvr>
                                    </p:animEffect>
                                    <p:anim calcmode="lin" valueType="num">
                                      <p:cBhvr>
                                        <p:cTn id="13" dur="1000" fill="hold"/>
                                        <p:tgtEl>
                                          <p:spTgt spid="573"/>
                                        </p:tgtEl>
                                        <p:attrNameLst>
                                          <p:attrName>ppt_x</p:attrName>
                                        </p:attrNameLst>
                                      </p:cBhvr>
                                      <p:tavLst>
                                        <p:tav tm="0">
                                          <p:val>
                                            <p:strVal val="#ppt_x"/>
                                          </p:val>
                                        </p:tav>
                                        <p:tav tm="100000">
                                          <p:val>
                                            <p:strVal val="#ppt_x"/>
                                          </p:val>
                                        </p:tav>
                                      </p:tavLst>
                                    </p:anim>
                                    <p:anim calcmode="lin" valueType="num">
                                      <p:cBhvr>
                                        <p:cTn id="14" dur="1000" fill="hold"/>
                                        <p:tgtEl>
                                          <p:spTgt spid="57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repeatCount="indefinite" fill="hold" grpId="0" nodeType="clickEffect">
                                  <p:stCondLst>
                                    <p:cond delay="0"/>
                                  </p:stCondLst>
                                  <p:childTnLst>
                                    <p:set>
                                      <p:cBhvr>
                                        <p:cTn id="23" dur="1" fill="hold">
                                          <p:stCondLst>
                                            <p:cond delay="0"/>
                                          </p:stCondLst>
                                        </p:cTn>
                                        <p:tgtEl>
                                          <p:spTgt spid="581"/>
                                        </p:tgtEl>
                                        <p:attrNameLst>
                                          <p:attrName>style.visibility</p:attrName>
                                        </p:attrNameLst>
                                      </p:cBhvr>
                                      <p:to>
                                        <p:strVal val="visible"/>
                                      </p:to>
                                    </p:set>
                                    <p:animEffect transition="in" filter="wipe(up)">
                                      <p:cBhvr>
                                        <p:cTn id="24" dur="2000"/>
                                        <p:tgtEl>
                                          <p:spTgt spid="581"/>
                                        </p:tgtEl>
                                      </p:cBhvr>
                                    </p:animEffect>
                                  </p:childTnLst>
                                </p:cTn>
                              </p:par>
                              <p:par>
                                <p:cTn id="25" presetID="22" presetClass="entr" presetSubtype="1" repeatCount="indefinite" fill="hold" grpId="0" nodeType="withEffect">
                                  <p:stCondLst>
                                    <p:cond delay="0"/>
                                  </p:stCondLst>
                                  <p:childTnLst>
                                    <p:set>
                                      <p:cBhvr>
                                        <p:cTn id="26" dur="1" fill="hold">
                                          <p:stCondLst>
                                            <p:cond delay="0"/>
                                          </p:stCondLst>
                                        </p:cTn>
                                        <p:tgtEl>
                                          <p:spTgt spid="582"/>
                                        </p:tgtEl>
                                        <p:attrNameLst>
                                          <p:attrName>style.visibility</p:attrName>
                                        </p:attrNameLst>
                                      </p:cBhvr>
                                      <p:to>
                                        <p:strVal val="visible"/>
                                      </p:to>
                                    </p:set>
                                    <p:animEffect transition="in" filter="wipe(up)">
                                      <p:cBhvr>
                                        <p:cTn id="27" dur="2000"/>
                                        <p:tgtEl>
                                          <p:spTgt spid="582"/>
                                        </p:tgtEl>
                                      </p:cBhvr>
                                    </p:animEffect>
                                  </p:childTnLst>
                                </p:cTn>
                              </p:par>
                              <p:par>
                                <p:cTn id="28" presetID="22" presetClass="entr" presetSubtype="1" repeatCount="indefinite" fill="hold" grpId="0" nodeType="withEffect">
                                  <p:stCondLst>
                                    <p:cond delay="0"/>
                                  </p:stCondLst>
                                  <p:childTnLst>
                                    <p:set>
                                      <p:cBhvr>
                                        <p:cTn id="29" dur="1" fill="hold">
                                          <p:stCondLst>
                                            <p:cond delay="0"/>
                                          </p:stCondLst>
                                        </p:cTn>
                                        <p:tgtEl>
                                          <p:spTgt spid="575"/>
                                        </p:tgtEl>
                                        <p:attrNameLst>
                                          <p:attrName>style.visibility</p:attrName>
                                        </p:attrNameLst>
                                      </p:cBhvr>
                                      <p:to>
                                        <p:strVal val="visible"/>
                                      </p:to>
                                    </p:set>
                                    <p:animEffect transition="in" filter="wipe(up)">
                                      <p:cBhvr>
                                        <p:cTn id="30" dur="2000"/>
                                        <p:tgtEl>
                                          <p:spTgt spid="575"/>
                                        </p:tgtEl>
                                      </p:cBhvr>
                                    </p:animEffect>
                                  </p:childTnLst>
                                </p:cTn>
                              </p:par>
                              <p:par>
                                <p:cTn id="31" presetID="22" presetClass="entr" presetSubtype="1" repeatCount="indefinite" fill="hold" grpId="0" nodeType="withEffect">
                                  <p:stCondLst>
                                    <p:cond delay="0"/>
                                  </p:stCondLst>
                                  <p:childTnLst>
                                    <p:set>
                                      <p:cBhvr>
                                        <p:cTn id="32" dur="1" fill="hold">
                                          <p:stCondLst>
                                            <p:cond delay="0"/>
                                          </p:stCondLst>
                                        </p:cTn>
                                        <p:tgtEl>
                                          <p:spTgt spid="576"/>
                                        </p:tgtEl>
                                        <p:attrNameLst>
                                          <p:attrName>style.visibility</p:attrName>
                                        </p:attrNameLst>
                                      </p:cBhvr>
                                      <p:to>
                                        <p:strVal val="visible"/>
                                      </p:to>
                                    </p:set>
                                    <p:animEffect transition="in" filter="wipe(up)">
                                      <p:cBhvr>
                                        <p:cTn id="33" dur="2000"/>
                                        <p:tgtEl>
                                          <p:spTgt spid="576"/>
                                        </p:tgtEl>
                                      </p:cBhvr>
                                    </p:animEffect>
                                  </p:childTnLst>
                                </p:cTn>
                              </p:par>
                            </p:childTnLst>
                          </p:cTn>
                        </p:par>
                        <p:par>
                          <p:cTn id="34" fill="hold">
                            <p:stCondLst>
                              <p:cond delay="2000"/>
                            </p:stCondLst>
                            <p:childTnLst>
                              <p:par>
                                <p:cTn id="35" presetID="47" presetClass="entr" presetSubtype="0"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2000"/>
                                        <p:tgtEl>
                                          <p:spTgt spid="82"/>
                                        </p:tgtEl>
                                      </p:cBhvr>
                                    </p:animEffect>
                                    <p:anim calcmode="lin" valueType="num">
                                      <p:cBhvr>
                                        <p:cTn id="38" dur="2000" fill="hold"/>
                                        <p:tgtEl>
                                          <p:spTgt spid="82"/>
                                        </p:tgtEl>
                                        <p:attrNameLst>
                                          <p:attrName>ppt_x</p:attrName>
                                        </p:attrNameLst>
                                      </p:cBhvr>
                                      <p:tavLst>
                                        <p:tav tm="0">
                                          <p:val>
                                            <p:strVal val="#ppt_x"/>
                                          </p:val>
                                        </p:tav>
                                        <p:tav tm="100000">
                                          <p:val>
                                            <p:strVal val="#ppt_x"/>
                                          </p:val>
                                        </p:tav>
                                      </p:tavLst>
                                    </p:anim>
                                    <p:anim calcmode="lin" valueType="num">
                                      <p:cBhvr>
                                        <p:cTn id="39" dur="2000" fill="hold"/>
                                        <p:tgtEl>
                                          <p:spTgt spid="82"/>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path" presetSubtype="0" repeatCount="indefinite" accel="50000" decel="50000" autoRev="1" fill="hold" nodeType="afterEffect">
                                  <p:stCondLst>
                                    <p:cond delay="0"/>
                                  </p:stCondLst>
                                  <p:childTnLst>
                                    <p:animMotion origin="layout" path="M -1.11111E-6 0 L -0.00486 0.1125 " pathEditMode="relative" rAng="0" ptsTypes="AA">
                                      <p:cBhvr>
                                        <p:cTn id="42" dur="2000" fill="hold"/>
                                        <p:tgtEl>
                                          <p:spTgt spid="573"/>
                                        </p:tgtEl>
                                        <p:attrNameLst>
                                          <p:attrName>ppt_x</p:attrName>
                                          <p:attrName>ppt_y</p:attrName>
                                        </p:attrNameLst>
                                      </p:cBhvr>
                                      <p:rCtr x="-243" y="5625"/>
                                    </p:animMotion>
                                  </p:childTnLst>
                                </p:cTn>
                              </p:par>
                            </p:childTnLst>
                          </p:cTn>
                        </p:par>
                        <p:par>
                          <p:cTn id="43" fill="hold">
                            <p:stCondLst>
                              <p:cond delay="8000"/>
                            </p:stCondLst>
                            <p:childTnLst>
                              <p:par>
                                <p:cTn id="44" presetID="22" presetClass="entr" presetSubtype="2" repeatCount="indefinite" fill="hold" grpId="0" nodeType="afterEffect">
                                  <p:stCondLst>
                                    <p:cond delay="0"/>
                                  </p:stCondLst>
                                  <p:childTnLst>
                                    <p:set>
                                      <p:cBhvr>
                                        <p:cTn id="45" dur="1" fill="hold">
                                          <p:stCondLst>
                                            <p:cond delay="0"/>
                                          </p:stCondLst>
                                        </p:cTn>
                                        <p:tgtEl>
                                          <p:spTgt spid="577"/>
                                        </p:tgtEl>
                                        <p:attrNameLst>
                                          <p:attrName>style.visibility</p:attrName>
                                        </p:attrNameLst>
                                      </p:cBhvr>
                                      <p:to>
                                        <p:strVal val="visible"/>
                                      </p:to>
                                    </p:set>
                                    <p:animEffect transition="in" filter="wipe(right)">
                                      <p:cBhvr>
                                        <p:cTn id="46" dur="2000"/>
                                        <p:tgtEl>
                                          <p:spTgt spid="577"/>
                                        </p:tgtEl>
                                      </p:cBhvr>
                                    </p:animEffect>
                                  </p:childTnLst>
                                </p:cTn>
                              </p:par>
                              <p:par>
                                <p:cTn id="47" presetID="22" presetClass="entr" presetSubtype="2" repeatCount="indefinite" fill="hold" grpId="0" nodeType="withEffect">
                                  <p:stCondLst>
                                    <p:cond delay="0"/>
                                  </p:stCondLst>
                                  <p:childTnLst>
                                    <p:set>
                                      <p:cBhvr>
                                        <p:cTn id="48" dur="1" fill="hold">
                                          <p:stCondLst>
                                            <p:cond delay="0"/>
                                          </p:stCondLst>
                                        </p:cTn>
                                        <p:tgtEl>
                                          <p:spTgt spid="578"/>
                                        </p:tgtEl>
                                        <p:attrNameLst>
                                          <p:attrName>style.visibility</p:attrName>
                                        </p:attrNameLst>
                                      </p:cBhvr>
                                      <p:to>
                                        <p:strVal val="visible"/>
                                      </p:to>
                                    </p:set>
                                    <p:animEffect transition="in" filter="wipe(right)">
                                      <p:cBhvr>
                                        <p:cTn id="49" dur="2000"/>
                                        <p:tgtEl>
                                          <p:spTgt spid="578"/>
                                        </p:tgtEl>
                                      </p:cBhvr>
                                    </p:animEffect>
                                  </p:childTnLst>
                                </p:cTn>
                              </p:par>
                              <p:par>
                                <p:cTn id="50" presetID="22" presetClass="entr" presetSubtype="8" repeatCount="indefinite"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2000"/>
                                        <p:tgtEl>
                                          <p:spTgt spid="72"/>
                                        </p:tgtEl>
                                      </p:cBhvr>
                                    </p:animEffect>
                                  </p:childTnLst>
                                </p:cTn>
                              </p:par>
                              <p:par>
                                <p:cTn id="53" presetID="22" presetClass="entr" presetSubtype="8" repeatCount="indefinite" fill="hold" grpId="0" nodeType="withEffect">
                                  <p:stCondLst>
                                    <p:cond delay="0"/>
                                  </p:stCondLst>
                                  <p:childTnLst>
                                    <p:set>
                                      <p:cBhvr>
                                        <p:cTn id="54" dur="1" fill="hold">
                                          <p:stCondLst>
                                            <p:cond delay="0"/>
                                          </p:stCondLst>
                                        </p:cTn>
                                        <p:tgtEl>
                                          <p:spTgt spid="574"/>
                                        </p:tgtEl>
                                        <p:attrNameLst>
                                          <p:attrName>style.visibility</p:attrName>
                                        </p:attrNameLst>
                                      </p:cBhvr>
                                      <p:to>
                                        <p:strVal val="visible"/>
                                      </p:to>
                                    </p:set>
                                    <p:animEffect transition="in" filter="wipe(left)">
                                      <p:cBhvr>
                                        <p:cTn id="55" dur="2000"/>
                                        <p:tgtEl>
                                          <p:spTgt spid="574"/>
                                        </p:tgtEl>
                                      </p:cBhvr>
                                    </p:animEffect>
                                  </p:childTnLst>
                                </p:cTn>
                              </p:par>
                              <p:par>
                                <p:cTn id="56" presetID="22" presetClass="entr" presetSubtype="1" repeatCount="indefinite" fill="hold" grpId="0" nodeType="withEffect">
                                  <p:stCondLst>
                                    <p:cond delay="0"/>
                                  </p:stCondLst>
                                  <p:childTnLst>
                                    <p:set>
                                      <p:cBhvr>
                                        <p:cTn id="57" dur="1" fill="hold">
                                          <p:stCondLst>
                                            <p:cond delay="0"/>
                                          </p:stCondLst>
                                        </p:cTn>
                                        <p:tgtEl>
                                          <p:spTgt spid="579"/>
                                        </p:tgtEl>
                                        <p:attrNameLst>
                                          <p:attrName>style.visibility</p:attrName>
                                        </p:attrNameLst>
                                      </p:cBhvr>
                                      <p:to>
                                        <p:strVal val="visible"/>
                                      </p:to>
                                    </p:set>
                                    <p:animEffect transition="in" filter="wipe(up)">
                                      <p:cBhvr>
                                        <p:cTn id="58" dur="2000"/>
                                        <p:tgtEl>
                                          <p:spTgt spid="579"/>
                                        </p:tgtEl>
                                      </p:cBhvr>
                                    </p:animEffect>
                                  </p:childTnLst>
                                </p:cTn>
                              </p:par>
                              <p:par>
                                <p:cTn id="59" presetID="22" presetClass="entr" presetSubtype="1" repeatCount="indefinite" fill="hold" grpId="0" nodeType="withEffect">
                                  <p:stCondLst>
                                    <p:cond delay="0"/>
                                  </p:stCondLst>
                                  <p:childTnLst>
                                    <p:set>
                                      <p:cBhvr>
                                        <p:cTn id="60" dur="1" fill="hold">
                                          <p:stCondLst>
                                            <p:cond delay="0"/>
                                          </p:stCondLst>
                                        </p:cTn>
                                        <p:tgtEl>
                                          <p:spTgt spid="580"/>
                                        </p:tgtEl>
                                        <p:attrNameLst>
                                          <p:attrName>style.visibility</p:attrName>
                                        </p:attrNameLst>
                                      </p:cBhvr>
                                      <p:to>
                                        <p:strVal val="visible"/>
                                      </p:to>
                                    </p:set>
                                    <p:animEffect transition="in" filter="wipe(up)">
                                      <p:cBhvr>
                                        <p:cTn id="61" dur="2000"/>
                                        <p:tgtEl>
                                          <p:spTgt spid="58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repeatCount="indefinite" fill="hold" nodeType="click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ipe(down)">
                                      <p:cBhvr>
                                        <p:cTn id="66" dur="2000"/>
                                        <p:tgtEl>
                                          <p:spTgt spid="76"/>
                                        </p:tgtEl>
                                      </p:cBhvr>
                                    </p:animEffect>
                                  </p:childTnLst>
                                </p:cTn>
                              </p:par>
                            </p:childTnLst>
                          </p:cTn>
                        </p:par>
                        <p:par>
                          <p:cTn id="67" fill="hold">
                            <p:stCondLst>
                              <p:cond delay="2000"/>
                            </p:stCondLst>
                            <p:childTnLst>
                              <p:par>
                                <p:cTn id="68" presetID="47" presetClass="entr" presetSubtype="0"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2000"/>
                                        <p:tgtEl>
                                          <p:spTgt spid="77"/>
                                        </p:tgtEl>
                                      </p:cBhvr>
                                    </p:animEffect>
                                    <p:anim calcmode="lin" valueType="num">
                                      <p:cBhvr>
                                        <p:cTn id="71" dur="2000" fill="hold"/>
                                        <p:tgtEl>
                                          <p:spTgt spid="77"/>
                                        </p:tgtEl>
                                        <p:attrNameLst>
                                          <p:attrName>ppt_x</p:attrName>
                                        </p:attrNameLst>
                                      </p:cBhvr>
                                      <p:tavLst>
                                        <p:tav tm="0">
                                          <p:val>
                                            <p:strVal val="#ppt_x"/>
                                          </p:val>
                                        </p:tav>
                                        <p:tav tm="100000">
                                          <p:val>
                                            <p:strVal val="#ppt_x"/>
                                          </p:val>
                                        </p:tav>
                                      </p:tavLst>
                                    </p:anim>
                                    <p:anim calcmode="lin" valueType="num">
                                      <p:cBhvr>
                                        <p:cTn id="72" dur="2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14"/>
                                        </p:tgtEl>
                                        <p:attrNameLst>
                                          <p:attrName>style.visibility</p:attrName>
                                        </p:attrNameLst>
                                      </p:cBhvr>
                                      <p:to>
                                        <p:strVal val="visible"/>
                                      </p:to>
                                    </p:set>
                                    <p:animEffect transition="in" filter="wipe(left)">
                                      <p:cBhvr>
                                        <p:cTn id="77" dur="2000"/>
                                        <p:tgtEl>
                                          <p:spTgt spid="61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89"/>
                                        </p:tgtEl>
                                        <p:attrNameLst>
                                          <p:attrName>style.visibility</p:attrName>
                                        </p:attrNameLst>
                                      </p:cBhvr>
                                      <p:to>
                                        <p:strVal val="visible"/>
                                      </p:to>
                                    </p:set>
                                    <p:animEffect transition="in" filter="wipe(left)">
                                      <p:cBhvr>
                                        <p:cTn id="82" dur="2000"/>
                                        <p:tgtEl>
                                          <p:spTgt spid="589"/>
                                        </p:tgtEl>
                                      </p:cBhvr>
                                    </p:animEffect>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588"/>
                                        </p:tgtEl>
                                        <p:attrNameLst>
                                          <p:attrName>style.visibility</p:attrName>
                                        </p:attrNameLst>
                                      </p:cBhvr>
                                      <p:to>
                                        <p:strVal val="visible"/>
                                      </p:to>
                                    </p:set>
                                    <p:animEffect transition="in" filter="wipe(left)">
                                      <p:cBhvr>
                                        <p:cTn id="86" dur="2000"/>
                                        <p:tgtEl>
                                          <p:spTgt spid="588"/>
                                        </p:tgtEl>
                                      </p:cBhvr>
                                    </p:animEffect>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587"/>
                                        </p:tgtEl>
                                        <p:attrNameLst>
                                          <p:attrName>style.visibility</p:attrName>
                                        </p:attrNameLst>
                                      </p:cBhvr>
                                      <p:to>
                                        <p:strVal val="visible"/>
                                      </p:to>
                                    </p:set>
                                    <p:animEffect transition="in" filter="wipe(left)">
                                      <p:cBhvr>
                                        <p:cTn id="90" dur="2000"/>
                                        <p:tgtEl>
                                          <p:spTgt spid="587"/>
                                        </p:tgtEl>
                                      </p:cBhvr>
                                    </p:animEffect>
                                  </p:childTnLst>
                                </p:cTn>
                              </p:par>
                            </p:childTnLst>
                          </p:cTn>
                        </p:par>
                        <p:par>
                          <p:cTn id="91" fill="hold">
                            <p:stCondLst>
                              <p:cond delay="6000"/>
                            </p:stCondLst>
                            <p:childTnLst>
                              <p:par>
                                <p:cTn id="92" presetID="22" presetClass="entr" presetSubtype="8" fill="hold" grpId="0" nodeType="afterEffect">
                                  <p:stCondLst>
                                    <p:cond delay="0"/>
                                  </p:stCondLst>
                                  <p:childTnLst>
                                    <p:set>
                                      <p:cBhvr>
                                        <p:cTn id="93" dur="1" fill="hold">
                                          <p:stCondLst>
                                            <p:cond delay="0"/>
                                          </p:stCondLst>
                                        </p:cTn>
                                        <p:tgtEl>
                                          <p:spTgt spid="586"/>
                                        </p:tgtEl>
                                        <p:attrNameLst>
                                          <p:attrName>style.visibility</p:attrName>
                                        </p:attrNameLst>
                                      </p:cBhvr>
                                      <p:to>
                                        <p:strVal val="visible"/>
                                      </p:to>
                                    </p:set>
                                    <p:animEffect transition="in" filter="wipe(left)">
                                      <p:cBhvr>
                                        <p:cTn id="94" dur="2000"/>
                                        <p:tgtEl>
                                          <p:spTgt spid="586"/>
                                        </p:tgtEl>
                                      </p:cBhvr>
                                    </p:animEffect>
                                  </p:childTnLst>
                                </p:cTn>
                              </p:par>
                            </p:childTnLst>
                          </p:cTn>
                        </p:par>
                        <p:par>
                          <p:cTn id="95" fill="hold">
                            <p:stCondLst>
                              <p:cond delay="8000"/>
                            </p:stCondLst>
                            <p:childTnLst>
                              <p:par>
                                <p:cTn id="96" presetID="22" presetClass="entr" presetSubtype="8" fill="hold" grpId="0" nodeType="afterEffect">
                                  <p:stCondLst>
                                    <p:cond delay="0"/>
                                  </p:stCondLst>
                                  <p:childTnLst>
                                    <p:set>
                                      <p:cBhvr>
                                        <p:cTn id="97" dur="1" fill="hold">
                                          <p:stCondLst>
                                            <p:cond delay="0"/>
                                          </p:stCondLst>
                                        </p:cTn>
                                        <p:tgtEl>
                                          <p:spTgt spid="590"/>
                                        </p:tgtEl>
                                        <p:attrNameLst>
                                          <p:attrName>style.visibility</p:attrName>
                                        </p:attrNameLst>
                                      </p:cBhvr>
                                      <p:to>
                                        <p:strVal val="visible"/>
                                      </p:to>
                                    </p:set>
                                    <p:animEffect transition="in" filter="wipe(left)">
                                      <p:cBhvr>
                                        <p:cTn id="98" dur="2000"/>
                                        <p:tgtEl>
                                          <p:spTgt spid="590"/>
                                        </p:tgtEl>
                                      </p:cBhvr>
                                    </p:animEffect>
                                  </p:childTnLst>
                                </p:cTn>
                              </p:par>
                            </p:childTnLst>
                          </p:cTn>
                        </p:par>
                        <p:par>
                          <p:cTn id="99" fill="hold">
                            <p:stCondLst>
                              <p:cond delay="10000"/>
                            </p:stCondLst>
                            <p:childTnLst>
                              <p:par>
                                <p:cTn id="100" presetID="22" presetClass="entr" presetSubtype="8" fill="hold" nodeType="afterEffect">
                                  <p:stCondLst>
                                    <p:cond delay="0"/>
                                  </p:stCondLst>
                                  <p:childTnLst>
                                    <p:set>
                                      <p:cBhvr>
                                        <p:cTn id="101" dur="1" fill="hold">
                                          <p:stCondLst>
                                            <p:cond delay="0"/>
                                          </p:stCondLst>
                                        </p:cTn>
                                        <p:tgtEl>
                                          <p:spTgt spid="609"/>
                                        </p:tgtEl>
                                        <p:attrNameLst>
                                          <p:attrName>style.visibility</p:attrName>
                                        </p:attrNameLst>
                                      </p:cBhvr>
                                      <p:to>
                                        <p:strVal val="visible"/>
                                      </p:to>
                                    </p:set>
                                    <p:animEffect transition="in" filter="wipe(left)">
                                      <p:cBhvr>
                                        <p:cTn id="102" dur="2000"/>
                                        <p:tgtEl>
                                          <p:spTgt spid="609"/>
                                        </p:tgtEl>
                                      </p:cBhvr>
                                    </p:animEffect>
                                  </p:childTnLst>
                                </p:cTn>
                              </p:par>
                            </p:childTnLst>
                          </p:cTn>
                        </p:par>
                        <p:par>
                          <p:cTn id="103" fill="hold">
                            <p:stCondLst>
                              <p:cond delay="12000"/>
                            </p:stCondLst>
                            <p:childTnLst>
                              <p:par>
                                <p:cTn id="104" presetID="22" presetClass="entr" presetSubtype="8" fill="hold" grpId="0" nodeType="afterEffect">
                                  <p:stCondLst>
                                    <p:cond delay="0"/>
                                  </p:stCondLst>
                                  <p:childTnLst>
                                    <p:set>
                                      <p:cBhvr>
                                        <p:cTn id="105" dur="1" fill="hold">
                                          <p:stCondLst>
                                            <p:cond delay="0"/>
                                          </p:stCondLst>
                                        </p:cTn>
                                        <p:tgtEl>
                                          <p:spTgt spid="611"/>
                                        </p:tgtEl>
                                        <p:attrNameLst>
                                          <p:attrName>style.visibility</p:attrName>
                                        </p:attrNameLst>
                                      </p:cBhvr>
                                      <p:to>
                                        <p:strVal val="visible"/>
                                      </p:to>
                                    </p:set>
                                    <p:animEffect transition="in" filter="wipe(left)">
                                      <p:cBhvr>
                                        <p:cTn id="106" dur="2000"/>
                                        <p:tgtEl>
                                          <p:spTgt spid="611"/>
                                        </p:tgtEl>
                                      </p:cBhvr>
                                    </p:animEffect>
                                  </p:childTnLst>
                                </p:cTn>
                              </p:par>
                            </p:childTnLst>
                          </p:cTn>
                        </p:par>
                        <p:par>
                          <p:cTn id="107" fill="hold">
                            <p:stCondLst>
                              <p:cond delay="14000"/>
                            </p:stCondLst>
                            <p:childTnLst>
                              <p:par>
                                <p:cTn id="108" presetID="22" presetClass="entr" presetSubtype="8" fill="hold" grpId="0" nodeType="afterEffect">
                                  <p:stCondLst>
                                    <p:cond delay="0"/>
                                  </p:stCondLst>
                                  <p:childTnLst>
                                    <p:set>
                                      <p:cBhvr>
                                        <p:cTn id="109" dur="1" fill="hold">
                                          <p:stCondLst>
                                            <p:cond delay="0"/>
                                          </p:stCondLst>
                                        </p:cTn>
                                        <p:tgtEl>
                                          <p:spTgt spid="613"/>
                                        </p:tgtEl>
                                        <p:attrNameLst>
                                          <p:attrName>style.visibility</p:attrName>
                                        </p:attrNameLst>
                                      </p:cBhvr>
                                      <p:to>
                                        <p:strVal val="visible"/>
                                      </p:to>
                                    </p:set>
                                    <p:animEffect transition="in" filter="wipe(left)">
                                      <p:cBhvr>
                                        <p:cTn id="110" dur="2000"/>
                                        <p:tgtEl>
                                          <p:spTgt spid="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7" grpId="0"/>
      <p:bldP spid="82" grpId="0"/>
      <p:bldP spid="574" grpId="0" animBg="1"/>
      <p:bldP spid="575" grpId="0" animBg="1"/>
      <p:bldP spid="576" grpId="0" animBg="1"/>
      <p:bldP spid="577" grpId="0" animBg="1"/>
      <p:bldP spid="578" grpId="0" animBg="1"/>
      <p:bldP spid="579" grpId="0" animBg="1"/>
      <p:bldP spid="580" grpId="0" animBg="1"/>
      <p:bldP spid="581" grpId="0" animBg="1"/>
      <p:bldP spid="582" grpId="0" animBg="1"/>
      <p:bldP spid="586" grpId="0"/>
      <p:bldP spid="587" grpId="0"/>
      <p:bldP spid="588" grpId="0"/>
      <p:bldP spid="589" grpId="0"/>
      <p:bldP spid="590" grpId="0"/>
      <p:bldP spid="611" grpId="0"/>
      <p:bldP spid="613" grpId="0"/>
      <p:bldP spid="61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33601" y="720088"/>
            <a:ext cx="8000997" cy="4690218"/>
            <a:chOff x="762000" y="381000"/>
            <a:chExt cx="8000997" cy="5029200"/>
          </a:xfrm>
        </p:grpSpPr>
        <p:grpSp>
          <p:nvGrpSpPr>
            <p:cNvPr id="4" name="Group 113"/>
            <p:cNvGrpSpPr/>
            <p:nvPr/>
          </p:nvGrpSpPr>
          <p:grpSpPr>
            <a:xfrm>
              <a:off x="762000" y="381000"/>
              <a:ext cx="2438400" cy="5029200"/>
              <a:chOff x="762000" y="609600"/>
              <a:chExt cx="2438400" cy="5029200"/>
            </a:xfrm>
          </p:grpSpPr>
          <p:sp>
            <p:nvSpPr>
              <p:cNvPr id="9" name="Can 8"/>
              <p:cNvSpPr/>
              <p:nvPr/>
            </p:nvSpPr>
            <p:spPr>
              <a:xfrm>
                <a:off x="762000" y="5105400"/>
                <a:ext cx="2438400" cy="533400"/>
              </a:xfrm>
              <a:prstGeom prst="can">
                <a:avLst>
                  <a:gd name="adj" fmla="val 0"/>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a:off x="838200" y="609600"/>
                <a:ext cx="2286000" cy="4800600"/>
              </a:xfrm>
              <a:prstGeom prst="can">
                <a:avLst>
                  <a:gd name="adj" fmla="val 20349"/>
                </a:avLst>
              </a:prstGeom>
              <a:solidFill>
                <a:srgbClr val="FFE5FE"/>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Connector 4"/>
            <p:cNvCxnSpPr/>
            <p:nvPr/>
          </p:nvCxnSpPr>
          <p:spPr>
            <a:xfrm>
              <a:off x="762000" y="5410200"/>
              <a:ext cx="800099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n 9"/>
            <p:cNvSpPr/>
            <p:nvPr/>
          </p:nvSpPr>
          <p:spPr>
            <a:xfrm rot="5400000">
              <a:off x="3000295" y="2638506"/>
              <a:ext cx="457200" cy="361790"/>
            </a:xfrm>
            <a:prstGeom prst="can">
              <a:avLst>
                <a:gd name="adj" fmla="val 44261"/>
              </a:avLst>
            </a:prstGeom>
            <a:solidFill>
              <a:srgbClr val="CCCC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p:cNvSpPr/>
            <p:nvPr/>
          </p:nvSpPr>
          <p:spPr>
            <a:xfrm rot="5400000">
              <a:off x="3000295" y="1495506"/>
              <a:ext cx="457200" cy="361790"/>
            </a:xfrm>
            <a:prstGeom prst="can">
              <a:avLst>
                <a:gd name="adj" fmla="val 44260"/>
              </a:avLst>
            </a:prstGeom>
            <a:solidFill>
              <a:srgbClr val="CCCC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rot="5400000">
              <a:off x="3000295" y="4086306"/>
              <a:ext cx="457200" cy="361790"/>
            </a:xfrm>
            <a:prstGeom prst="can">
              <a:avLst>
                <a:gd name="adj" fmla="val 51238"/>
              </a:avLst>
            </a:prstGeom>
            <a:solidFill>
              <a:srgbClr val="CCCCFF"/>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an 11"/>
          <p:cNvSpPr/>
          <p:nvPr/>
        </p:nvSpPr>
        <p:spPr>
          <a:xfrm>
            <a:off x="2209800" y="3543935"/>
            <a:ext cx="2286000" cy="1637665"/>
          </a:xfrm>
          <a:prstGeom prst="can">
            <a:avLst>
              <a:gd name="adj" fmla="val 20349"/>
            </a:avLst>
          </a:prstGeom>
          <a:solidFill>
            <a:srgbClr val="00CCF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2209800" y="2057400"/>
            <a:ext cx="2286000" cy="3141750"/>
          </a:xfrm>
          <a:prstGeom prst="can">
            <a:avLst>
              <a:gd name="adj" fmla="val 20349"/>
            </a:avLst>
          </a:prstGeom>
          <a:solidFill>
            <a:srgbClr val="00CCF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a:off x="2209800" y="1219200"/>
            <a:ext cx="2286000" cy="3962400"/>
          </a:xfrm>
          <a:prstGeom prst="can">
            <a:avLst>
              <a:gd name="adj" fmla="val 20349"/>
            </a:avLst>
          </a:prstGeom>
          <a:solidFill>
            <a:srgbClr val="00CCF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4495801" y="4133992"/>
            <a:ext cx="4038599" cy="971409"/>
            <a:chOff x="2062948" y="5831482"/>
            <a:chExt cx="3696871" cy="1066800"/>
          </a:xfrm>
        </p:grpSpPr>
        <p:sp>
          <p:nvSpPr>
            <p:cNvPr id="16" name="Bent Arrow 15"/>
            <p:cNvSpPr/>
            <p:nvPr/>
          </p:nvSpPr>
          <p:spPr>
            <a:xfrm rot="5400000">
              <a:off x="3473816" y="4612279"/>
              <a:ext cx="1066800" cy="3505206"/>
            </a:xfrm>
            <a:prstGeom prst="bentArrow">
              <a:avLst>
                <a:gd name="adj1" fmla="val 44434"/>
                <a:gd name="adj2" fmla="val 22217"/>
                <a:gd name="adj3" fmla="val 0"/>
                <a:gd name="adj4" fmla="val 74777"/>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lowchart: Connector 16"/>
            <p:cNvSpPr/>
            <p:nvPr/>
          </p:nvSpPr>
          <p:spPr>
            <a:xfrm>
              <a:off x="2062948" y="5849491"/>
              <a:ext cx="457200" cy="457200"/>
            </a:xfrm>
            <a:prstGeom prst="flowChartConnector">
              <a:avLst/>
            </a:prstGeom>
            <a:solidFill>
              <a:srgbClr val="00CCFF"/>
            </a:solidFill>
            <a:ln>
              <a:no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419600" y="1708903"/>
            <a:ext cx="1524000" cy="3136560"/>
            <a:chOff x="4191000" y="1447800"/>
            <a:chExt cx="1524000" cy="3363253"/>
          </a:xfrm>
        </p:grpSpPr>
        <p:sp>
          <p:nvSpPr>
            <p:cNvPr id="19" name="Bent Arrow 18"/>
            <p:cNvSpPr/>
            <p:nvPr/>
          </p:nvSpPr>
          <p:spPr>
            <a:xfrm rot="5400000">
              <a:off x="3371934" y="2467987"/>
              <a:ext cx="3356912" cy="1329220"/>
            </a:xfrm>
            <a:prstGeom prst="bentArrow">
              <a:avLst>
                <a:gd name="adj1" fmla="val 35510"/>
                <a:gd name="adj2" fmla="val 19522"/>
                <a:gd name="adj3" fmla="val 0"/>
                <a:gd name="adj4" fmla="val 86908"/>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owchart: Connector 19"/>
            <p:cNvSpPr/>
            <p:nvPr/>
          </p:nvSpPr>
          <p:spPr>
            <a:xfrm>
              <a:off x="4191000" y="1447800"/>
              <a:ext cx="457200" cy="498571"/>
            </a:xfrm>
            <a:prstGeom prst="flowChartConnector">
              <a:avLst/>
            </a:prstGeom>
            <a:solidFill>
              <a:srgbClr val="00CCFF"/>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343401" y="2759495"/>
            <a:ext cx="3057097" cy="2064275"/>
            <a:chOff x="3990498" y="306810"/>
            <a:chExt cx="1972321" cy="3534665"/>
          </a:xfrm>
        </p:grpSpPr>
        <p:sp>
          <p:nvSpPr>
            <p:cNvPr id="22" name="Bent Arrow 21"/>
            <p:cNvSpPr/>
            <p:nvPr/>
          </p:nvSpPr>
          <p:spPr>
            <a:xfrm rot="5400000">
              <a:off x="3319186" y="1197843"/>
              <a:ext cx="3534665" cy="1752600"/>
            </a:xfrm>
            <a:prstGeom prst="bentArrow">
              <a:avLst>
                <a:gd name="adj1" fmla="val 21952"/>
                <a:gd name="adj2" fmla="val 19522"/>
                <a:gd name="adj3" fmla="val 0"/>
                <a:gd name="adj4" fmla="val 51369"/>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lowchart: Connector 22"/>
            <p:cNvSpPr/>
            <p:nvPr/>
          </p:nvSpPr>
          <p:spPr>
            <a:xfrm rot="293657">
              <a:off x="3990498" y="382178"/>
              <a:ext cx="457200" cy="652458"/>
            </a:xfrm>
            <a:prstGeom prst="flowChartConnector">
              <a:avLst/>
            </a:prstGeom>
            <a:solidFill>
              <a:srgbClr val="00CCFF"/>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419600" y="2793884"/>
            <a:ext cx="1981200" cy="1930517"/>
            <a:chOff x="3981618" y="283597"/>
            <a:chExt cx="1981200" cy="3380125"/>
          </a:xfrm>
        </p:grpSpPr>
        <p:sp>
          <p:nvSpPr>
            <p:cNvPr id="25" name="Bent Arrow 24"/>
            <p:cNvSpPr/>
            <p:nvPr/>
          </p:nvSpPr>
          <p:spPr>
            <a:xfrm rot="5400000">
              <a:off x="3408062" y="1108967"/>
              <a:ext cx="3356911" cy="1752600"/>
            </a:xfrm>
            <a:prstGeom prst="bentArrow">
              <a:avLst>
                <a:gd name="adj1" fmla="val 23412"/>
                <a:gd name="adj2" fmla="val 19522"/>
                <a:gd name="adj3" fmla="val 0"/>
                <a:gd name="adj4" fmla="val 51369"/>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lowchart: Connector 25"/>
            <p:cNvSpPr/>
            <p:nvPr/>
          </p:nvSpPr>
          <p:spPr>
            <a:xfrm>
              <a:off x="3981618" y="283597"/>
              <a:ext cx="457200" cy="779246"/>
            </a:xfrm>
            <a:prstGeom prst="flowChartConnector">
              <a:avLst/>
            </a:prstGeom>
            <a:solidFill>
              <a:srgbClr val="00CCFF"/>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572000" y="4143534"/>
            <a:ext cx="1676401" cy="971409"/>
            <a:chOff x="2062948" y="5831482"/>
            <a:chExt cx="3696871" cy="1066800"/>
          </a:xfrm>
        </p:grpSpPr>
        <p:sp>
          <p:nvSpPr>
            <p:cNvPr id="28" name="Bent Arrow 27"/>
            <p:cNvSpPr/>
            <p:nvPr/>
          </p:nvSpPr>
          <p:spPr>
            <a:xfrm rot="5400000">
              <a:off x="3473816" y="4612279"/>
              <a:ext cx="1066800" cy="3505206"/>
            </a:xfrm>
            <a:prstGeom prst="bentArrow">
              <a:avLst>
                <a:gd name="adj1" fmla="val 44434"/>
                <a:gd name="adj2" fmla="val 22217"/>
                <a:gd name="adj3" fmla="val 0"/>
                <a:gd name="adj4" fmla="val 74777"/>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lowchart: Connector 28"/>
            <p:cNvSpPr/>
            <p:nvPr/>
          </p:nvSpPr>
          <p:spPr>
            <a:xfrm>
              <a:off x="2062948" y="5849491"/>
              <a:ext cx="457200" cy="457200"/>
            </a:xfrm>
            <a:prstGeom prst="flowChartConnector">
              <a:avLst/>
            </a:prstGeom>
            <a:solidFill>
              <a:srgbClr val="00CCFF"/>
            </a:solidFill>
            <a:ln>
              <a:no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4602480" y="4724400"/>
            <a:ext cx="5532120" cy="660020"/>
          </a:xfrm>
          <a:prstGeom prst="rect">
            <a:avLst/>
          </a:prstGeom>
          <a:solidFill>
            <a:srgbClr val="00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133600" y="5562600"/>
            <a:ext cx="8001000" cy="685800"/>
          </a:xfrm>
          <a:prstGeom prst="roundRect">
            <a:avLst>
              <a:gd name="adj" fmla="val 0"/>
            </a:avLst>
          </a:prstGeom>
          <a:noFill/>
          <a:ln w="19050">
            <a:solidFill>
              <a:schemeClr val="tx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latin typeface="NikoshBAN" pitchFamily="2" charset="0"/>
                <a:cs typeface="NikoshBAN" pitchFamily="2" charset="0"/>
              </a:rPr>
              <a:t>পানির চাপ গভীরতার সাথে বৃদ্ধি পায়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64353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20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20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1000"/>
                                        <p:tgtEl>
                                          <p:spTgt spid="15"/>
                                        </p:tgtEl>
                                      </p:cBhvr>
                                    </p:animEffect>
                                  </p:childTnLst>
                                </p:cTn>
                              </p:par>
                            </p:childTnLst>
                          </p:cTn>
                        </p:par>
                        <p:par>
                          <p:cTn id="29" fill="hold">
                            <p:stCondLst>
                              <p:cond delay="1000"/>
                            </p:stCondLst>
                            <p:childTnLst>
                              <p:par>
                                <p:cTn id="30" presetID="18" presetClass="entr" presetSubtype="6"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strips(downRight)">
                                      <p:cBhvr>
                                        <p:cTn id="32" dur="1000"/>
                                        <p:tgtEl>
                                          <p:spTgt spid="21"/>
                                        </p:tgtEl>
                                      </p:cBhvr>
                                    </p:animEffect>
                                  </p:childTnLst>
                                </p:cTn>
                              </p:par>
                            </p:childTnLst>
                          </p:cTn>
                        </p:par>
                        <p:par>
                          <p:cTn id="33" fill="hold">
                            <p:stCondLst>
                              <p:cond delay="2000"/>
                            </p:stCondLst>
                            <p:childTnLst>
                              <p:par>
                                <p:cTn id="34" presetID="18" presetClass="entr" presetSubtype="6"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trips(downRight)">
                                      <p:cBhvr>
                                        <p:cTn id="36" dur="1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1" fill="hold" grpId="1" nodeType="clickEffect">
                                  <p:stCondLst>
                                    <p:cond delay="0"/>
                                  </p:stCondLst>
                                  <p:childTnLst>
                                    <p:animEffect transition="out" filter="wipe(up)">
                                      <p:cBhvr>
                                        <p:cTn id="40" dur="2000"/>
                                        <p:tgtEl>
                                          <p:spTgt spid="14"/>
                                        </p:tgtEl>
                                      </p:cBhvr>
                                    </p:animEffect>
                                    <p:set>
                                      <p:cBhvr>
                                        <p:cTn id="41" dur="1" fill="hold">
                                          <p:stCondLst>
                                            <p:cond delay="1999"/>
                                          </p:stCondLst>
                                        </p:cTn>
                                        <p:tgtEl>
                                          <p:spTgt spid="14"/>
                                        </p:tgtEl>
                                        <p:attrNameLst>
                                          <p:attrName>style.visibility</p:attrName>
                                        </p:attrNameLst>
                                      </p:cBhvr>
                                      <p:to>
                                        <p:strVal val="hidden"/>
                                      </p:to>
                                    </p:set>
                                  </p:childTnLst>
                                </p:cTn>
                              </p:par>
                            </p:childTnLst>
                          </p:cTn>
                        </p:par>
                        <p:par>
                          <p:cTn id="42" fill="hold">
                            <p:stCondLst>
                              <p:cond delay="2000"/>
                            </p:stCondLst>
                            <p:childTnLst>
                              <p:par>
                                <p:cTn id="43" presetID="22" presetClass="exit" presetSubtype="4" fill="hold" nodeType="afterEffect">
                                  <p:stCondLst>
                                    <p:cond delay="0"/>
                                  </p:stCondLst>
                                  <p:childTnLst>
                                    <p:animEffect transition="out" filter="wipe(down)">
                                      <p:cBhvr>
                                        <p:cTn id="44" dur="1000"/>
                                        <p:tgtEl>
                                          <p:spTgt spid="18"/>
                                        </p:tgtEl>
                                      </p:cBhvr>
                                    </p:animEffect>
                                    <p:set>
                                      <p:cBhvr>
                                        <p:cTn id="45" dur="1" fill="hold">
                                          <p:stCondLst>
                                            <p:cond delay="999"/>
                                          </p:stCondLst>
                                        </p:cTn>
                                        <p:tgtEl>
                                          <p:spTgt spid="18"/>
                                        </p:tgtEl>
                                        <p:attrNameLst>
                                          <p:attrName>style.visibility</p:attrName>
                                        </p:attrNameLst>
                                      </p:cBhvr>
                                      <p:to>
                                        <p:strVal val="hidden"/>
                                      </p:to>
                                    </p:set>
                                  </p:childTnLst>
                                </p:cTn>
                              </p:par>
                            </p:childTnLst>
                          </p:cTn>
                        </p:par>
                        <p:par>
                          <p:cTn id="46" fill="hold">
                            <p:stCondLst>
                              <p:cond delay="3000"/>
                            </p:stCondLst>
                            <p:childTnLst>
                              <p:par>
                                <p:cTn id="47" presetID="1" presetClass="exit" presetSubtype="0" fill="hold" nodeType="after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8" presetClass="entr" presetSubtype="6"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strips(downRight)">
                                      <p:cBhvr>
                                        <p:cTn id="51" dur="20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1" fill="hold" grpId="1" nodeType="clickEffect">
                                  <p:stCondLst>
                                    <p:cond delay="0"/>
                                  </p:stCondLst>
                                  <p:childTnLst>
                                    <p:animEffect transition="out" filter="wipe(up)">
                                      <p:cBhvr>
                                        <p:cTn id="55" dur="2000"/>
                                        <p:tgtEl>
                                          <p:spTgt spid="13"/>
                                        </p:tgtEl>
                                      </p:cBhvr>
                                    </p:animEffect>
                                    <p:set>
                                      <p:cBhvr>
                                        <p:cTn id="56" dur="1" fill="hold">
                                          <p:stCondLst>
                                            <p:cond delay="1999"/>
                                          </p:stCondLst>
                                        </p:cTn>
                                        <p:tgtEl>
                                          <p:spTgt spid="13"/>
                                        </p:tgtEl>
                                        <p:attrNameLst>
                                          <p:attrName>style.visibility</p:attrName>
                                        </p:attrNameLst>
                                      </p:cBhvr>
                                      <p:to>
                                        <p:strVal val="hidden"/>
                                      </p:to>
                                    </p:set>
                                  </p:childTnLst>
                                </p:cTn>
                              </p:par>
                            </p:childTnLst>
                          </p:cTn>
                        </p:par>
                        <p:par>
                          <p:cTn id="57" fill="hold">
                            <p:stCondLst>
                              <p:cond delay="2000"/>
                            </p:stCondLst>
                            <p:childTnLst>
                              <p:par>
                                <p:cTn id="58" presetID="22" presetClass="exit" presetSubtype="4" fill="hold" nodeType="afterEffect">
                                  <p:stCondLst>
                                    <p:cond delay="0"/>
                                  </p:stCondLst>
                                  <p:childTnLst>
                                    <p:animEffect transition="out" filter="wipe(down)">
                                      <p:cBhvr>
                                        <p:cTn id="59" dur="1000"/>
                                        <p:tgtEl>
                                          <p:spTgt spid="24"/>
                                        </p:tgtEl>
                                      </p:cBhvr>
                                    </p:animEffect>
                                    <p:set>
                                      <p:cBhvr>
                                        <p:cTn id="60" dur="1" fill="hold">
                                          <p:stCondLst>
                                            <p:cond delay="999"/>
                                          </p:stCondLst>
                                        </p:cTn>
                                        <p:tgtEl>
                                          <p:spTgt spid="24"/>
                                        </p:tgtEl>
                                        <p:attrNameLst>
                                          <p:attrName>style.visibility</p:attrName>
                                        </p:attrNameLst>
                                      </p:cBhvr>
                                      <p:to>
                                        <p:strVal val="hidden"/>
                                      </p:to>
                                    </p:set>
                                  </p:childTnLst>
                                </p:cTn>
                              </p:par>
                            </p:childTnLst>
                          </p:cTn>
                        </p:par>
                        <p:par>
                          <p:cTn id="61" fill="hold">
                            <p:stCondLst>
                              <p:cond delay="3000"/>
                            </p:stCondLst>
                            <p:childTnLst>
                              <p:par>
                                <p:cTn id="62" presetID="1" presetClass="exit" presetSubtype="0" fill="hold" nodeType="afterEffect">
                                  <p:stCondLst>
                                    <p:cond delay="0"/>
                                  </p:stCondLst>
                                  <p:childTnLst>
                                    <p:set>
                                      <p:cBhvr>
                                        <p:cTn id="63" dur="1" fill="hold">
                                          <p:stCondLst>
                                            <p:cond delay="0"/>
                                          </p:stCondLst>
                                        </p:cTn>
                                        <p:tgtEl>
                                          <p:spTgt spid="15"/>
                                        </p:tgtEl>
                                        <p:attrNameLst>
                                          <p:attrName>style.visibility</p:attrName>
                                        </p:attrNameLst>
                                      </p:cBhvr>
                                      <p:to>
                                        <p:strVal val="hidden"/>
                                      </p:to>
                                    </p:set>
                                  </p:childTnLst>
                                </p:cTn>
                              </p:par>
                            </p:childTnLst>
                          </p:cTn>
                        </p:par>
                        <p:par>
                          <p:cTn id="64" fill="hold">
                            <p:stCondLst>
                              <p:cond delay="3000"/>
                            </p:stCondLst>
                            <p:childTnLst>
                              <p:par>
                                <p:cTn id="65" presetID="22" presetClass="entr" presetSubtype="8"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10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11"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144486" y="685800"/>
            <a:ext cx="2884715" cy="5638800"/>
            <a:chOff x="533400" y="685800"/>
            <a:chExt cx="2960915" cy="571500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7787" t="18857" r="33356" b="9333"/>
            <a:stretch/>
          </p:blipFill>
          <p:spPr>
            <a:xfrm>
              <a:off x="533400" y="685800"/>
              <a:ext cx="2960915" cy="5715000"/>
            </a:xfrm>
            <a:prstGeom prst="rect">
              <a:avLst/>
            </a:prstGeom>
          </p:spPr>
        </p:pic>
        <p:sp>
          <p:nvSpPr>
            <p:cNvPr id="13" name="TextBox 12"/>
            <p:cNvSpPr txBox="1"/>
            <p:nvPr/>
          </p:nvSpPr>
          <p:spPr>
            <a:xfrm>
              <a:off x="1219200" y="4267200"/>
              <a:ext cx="1514048" cy="717452"/>
            </a:xfrm>
            <a:prstGeom prst="rect">
              <a:avLst/>
            </a:prstGeom>
            <a:noFill/>
          </p:spPr>
          <p:txBody>
            <a:bodyPr wrap="none" rtlCol="0">
              <a:spAutoFit/>
            </a:bodyPr>
            <a:lstStyle/>
            <a:p>
              <a:r>
                <a:rPr lang="bn-BD" sz="4000" dirty="0">
                  <a:latin typeface="NikoshBAN" pitchFamily="2" charset="0"/>
                  <a:cs typeface="NikoshBAN" pitchFamily="2" charset="0"/>
                </a:rPr>
                <a:t>গ্লিসারিন</a:t>
              </a:r>
              <a:endParaRPr lang="en-US" sz="4000" dirty="0">
                <a:latin typeface="NikoshBAN" pitchFamily="2" charset="0"/>
                <a:cs typeface="NikoshBAN" pitchFamily="2" charset="0"/>
              </a:endParaRPr>
            </a:p>
          </p:txBody>
        </p:sp>
      </p:grpSp>
      <p:sp>
        <p:nvSpPr>
          <p:cNvPr id="15" name="TextBox 14"/>
          <p:cNvSpPr txBox="1"/>
          <p:nvPr/>
        </p:nvSpPr>
        <p:spPr>
          <a:xfrm>
            <a:off x="5181600" y="2662298"/>
            <a:ext cx="4817374" cy="2062103"/>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US" sz="3200" dirty="0">
                <a:latin typeface="NikoshBAN" pitchFamily="2" charset="0"/>
                <a:cs typeface="NikoshBAN" pitchFamily="2" charset="0"/>
              </a:rPr>
              <a:t>*</a:t>
            </a:r>
            <a:r>
              <a:rPr lang="bn-BD" sz="3200" dirty="0">
                <a:latin typeface="NikoshBAN" pitchFamily="2" charset="0"/>
                <a:cs typeface="NikoshBAN" pitchFamily="2" charset="0"/>
              </a:rPr>
              <a:t>গ্লিসারিনের উপরিতল থেকে </a:t>
            </a:r>
            <a:endParaRPr lang="en-US" sz="3200" dirty="0">
              <a:latin typeface="NikoshBAN" pitchFamily="2" charset="0"/>
              <a:cs typeface="NikoshBAN" pitchFamily="2" charset="0"/>
            </a:endParaRPr>
          </a:p>
          <a:p>
            <a:pPr algn="ctr"/>
            <a:r>
              <a:rPr lang="en-US" sz="3200" dirty="0">
                <a:latin typeface="Times New Roman" pitchFamily="18" charset="0"/>
                <a:cs typeface="Times New Roman" pitchFamily="18" charset="0"/>
              </a:rPr>
              <a:t>75cm</a:t>
            </a:r>
            <a:r>
              <a:rPr lang="en-US" sz="3200" dirty="0">
                <a:latin typeface="NikoshBAN" pitchFamily="2" charset="0"/>
                <a:cs typeface="NikoshBAN" pitchFamily="2" charset="0"/>
              </a:rPr>
              <a:t> </a:t>
            </a:r>
            <a:r>
              <a:rPr lang="bn-BD" sz="3200" dirty="0">
                <a:latin typeface="NikoshBAN" pitchFamily="2" charset="0"/>
                <a:cs typeface="NikoshBAN" pitchFamily="2" charset="0"/>
              </a:rPr>
              <a:t>গভীরে</a:t>
            </a:r>
            <a:r>
              <a:rPr lang="en-US" sz="3200" dirty="0">
                <a:latin typeface="NikoshBAN" pitchFamily="2" charset="0"/>
                <a:cs typeface="NikoshBAN" pitchFamily="2" charset="0"/>
              </a:rPr>
              <a:t> </a:t>
            </a:r>
            <a:r>
              <a:rPr lang="bn-BD" sz="3200" dirty="0">
                <a:latin typeface="NikoshBAN" pitchFamily="2" charset="0"/>
                <a:cs typeface="NikoshBAN" pitchFamily="2" charset="0"/>
              </a:rPr>
              <a:t>কোনো বিন্দুতে </a:t>
            </a:r>
            <a:endParaRPr lang="en-US" sz="3200" dirty="0">
              <a:latin typeface="NikoshBAN" pitchFamily="2" charset="0"/>
              <a:cs typeface="NikoshBAN" pitchFamily="2" charset="0"/>
            </a:endParaRPr>
          </a:p>
          <a:p>
            <a:pPr algn="ctr"/>
            <a:r>
              <a:rPr lang="bn-BD" sz="3200" dirty="0">
                <a:latin typeface="NikoshBAN" pitchFamily="2" charset="0"/>
                <a:cs typeface="NikoshBAN" pitchFamily="2" charset="0"/>
              </a:rPr>
              <a:t>চাপের মান নির্ণয় কর।</a:t>
            </a:r>
            <a:endParaRPr lang="en-US" sz="3200" dirty="0">
              <a:latin typeface="NikoshBAN" pitchFamily="2" charset="0"/>
              <a:cs typeface="NikoshBAN" pitchFamily="2" charset="0"/>
            </a:endParaRPr>
          </a:p>
          <a:p>
            <a:pPr algn="ctr"/>
            <a:r>
              <a:rPr lang="bn-BD" sz="3200" dirty="0">
                <a:latin typeface="NikoshBAN" pitchFamily="2" charset="0"/>
                <a:cs typeface="NikoshBAN" pitchFamily="2" charset="0"/>
              </a:rPr>
              <a:t>গ্লিসারিনের ঘনত্ব </a:t>
            </a:r>
            <a:r>
              <a:rPr lang="en-US" sz="3200" dirty="0">
                <a:latin typeface="Times New Roman" pitchFamily="18" charset="0"/>
                <a:cs typeface="Times New Roman" pitchFamily="18" charset="0"/>
              </a:rPr>
              <a:t>1260kg m</a:t>
            </a:r>
            <a:r>
              <a:rPr lang="en-US" sz="3200" baseline="30000" dirty="0">
                <a:latin typeface="Times New Roman" pitchFamily="18" charset="0"/>
                <a:cs typeface="Times New Roman" pitchFamily="18" charset="0"/>
              </a:rPr>
              <a:t>-3</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63925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bg/>
                                          </p:spTgt>
                                        </p:tgtEl>
                                        <p:attrNameLst>
                                          <p:attrName>style.visibility</p:attrName>
                                        </p:attrNameLst>
                                      </p:cBhvr>
                                      <p:to>
                                        <p:strVal val="visible"/>
                                      </p:to>
                                    </p:set>
                                    <p:animEffect transition="in" filter="wipe(left)">
                                      <p:cBhvr>
                                        <p:cTn id="12" dur="2000"/>
                                        <p:tgtEl>
                                          <p:spTgt spid="15">
                                            <p:bg/>
                                          </p:spTgt>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wipe(left)">
                                      <p:cBhvr>
                                        <p:cTn id="16" dur="2000"/>
                                        <p:tgtEl>
                                          <p:spTgt spid="15">
                                            <p:txEl>
                                              <p:pRg st="0" end="0"/>
                                            </p:txEl>
                                          </p:spTgt>
                                        </p:tgtEl>
                                      </p:cBhvr>
                                    </p:animEffect>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left)">
                                      <p:cBhvr>
                                        <p:cTn id="20" dur="2000"/>
                                        <p:tgtEl>
                                          <p:spTgt spid="15">
                                            <p:txEl>
                                              <p:pRg st="1" end="1"/>
                                            </p:txEl>
                                          </p:spTgt>
                                        </p:tgtEl>
                                      </p:cBhvr>
                                    </p:animEffect>
                                  </p:childTnLst>
                                </p:cTn>
                              </p:par>
                            </p:childTnLst>
                          </p:cTn>
                        </p:par>
                        <p:par>
                          <p:cTn id="21" fill="hold">
                            <p:stCondLst>
                              <p:cond delay="6000"/>
                            </p:stCondLst>
                            <p:childTnLst>
                              <p:par>
                                <p:cTn id="22" presetID="22" presetClass="entr" presetSubtype="8" fill="hold" grpId="0" nodeType="after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wipe(left)">
                                      <p:cBhvr>
                                        <p:cTn id="24" dur="2000"/>
                                        <p:tgtEl>
                                          <p:spTgt spid="15">
                                            <p:txEl>
                                              <p:pRg st="2" end="2"/>
                                            </p:txEl>
                                          </p:spTgt>
                                        </p:tgtEl>
                                      </p:cBhvr>
                                    </p:animEffect>
                                  </p:childTnLst>
                                </p:cTn>
                              </p:par>
                            </p:childTnLst>
                          </p:cTn>
                        </p:par>
                        <p:par>
                          <p:cTn id="25" fill="hold">
                            <p:stCondLst>
                              <p:cond delay="8000"/>
                            </p:stCondLst>
                            <p:childTnLst>
                              <p:par>
                                <p:cTn id="26" presetID="22" presetClass="entr" presetSubtype="8" fill="hold" grpId="0" nodeType="after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wipe(left)">
                                      <p:cBhvr>
                                        <p:cTn id="28" dur="2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5430" y="3048000"/>
            <a:ext cx="7942972" cy="1077218"/>
          </a:xfrm>
          <a:prstGeom prst="rect">
            <a:avLst/>
          </a:prstGeom>
          <a:noFill/>
          <a:ln w="19050">
            <a:noFill/>
          </a:ln>
        </p:spPr>
        <p:txBody>
          <a:bodyPr wrap="square" rtlCol="0">
            <a:spAutoFit/>
          </a:bodyPr>
          <a:lstStyle/>
          <a:p>
            <a:pPr algn="ctr"/>
            <a:r>
              <a:rPr lang="bn-BD" sz="3200" dirty="0">
                <a:latin typeface="NikoshBAN" pitchFamily="2" charset="0"/>
                <a:cs typeface="NikoshBAN" pitchFamily="2" charset="0"/>
              </a:rPr>
              <a:t>সমুদ্র সমতল থেকে বেশি উচ্চতায় উঠলে শ্বাস–প্রশ্বাস </a:t>
            </a:r>
          </a:p>
          <a:p>
            <a:pPr algn="ctr"/>
            <a:r>
              <a:rPr lang="bn-BD" sz="3200" dirty="0">
                <a:latin typeface="NikoshBAN" pitchFamily="2" charset="0"/>
                <a:cs typeface="NikoshBAN" pitchFamily="2" charset="0"/>
              </a:rPr>
              <a:t>নেওয়া কস্টকর হয় – উক্তিটির যথার্থতা বিশ্লেষণ কর। </a:t>
            </a:r>
            <a:endParaRPr lang="en-US" sz="3200" dirty="0">
              <a:latin typeface="NikoshBAN" pitchFamily="2" charset="0"/>
              <a:cs typeface="NikoshBAN" pitchFamily="2" charset="0"/>
            </a:endParaRPr>
          </a:p>
        </p:txBody>
      </p:sp>
      <p:sp>
        <p:nvSpPr>
          <p:cNvPr id="3" name="Rectangle 2"/>
          <p:cNvSpPr/>
          <p:nvPr/>
        </p:nvSpPr>
        <p:spPr>
          <a:xfrm>
            <a:off x="3733800" y="1447800"/>
            <a:ext cx="4419600" cy="707886"/>
          </a:xfrm>
          <a:prstGeom prst="rect">
            <a:avLst/>
          </a:prstGeom>
          <a:noFill/>
          <a:ln w="19050">
            <a:solidFill>
              <a:schemeClr val="tx1"/>
            </a:solidFill>
          </a:ln>
        </p:spPr>
        <p:txBody>
          <a:bodyPr wrap="square">
            <a:spAutoFit/>
          </a:bodyPr>
          <a:lstStyle/>
          <a:p>
            <a:pPr algn="ctr"/>
            <a:r>
              <a:rPr lang="bn-BD" sz="4000" dirty="0">
                <a:latin typeface="NikoshBAN" pitchFamily="2" charset="0"/>
                <a:cs typeface="NikoshBAN" pitchFamily="2" charset="0"/>
              </a:rPr>
              <a:t>দলীয় কাজ</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67237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19600" y="539789"/>
            <a:ext cx="3642168" cy="707886"/>
          </a:xfrm>
          <a:prstGeom prst="rect">
            <a:avLst/>
          </a:prstGeom>
          <a:noFill/>
          <a:ln w="19050">
            <a:solidFill>
              <a:schemeClr val="tx1"/>
            </a:solidFill>
          </a:ln>
        </p:spPr>
        <p:txBody>
          <a:bodyPr wrap="square" rtlCol="0">
            <a:spAutoFit/>
          </a:bodyPr>
          <a:lstStyle/>
          <a:p>
            <a:pPr algn="ctr"/>
            <a:r>
              <a:rPr lang="bn-BD" sz="4000" dirty="0">
                <a:latin typeface="NikoshBAN" pitchFamily="2" charset="0"/>
                <a:cs typeface="NikoshBAN" pitchFamily="2" charset="0"/>
              </a:rPr>
              <a:t>মূল্যায়ন</a:t>
            </a:r>
            <a:endParaRPr lang="en-US" sz="4000" dirty="0">
              <a:latin typeface="NikoshBAN" pitchFamily="2" charset="0"/>
              <a:cs typeface="NikoshBAN"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712036392"/>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1030"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2695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1" y="1676401"/>
            <a:ext cx="8077201" cy="3108543"/>
          </a:xfrm>
          <a:prstGeom prst="rect">
            <a:avLst/>
          </a:prstGeom>
          <a:noFill/>
          <a:ln w="19050">
            <a:noFill/>
          </a:ln>
        </p:spPr>
        <p:txBody>
          <a:bodyPr wrap="square">
            <a:spAutoFit/>
          </a:bodyPr>
          <a:lstStyle/>
          <a:p>
            <a:pPr algn="just"/>
            <a:r>
              <a:rPr lang="en-US" sz="2800" dirty="0">
                <a:latin typeface="Times New Roman" pitchFamily="18" charset="0"/>
                <a:cs typeface="Times New Roman" pitchFamily="18" charset="0"/>
              </a:rPr>
              <a:t>35</a:t>
            </a:r>
            <a:r>
              <a:rPr lang="bn-BD" sz="2800" dirty="0">
                <a:latin typeface="NikoshBAN" pitchFamily="2" charset="0"/>
                <a:cs typeface="NikoshBAN" pitchFamily="2" charset="0"/>
              </a:rPr>
              <a:t> মিটার উচু সাততলা বিশি</a:t>
            </a:r>
            <a:r>
              <a:rPr lang="en-US" sz="2800" dirty="0" err="1">
                <a:latin typeface="NikoshBAN" pitchFamily="2" charset="0"/>
                <a:cs typeface="NikoshBAN" pitchFamily="2" charset="0"/>
              </a:rPr>
              <a:t>ষ্ট</a:t>
            </a:r>
            <a:r>
              <a:rPr lang="bn-BD" sz="2800" dirty="0">
                <a:latin typeface="NikoshBAN" pitchFamily="2" charset="0"/>
                <a:cs typeface="NikoshBAN" pitchFamily="2" charset="0"/>
              </a:rPr>
              <a:t> দালানের ছাদে পানির ট্যাংক অবস্থিত। ষষ্ঠ তলার লোকজন প্রায়ই অল্প চাপে পানি পাওয়ার</a:t>
            </a:r>
            <a:r>
              <a:rPr lang="en-US" sz="2800" dirty="0">
                <a:latin typeface="NikoshBAN" pitchFamily="2" charset="0"/>
                <a:cs typeface="NikoshBAN" pitchFamily="2" charset="0"/>
              </a:rPr>
              <a:t> </a:t>
            </a:r>
            <a:r>
              <a:rPr lang="bn-BD" sz="2800" dirty="0">
                <a:latin typeface="NikoshBAN" pitchFamily="2" charset="0"/>
                <a:cs typeface="NikoshBAN" pitchFamily="2" charset="0"/>
              </a:rPr>
              <a:t> অভিযোগ করেন। কিন্তু </a:t>
            </a:r>
            <a:r>
              <a:rPr lang="en-US" sz="2800" dirty="0" err="1">
                <a:latin typeface="NikoshBAN" pitchFamily="2" charset="0"/>
                <a:cs typeface="NikoshBAN" pitchFamily="2" charset="0"/>
              </a:rPr>
              <a:t>নি</a:t>
            </a:r>
            <a:r>
              <a:rPr lang="bn-BD" sz="2800" dirty="0">
                <a:latin typeface="NikoshBAN" pitchFamily="2" charset="0"/>
                <a:cs typeface="NikoshBAN" pitchFamily="2" charset="0"/>
              </a:rPr>
              <a:t>চতলার লোকজন চাহিদামত প্রচুর পানি পেয়ে থাকেন</a:t>
            </a:r>
            <a:endParaRPr lang="en-US" sz="2800" dirty="0">
              <a:latin typeface="NikoshBAN" pitchFamily="2" charset="0"/>
              <a:cs typeface="NikoshBAN" pitchFamily="2" charset="0"/>
            </a:endParaRPr>
          </a:p>
          <a:p>
            <a:r>
              <a:rPr lang="bn-BD" sz="2800" dirty="0">
                <a:latin typeface="NikoshBAN" pitchFamily="2" charset="0"/>
                <a:cs typeface="NikoshBAN" pitchFamily="2" charset="0"/>
              </a:rPr>
              <a:t>ক. চাপ কী ? </a:t>
            </a:r>
          </a:p>
          <a:p>
            <a:r>
              <a:rPr lang="bn-BD" sz="2800" dirty="0">
                <a:latin typeface="NikoshBAN" pitchFamily="2" charset="0"/>
                <a:cs typeface="NikoshBAN" pitchFamily="2" charset="0"/>
              </a:rPr>
              <a:t>খ. উচ্চতা বাড়লে বায়ুর চাপ কমে কেন ? </a:t>
            </a:r>
          </a:p>
          <a:p>
            <a:r>
              <a:rPr lang="bn-BD" sz="2800" dirty="0">
                <a:latin typeface="NikoshBAN" pitchFamily="2" charset="0"/>
                <a:cs typeface="NikoshBAN" pitchFamily="2" charset="0"/>
              </a:rPr>
              <a:t>গ. দালানের </a:t>
            </a:r>
            <a:r>
              <a:rPr lang="en-US" sz="2800" dirty="0" err="1">
                <a:latin typeface="NikoshBAN" pitchFamily="2" charset="0"/>
                <a:cs typeface="NikoshBAN" pitchFamily="2" charset="0"/>
              </a:rPr>
              <a:t>্নি</a:t>
            </a:r>
            <a:r>
              <a:rPr lang="bn-BD" sz="2800" dirty="0">
                <a:latin typeface="NikoshBAN" pitchFamily="2" charset="0"/>
                <a:cs typeface="NikoshBAN" pitchFamily="2" charset="0"/>
              </a:rPr>
              <a:t>চ তলায় পানির চাপ নির্ণয় কর</a:t>
            </a:r>
            <a:r>
              <a:rPr lang="bn-IN" sz="2800" dirty="0">
                <a:latin typeface="NikoshBAN" pitchFamily="2" charset="0"/>
                <a:cs typeface="NikoshBAN" pitchFamily="2" charset="0"/>
              </a:rPr>
              <a:t>।</a:t>
            </a:r>
            <a:r>
              <a:rPr lang="bn-BD" sz="2800" dirty="0">
                <a:latin typeface="NikoshBAN" pitchFamily="2" charset="0"/>
                <a:cs typeface="NikoshBAN" pitchFamily="2" charset="0"/>
              </a:rPr>
              <a:t> </a:t>
            </a:r>
          </a:p>
          <a:p>
            <a:r>
              <a:rPr lang="bn-BD" sz="2800" dirty="0">
                <a:latin typeface="NikoshBAN" pitchFamily="2" charset="0"/>
                <a:cs typeface="NikoshBAN" pitchFamily="2" charset="0"/>
              </a:rPr>
              <a:t>ঘ.দালানের বিভিন্ন তলায় পানির চাপ বিভিন্ন-উক্তিটি বিশ্লেষণ কর</a:t>
            </a:r>
            <a:r>
              <a:rPr lang="bn-IN" sz="2800" dirty="0">
                <a:latin typeface="NikoshBAN" pitchFamily="2" charset="0"/>
                <a:cs typeface="NikoshBAN" pitchFamily="2" charset="0"/>
              </a:rPr>
              <a:t>।</a:t>
            </a:r>
            <a:r>
              <a:rPr lang="en-US" sz="2800" dirty="0">
                <a:latin typeface="NikoshBAN" pitchFamily="2" charset="0"/>
                <a:cs typeface="NikoshBAN" pitchFamily="2" charset="0"/>
              </a:rPr>
              <a:t> </a:t>
            </a:r>
          </a:p>
        </p:txBody>
      </p:sp>
      <p:sp>
        <p:nvSpPr>
          <p:cNvPr id="4" name="Rectangle 3"/>
          <p:cNvSpPr/>
          <p:nvPr/>
        </p:nvSpPr>
        <p:spPr>
          <a:xfrm>
            <a:off x="4114801" y="762000"/>
            <a:ext cx="3783331" cy="707886"/>
          </a:xfrm>
          <a:prstGeom prst="rect">
            <a:avLst/>
          </a:prstGeom>
          <a:noFill/>
          <a:ln w="19050">
            <a:noFill/>
          </a:ln>
        </p:spPr>
        <p:txBody>
          <a:bodyPr wrap="square">
            <a:spAutoFit/>
          </a:bodyPr>
          <a:lstStyle/>
          <a:p>
            <a:pPr algn="ctr"/>
            <a:r>
              <a:rPr lang="bn-BD" sz="4000" dirty="0">
                <a:latin typeface="NikoshBAN" pitchFamily="2" charset="0"/>
                <a:cs typeface="NikoshBAN" pitchFamily="2" charset="0"/>
              </a:rPr>
              <a:t>বাড়ির কাজ</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69727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1828800"/>
            <a:ext cx="6629400" cy="2400657"/>
          </a:xfrm>
          <a:prstGeom prst="rect">
            <a:avLst/>
          </a:prstGeom>
          <a:noFill/>
        </p:spPr>
        <p:txBody>
          <a:bodyPr wrap="square" rtlCol="0">
            <a:spAutoFit/>
          </a:bodyPr>
          <a:lstStyle/>
          <a:p>
            <a:pPr algn="ctr"/>
            <a:r>
              <a:rPr lang="bn-BD" sz="15000" b="1" dirty="0">
                <a:solidFill>
                  <a:srgbClr val="00B050"/>
                </a:solidFill>
                <a:latin typeface="NikoshBAN" pitchFamily="2" charset="0"/>
                <a:cs typeface="NikoshBAN" pitchFamily="2" charset="0"/>
              </a:rPr>
              <a:t>ধন্যবাদ</a:t>
            </a:r>
            <a:endParaRPr lang="en-US" sz="15000" b="1"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335942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1" y="1194375"/>
            <a:ext cx="3581401" cy="231082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1596" y="1194375"/>
            <a:ext cx="3359604" cy="231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16786" t="6661" r="19786" b="10836"/>
          <a:stretch/>
        </p:blipFill>
        <p:spPr>
          <a:xfrm>
            <a:off x="2355396" y="4267200"/>
            <a:ext cx="3740603" cy="205740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4267200"/>
            <a:ext cx="3581400" cy="2057400"/>
          </a:xfrm>
          <a:prstGeom prst="rect">
            <a:avLst/>
          </a:prstGeom>
        </p:spPr>
      </p:pic>
      <p:sp>
        <p:nvSpPr>
          <p:cNvPr id="21" name="TextBox 20"/>
          <p:cNvSpPr txBox="1"/>
          <p:nvPr/>
        </p:nvSpPr>
        <p:spPr>
          <a:xfrm>
            <a:off x="2362200" y="3606226"/>
            <a:ext cx="7467601" cy="584775"/>
          </a:xfrm>
          <a:prstGeom prst="rect">
            <a:avLst/>
          </a:prstGeom>
          <a:noFill/>
          <a:ln w="19050">
            <a:solidFill>
              <a:schemeClr val="tx1"/>
            </a:solidFill>
          </a:ln>
        </p:spPr>
        <p:txBody>
          <a:bodyPr wrap="square" rtlCol="0">
            <a:spAutoFit/>
          </a:bodyPr>
          <a:lstStyle/>
          <a:p>
            <a:pPr algn="ctr"/>
            <a:r>
              <a:rPr lang="bn-BD" sz="3200" dirty="0">
                <a:latin typeface="NikoshBAN" pitchFamily="2" charset="0"/>
                <a:cs typeface="NikoshBAN" pitchFamily="2" charset="0"/>
              </a:rPr>
              <a:t>ক্ষেত্রফল যত কম হয় চাপ তত বেশি পড়ে</a:t>
            </a:r>
            <a:endParaRPr lang="en-US" sz="3200" dirty="0">
              <a:latin typeface="NikoshBAN" pitchFamily="2" charset="0"/>
              <a:cs typeface="NikoshBAN" pitchFamily="2" charset="0"/>
            </a:endParaRPr>
          </a:p>
        </p:txBody>
      </p:sp>
      <p:sp>
        <p:nvSpPr>
          <p:cNvPr id="8" name="TextBox 7"/>
          <p:cNvSpPr txBox="1"/>
          <p:nvPr/>
        </p:nvSpPr>
        <p:spPr>
          <a:xfrm>
            <a:off x="2362200" y="533401"/>
            <a:ext cx="7467601" cy="584775"/>
          </a:xfrm>
          <a:prstGeom prst="rect">
            <a:avLst/>
          </a:prstGeom>
          <a:noFill/>
          <a:ln w="19050">
            <a:solidFill>
              <a:schemeClr val="tx1"/>
            </a:solidFill>
          </a:ln>
        </p:spPr>
        <p:txBody>
          <a:bodyPr wrap="square" rtlCol="0">
            <a:spAutoFit/>
          </a:bodyPr>
          <a:lstStyle/>
          <a:p>
            <a:pPr algn="ctr"/>
            <a:r>
              <a:rPr lang="bn-BD" sz="3200" dirty="0">
                <a:latin typeface="NikoshBAN" pitchFamily="2" charset="0"/>
                <a:cs typeface="NikoshBAN" pitchFamily="2" charset="0"/>
              </a:rPr>
              <a:t>সকল ক্ষেত্রে সমান বল প্রয়োগ করা হ</a:t>
            </a:r>
            <a:r>
              <a:rPr lang="en-US" sz="3200" dirty="0" err="1">
                <a:latin typeface="NikoshBAN" pitchFamily="2" charset="0"/>
                <a:cs typeface="NikoshBAN" pitchFamily="2" charset="0"/>
              </a:rPr>
              <a:t>লো</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648259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93521" y="2109976"/>
            <a:ext cx="4714108" cy="2277547"/>
          </a:xfrm>
          <a:prstGeom prst="rect">
            <a:avLst/>
          </a:prstGeom>
          <a:noFill/>
          <a:ln w="19050">
            <a:noFill/>
          </a:ln>
        </p:spPr>
        <p:txBody>
          <a:bodyPr wrap="square" rtlCol="0">
            <a:spAutoFit/>
          </a:bodyPr>
          <a:lstStyle/>
          <a:p>
            <a:pPr algn="ctr"/>
            <a:r>
              <a:rPr lang="bn-BD" sz="4000" b="1" dirty="0">
                <a:solidFill>
                  <a:srgbClr val="FF0000"/>
                </a:solidFill>
                <a:latin typeface="NikoshBAN" pitchFamily="2" charset="0"/>
                <a:cs typeface="NikoshBAN" pitchFamily="2" charset="0"/>
              </a:rPr>
              <a:t> চাপ ও </a:t>
            </a:r>
            <a:r>
              <a:rPr lang="bn-BD" sz="4000" b="1" dirty="0" smtClean="0">
                <a:solidFill>
                  <a:srgbClr val="FF0000"/>
                </a:solidFill>
                <a:latin typeface="NikoshBAN" pitchFamily="2" charset="0"/>
                <a:cs typeface="NikoshBAN" pitchFamily="2" charset="0"/>
              </a:rPr>
              <a:t>ক্ষেত্রফল</a:t>
            </a:r>
            <a:endParaRPr lang="en-US" sz="4000" b="1" dirty="0" smtClean="0">
              <a:solidFill>
                <a:srgbClr val="FF0000"/>
              </a:solidFill>
              <a:latin typeface="NikoshBAN" pitchFamily="2" charset="0"/>
              <a:cs typeface="NikoshBAN" pitchFamily="2" charset="0"/>
            </a:endParaRPr>
          </a:p>
          <a:p>
            <a:pPr algn="ctr">
              <a:lnSpc>
                <a:spcPct val="150000"/>
              </a:lnSpc>
            </a:pPr>
            <a:r>
              <a:rPr lang="en-US" sz="4000" b="1" dirty="0" err="1">
                <a:latin typeface="NikoshBAN" panose="02000000000000000000" pitchFamily="2" charset="0"/>
                <a:cs typeface="NikoshBAN" panose="02000000000000000000" pitchFamily="2" charset="0"/>
              </a:rPr>
              <a:t>নবম</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শ্রেণি</a:t>
            </a:r>
            <a:endParaRPr lang="en-US" sz="4000" b="1" dirty="0">
              <a:latin typeface="NikoshBAN" panose="02000000000000000000" pitchFamily="2" charset="0"/>
              <a:cs typeface="NikoshBAN" panose="02000000000000000000" pitchFamily="2" charset="0"/>
            </a:endParaRPr>
          </a:p>
          <a:p>
            <a:pPr algn="ctr">
              <a:lnSpc>
                <a:spcPct val="150000"/>
              </a:lnSpc>
            </a:pPr>
            <a:r>
              <a:rPr lang="en-US" sz="2800" dirty="0" smtClean="0">
                <a:latin typeface="NikoshBAN" panose="02000000000000000000" pitchFamily="2" charset="0"/>
                <a:cs typeface="NikoshBAN" panose="02000000000000000000" pitchFamily="2" charset="0"/>
              </a:rPr>
              <a:t>সময়-৫০</a:t>
            </a:r>
            <a:endParaRPr lang="en-US" sz="40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243453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362200" y="1905000"/>
            <a:ext cx="7391400" cy="2308324"/>
          </a:xfrm>
          <a:prstGeom prst="rect">
            <a:avLst/>
          </a:prstGeom>
        </p:spPr>
        <p:txBody>
          <a:bodyPr wrap="square">
            <a:spAutoFit/>
          </a:bodyPr>
          <a:lstStyle/>
          <a:p>
            <a:r>
              <a:rPr lang="bn-BD" sz="2400" dirty="0">
                <a:latin typeface="NikoshBAN" pitchFamily="2" charset="0"/>
                <a:cs typeface="NikoshBAN" pitchFamily="2" charset="0"/>
              </a:rPr>
              <a:t>এই পাঠ থেকে শিক্ষার্থীরা—</a:t>
            </a:r>
            <a:endParaRPr lang="en-US" sz="2400" dirty="0">
              <a:latin typeface="NikoshBAN" pitchFamily="2" charset="0"/>
              <a:cs typeface="NikoshBAN" pitchFamily="2" charset="0"/>
            </a:endParaRPr>
          </a:p>
          <a:p>
            <a:r>
              <a:rPr lang="bn-IN" sz="2400" dirty="0">
                <a:latin typeface="NikoshBAN" pitchFamily="2" charset="0"/>
                <a:cs typeface="NikoshBAN" pitchFamily="2" charset="0"/>
              </a:rPr>
              <a:t>১। </a:t>
            </a:r>
            <a:r>
              <a:rPr lang="bn-BD" sz="2400" dirty="0">
                <a:latin typeface="NikoshBAN" pitchFamily="2" charset="0"/>
                <a:cs typeface="NikoshBAN" pitchFamily="2" charset="0"/>
              </a:rPr>
              <a:t>চাপ</a:t>
            </a:r>
            <a:r>
              <a:rPr lang="bn-IN" sz="2400" dirty="0">
                <a:latin typeface="NikoshBAN" pitchFamily="2" charset="0"/>
                <a:cs typeface="NikoshBAN" pitchFamily="2" charset="0"/>
              </a:rPr>
              <a:t> ও ঘনত্ব</a:t>
            </a:r>
            <a:r>
              <a:rPr lang="bn-BD" sz="2400" dirty="0">
                <a:latin typeface="NikoshBAN" pitchFamily="2" charset="0"/>
                <a:cs typeface="NikoshBAN" pitchFamily="2" charset="0"/>
              </a:rPr>
              <a:t> </a:t>
            </a:r>
            <a:r>
              <a:rPr lang="bn-IN" sz="2400" dirty="0">
                <a:latin typeface="NikoshBAN" pitchFamily="2" charset="0"/>
                <a:cs typeface="NikoshBAN" pitchFamily="2" charset="0"/>
              </a:rPr>
              <a:t>ব্যাখ্যা</a:t>
            </a:r>
            <a:r>
              <a:rPr lang="bn-BD" sz="2400" dirty="0">
                <a:latin typeface="NikoshBAN" pitchFamily="2" charset="0"/>
                <a:cs typeface="NikoshBAN" pitchFamily="2" charset="0"/>
              </a:rPr>
              <a:t> করতে পারবে</a:t>
            </a:r>
            <a:r>
              <a:rPr lang="en-US" sz="2400" dirty="0">
                <a:latin typeface="NikoshBAN" pitchFamily="2" charset="0"/>
                <a:cs typeface="NikoshBAN" pitchFamily="2" charset="0"/>
              </a:rPr>
              <a:t>;</a:t>
            </a:r>
          </a:p>
          <a:p>
            <a:r>
              <a:rPr lang="bn-IN" sz="2400" dirty="0">
                <a:latin typeface="NikoshBAN" pitchFamily="2" charset="0"/>
                <a:cs typeface="NikoshBAN" pitchFamily="2" charset="0"/>
              </a:rPr>
              <a:t>২। </a:t>
            </a:r>
            <a:r>
              <a:rPr lang="bn-BD" sz="2400" dirty="0">
                <a:latin typeface="NikoshBAN" pitchFamily="2" charset="0"/>
                <a:cs typeface="NikoshBAN" pitchFamily="2" charset="0"/>
              </a:rPr>
              <a:t>বায়ুমন্ডলের চাপ ব্যাখ্যা করতে পারবে</a:t>
            </a:r>
            <a:r>
              <a:rPr lang="en-US" sz="2400" dirty="0">
                <a:latin typeface="NikoshBAN" pitchFamily="2" charset="0"/>
                <a:cs typeface="NikoshBAN" pitchFamily="2" charset="0"/>
              </a:rPr>
              <a:t>;</a:t>
            </a:r>
          </a:p>
          <a:p>
            <a:r>
              <a:rPr lang="bn-IN" sz="2400" dirty="0">
                <a:latin typeface="NikoshBAN" pitchFamily="2" charset="0"/>
                <a:cs typeface="NikoshBAN" pitchFamily="2" charset="0"/>
              </a:rPr>
              <a:t>৩। তরল স্তম্ভের উচ্চতা দ্বারা </a:t>
            </a:r>
            <a:r>
              <a:rPr lang="bn-BD" sz="2400" dirty="0">
                <a:latin typeface="NikoshBAN" pitchFamily="2" charset="0"/>
                <a:cs typeface="NikoshBAN" pitchFamily="2" charset="0"/>
              </a:rPr>
              <a:t>বায়ুমন্ডলের চাপ পরিমাপ করতে পার</a:t>
            </a:r>
            <a:r>
              <a:rPr lang="bn-IN" sz="2400" dirty="0">
                <a:latin typeface="NikoshBAN" pitchFamily="2" charset="0"/>
                <a:cs typeface="NikoshBAN" pitchFamily="2" charset="0"/>
              </a:rPr>
              <a:t>বে</a:t>
            </a:r>
            <a:r>
              <a:rPr lang="en-US" sz="2400" dirty="0">
                <a:latin typeface="NikoshBAN" pitchFamily="2" charset="0"/>
                <a:cs typeface="NikoshBAN" pitchFamily="2" charset="0"/>
              </a:rPr>
              <a:t>;</a:t>
            </a:r>
          </a:p>
          <a:p>
            <a:r>
              <a:rPr lang="bn-IN" sz="2400" dirty="0">
                <a:latin typeface="NikoshBAN" pitchFamily="2" charset="0"/>
                <a:cs typeface="NikoshBAN" pitchFamily="2" charset="0"/>
              </a:rPr>
              <a:t>৪। বায়ুমন্ডলীয় </a:t>
            </a:r>
            <a:r>
              <a:rPr lang="bn-BD" sz="2400" dirty="0">
                <a:latin typeface="NikoshBAN" pitchFamily="2" charset="0"/>
                <a:cs typeface="NikoshBAN" pitchFamily="2" charset="0"/>
              </a:rPr>
              <a:t>চাপের পরিবর্তন বিশ্লেষণ করতে পারবে</a:t>
            </a:r>
            <a:r>
              <a:rPr lang="en-US" sz="2400" dirty="0">
                <a:latin typeface="NikoshBAN" pitchFamily="2" charset="0"/>
                <a:cs typeface="NikoshBAN" pitchFamily="2" charset="0"/>
              </a:rPr>
              <a:t>;</a:t>
            </a:r>
          </a:p>
          <a:p>
            <a:r>
              <a:rPr lang="bn-IN" sz="2400" dirty="0">
                <a:latin typeface="NikoshBAN" pitchFamily="2" charset="0"/>
                <a:cs typeface="NikoshBAN" pitchFamily="2" charset="0"/>
              </a:rPr>
              <a:t>৫। </a:t>
            </a:r>
            <a:r>
              <a:rPr lang="bn-BD" sz="2400" dirty="0">
                <a:latin typeface="NikoshBAN" pitchFamily="2" charset="0"/>
                <a:cs typeface="NikoshBAN" pitchFamily="2" charset="0"/>
              </a:rPr>
              <a:t>তর</a:t>
            </a:r>
            <a:r>
              <a:rPr lang="bn-IN" sz="2400" dirty="0">
                <a:latin typeface="NikoshBAN" pitchFamily="2" charset="0"/>
                <a:cs typeface="NikoshBAN" pitchFamily="2" charset="0"/>
              </a:rPr>
              <a:t>লের কোনো বিন্দুতে </a:t>
            </a:r>
            <a:r>
              <a:rPr lang="bn-BD" sz="2400" dirty="0">
                <a:latin typeface="NikoshBAN" pitchFamily="2" charset="0"/>
                <a:cs typeface="NikoshBAN" pitchFamily="2" charset="0"/>
              </a:rPr>
              <a:t>চা</a:t>
            </a:r>
            <a:r>
              <a:rPr lang="bn-IN" sz="2400" dirty="0">
                <a:latin typeface="NikoshBAN" pitchFamily="2" charset="0"/>
                <a:cs typeface="NikoshBAN" pitchFamily="2" charset="0"/>
              </a:rPr>
              <a:t>পের</a:t>
            </a:r>
            <a:r>
              <a:rPr lang="bn-BD" sz="2400" dirty="0">
                <a:latin typeface="NikoshBAN" pitchFamily="2" charset="0"/>
                <a:cs typeface="NikoshBAN" pitchFamily="2" charset="0"/>
              </a:rPr>
              <a:t> </a:t>
            </a:r>
            <a:r>
              <a:rPr lang="bn-IN" sz="2400" dirty="0">
                <a:latin typeface="NikoshBAN" pitchFamily="2" charset="0"/>
                <a:cs typeface="NikoshBAN" pitchFamily="2" charset="0"/>
              </a:rPr>
              <a:t>রাশিমালা </a:t>
            </a:r>
            <a:r>
              <a:rPr lang="bn-BD" sz="2400" dirty="0">
                <a:latin typeface="NikoshBAN" pitchFamily="2" charset="0"/>
                <a:cs typeface="NikoshBAN" pitchFamily="2" charset="0"/>
              </a:rPr>
              <a:t>পরিমাপ করতে পারবে</a:t>
            </a:r>
            <a:r>
              <a:rPr lang="bn-IN" sz="2400" dirty="0">
                <a:latin typeface="NikoshBAN" pitchFamily="2" charset="0"/>
                <a:cs typeface="NikoshBAN" pitchFamily="2" charset="0"/>
              </a:rPr>
              <a:t>।</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533816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133600" y="2503170"/>
            <a:ext cx="2514600" cy="1748790"/>
            <a:chOff x="563880" y="868680"/>
            <a:chExt cx="3352800" cy="2331720"/>
          </a:xfrm>
        </p:grpSpPr>
        <p:sp>
          <p:nvSpPr>
            <p:cNvPr id="3" name="Rectangle 2"/>
            <p:cNvSpPr/>
            <p:nvPr/>
          </p:nvSpPr>
          <p:spPr>
            <a:xfrm>
              <a:off x="563880" y="868680"/>
              <a:ext cx="2743200" cy="144780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p:cNvSpPr/>
            <p:nvPr/>
          </p:nvSpPr>
          <p:spPr>
            <a:xfrm>
              <a:off x="1173480" y="1722120"/>
              <a:ext cx="2743200" cy="144780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Rectangle 4"/>
            <p:cNvSpPr/>
            <p:nvPr/>
          </p:nvSpPr>
          <p:spPr>
            <a:xfrm>
              <a:off x="563880" y="868680"/>
              <a:ext cx="624840" cy="2331720"/>
            </a:xfrm>
            <a:custGeom>
              <a:avLst/>
              <a:gdLst>
                <a:gd name="connsiteX0" fmla="*/ 0 w 2743200"/>
                <a:gd name="connsiteY0" fmla="*/ 0 h 1447800"/>
                <a:gd name="connsiteX1" fmla="*/ 2743200 w 2743200"/>
                <a:gd name="connsiteY1" fmla="*/ 0 h 1447800"/>
                <a:gd name="connsiteX2" fmla="*/ 2743200 w 2743200"/>
                <a:gd name="connsiteY2" fmla="*/ 1447800 h 1447800"/>
                <a:gd name="connsiteX3" fmla="*/ 0 w 2743200"/>
                <a:gd name="connsiteY3" fmla="*/ 1447800 h 1447800"/>
                <a:gd name="connsiteX4" fmla="*/ 0 w 2743200"/>
                <a:gd name="connsiteY4" fmla="*/ 0 h 1447800"/>
                <a:gd name="connsiteX0" fmla="*/ 0 w 2743200"/>
                <a:gd name="connsiteY0" fmla="*/ 0 h 2331720"/>
                <a:gd name="connsiteX1" fmla="*/ 2743200 w 2743200"/>
                <a:gd name="connsiteY1" fmla="*/ 0 h 2331720"/>
                <a:gd name="connsiteX2" fmla="*/ 624840 w 2743200"/>
                <a:gd name="connsiteY2" fmla="*/ 2331720 h 2331720"/>
                <a:gd name="connsiteX3" fmla="*/ 0 w 2743200"/>
                <a:gd name="connsiteY3" fmla="*/ 1447800 h 2331720"/>
                <a:gd name="connsiteX4" fmla="*/ 0 w 2743200"/>
                <a:gd name="connsiteY4" fmla="*/ 0 h 2331720"/>
                <a:gd name="connsiteX0" fmla="*/ 0 w 624840"/>
                <a:gd name="connsiteY0" fmla="*/ 0 h 2331720"/>
                <a:gd name="connsiteX1" fmla="*/ 624840 w 624840"/>
                <a:gd name="connsiteY1" fmla="*/ 853440 h 2331720"/>
                <a:gd name="connsiteX2" fmla="*/ 624840 w 624840"/>
                <a:gd name="connsiteY2" fmla="*/ 2331720 h 2331720"/>
                <a:gd name="connsiteX3" fmla="*/ 0 w 624840"/>
                <a:gd name="connsiteY3" fmla="*/ 1447800 h 2331720"/>
                <a:gd name="connsiteX4" fmla="*/ 0 w 624840"/>
                <a:gd name="connsiteY4" fmla="*/ 0 h 233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 h="2331720">
                  <a:moveTo>
                    <a:pt x="0" y="0"/>
                  </a:moveTo>
                  <a:lnTo>
                    <a:pt x="624840" y="853440"/>
                  </a:lnTo>
                  <a:lnTo>
                    <a:pt x="624840" y="2331720"/>
                  </a:lnTo>
                  <a:lnTo>
                    <a:pt x="0" y="1447800"/>
                  </a:lnTo>
                  <a:lnTo>
                    <a:pt x="0" y="0"/>
                  </a:lnTo>
                  <a:close/>
                </a:path>
              </a:pathLst>
            </a:cu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4"/>
            <p:cNvSpPr/>
            <p:nvPr/>
          </p:nvSpPr>
          <p:spPr>
            <a:xfrm>
              <a:off x="3291840" y="868680"/>
              <a:ext cx="624840" cy="2331720"/>
            </a:xfrm>
            <a:custGeom>
              <a:avLst/>
              <a:gdLst>
                <a:gd name="connsiteX0" fmla="*/ 0 w 2743200"/>
                <a:gd name="connsiteY0" fmla="*/ 0 h 1447800"/>
                <a:gd name="connsiteX1" fmla="*/ 2743200 w 2743200"/>
                <a:gd name="connsiteY1" fmla="*/ 0 h 1447800"/>
                <a:gd name="connsiteX2" fmla="*/ 2743200 w 2743200"/>
                <a:gd name="connsiteY2" fmla="*/ 1447800 h 1447800"/>
                <a:gd name="connsiteX3" fmla="*/ 0 w 2743200"/>
                <a:gd name="connsiteY3" fmla="*/ 1447800 h 1447800"/>
                <a:gd name="connsiteX4" fmla="*/ 0 w 2743200"/>
                <a:gd name="connsiteY4" fmla="*/ 0 h 1447800"/>
                <a:gd name="connsiteX0" fmla="*/ 0 w 2743200"/>
                <a:gd name="connsiteY0" fmla="*/ 0 h 2331720"/>
                <a:gd name="connsiteX1" fmla="*/ 2743200 w 2743200"/>
                <a:gd name="connsiteY1" fmla="*/ 0 h 2331720"/>
                <a:gd name="connsiteX2" fmla="*/ 624840 w 2743200"/>
                <a:gd name="connsiteY2" fmla="*/ 2331720 h 2331720"/>
                <a:gd name="connsiteX3" fmla="*/ 0 w 2743200"/>
                <a:gd name="connsiteY3" fmla="*/ 1447800 h 2331720"/>
                <a:gd name="connsiteX4" fmla="*/ 0 w 2743200"/>
                <a:gd name="connsiteY4" fmla="*/ 0 h 2331720"/>
                <a:gd name="connsiteX0" fmla="*/ 0 w 624840"/>
                <a:gd name="connsiteY0" fmla="*/ 0 h 2331720"/>
                <a:gd name="connsiteX1" fmla="*/ 624840 w 624840"/>
                <a:gd name="connsiteY1" fmla="*/ 853440 h 2331720"/>
                <a:gd name="connsiteX2" fmla="*/ 624840 w 624840"/>
                <a:gd name="connsiteY2" fmla="*/ 2331720 h 2331720"/>
                <a:gd name="connsiteX3" fmla="*/ 0 w 624840"/>
                <a:gd name="connsiteY3" fmla="*/ 1447800 h 2331720"/>
                <a:gd name="connsiteX4" fmla="*/ 0 w 624840"/>
                <a:gd name="connsiteY4" fmla="*/ 0 h 233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 h="2331720">
                  <a:moveTo>
                    <a:pt x="0" y="0"/>
                  </a:moveTo>
                  <a:lnTo>
                    <a:pt x="624840" y="853440"/>
                  </a:lnTo>
                  <a:lnTo>
                    <a:pt x="624840" y="2331720"/>
                  </a:lnTo>
                  <a:lnTo>
                    <a:pt x="0" y="1447800"/>
                  </a:lnTo>
                  <a:lnTo>
                    <a:pt x="0" y="0"/>
                  </a:lnTo>
                  <a:close/>
                </a:path>
              </a:pathLst>
            </a:cu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p:cNvSpPr/>
            <p:nvPr/>
          </p:nvSpPr>
          <p:spPr>
            <a:xfrm>
              <a:off x="563880" y="883920"/>
              <a:ext cx="3337560" cy="868680"/>
            </a:xfrm>
            <a:custGeom>
              <a:avLst/>
              <a:gdLst>
                <a:gd name="connsiteX0" fmla="*/ 0 w 2743200"/>
                <a:gd name="connsiteY0" fmla="*/ 0 h 1447800"/>
                <a:gd name="connsiteX1" fmla="*/ 2743200 w 2743200"/>
                <a:gd name="connsiteY1" fmla="*/ 0 h 1447800"/>
                <a:gd name="connsiteX2" fmla="*/ 2743200 w 2743200"/>
                <a:gd name="connsiteY2" fmla="*/ 1447800 h 1447800"/>
                <a:gd name="connsiteX3" fmla="*/ 0 w 2743200"/>
                <a:gd name="connsiteY3" fmla="*/ 1447800 h 1447800"/>
                <a:gd name="connsiteX4" fmla="*/ 0 w 2743200"/>
                <a:gd name="connsiteY4" fmla="*/ 0 h 1447800"/>
                <a:gd name="connsiteX0" fmla="*/ 0 w 2743200"/>
                <a:gd name="connsiteY0" fmla="*/ 0 h 1447800"/>
                <a:gd name="connsiteX1" fmla="*/ 2743200 w 2743200"/>
                <a:gd name="connsiteY1" fmla="*/ 0 h 1447800"/>
                <a:gd name="connsiteX2" fmla="*/ 2743200 w 2743200"/>
                <a:gd name="connsiteY2" fmla="*/ 1447800 h 1447800"/>
                <a:gd name="connsiteX3" fmla="*/ 655320 w 2743200"/>
                <a:gd name="connsiteY3" fmla="*/ 853440 h 1447800"/>
                <a:gd name="connsiteX4" fmla="*/ 0 w 2743200"/>
                <a:gd name="connsiteY4" fmla="*/ 0 h 1447800"/>
                <a:gd name="connsiteX0" fmla="*/ 0 w 3337560"/>
                <a:gd name="connsiteY0" fmla="*/ 0 h 868680"/>
                <a:gd name="connsiteX1" fmla="*/ 2743200 w 3337560"/>
                <a:gd name="connsiteY1" fmla="*/ 0 h 868680"/>
                <a:gd name="connsiteX2" fmla="*/ 3337560 w 3337560"/>
                <a:gd name="connsiteY2" fmla="*/ 868680 h 868680"/>
                <a:gd name="connsiteX3" fmla="*/ 655320 w 3337560"/>
                <a:gd name="connsiteY3" fmla="*/ 853440 h 868680"/>
                <a:gd name="connsiteX4" fmla="*/ 0 w 3337560"/>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560" h="868680">
                  <a:moveTo>
                    <a:pt x="0" y="0"/>
                  </a:moveTo>
                  <a:lnTo>
                    <a:pt x="2743200" y="0"/>
                  </a:lnTo>
                  <a:lnTo>
                    <a:pt x="3337560" y="868680"/>
                  </a:lnTo>
                  <a:lnTo>
                    <a:pt x="655320" y="853440"/>
                  </a:lnTo>
                  <a:lnTo>
                    <a:pt x="0" y="0"/>
                  </a:lnTo>
                  <a:close/>
                </a:path>
              </a:pathLst>
            </a:cu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7" name="Group 16"/>
          <p:cNvGrpSpPr/>
          <p:nvPr/>
        </p:nvGrpSpPr>
        <p:grpSpPr>
          <a:xfrm>
            <a:off x="7696200" y="2496502"/>
            <a:ext cx="1965960" cy="1748790"/>
            <a:chOff x="3352800" y="2496502"/>
            <a:chExt cx="1965960" cy="1748790"/>
          </a:xfrm>
        </p:grpSpPr>
        <p:sp>
          <p:nvSpPr>
            <p:cNvPr id="8" name="Rectangle 7"/>
            <p:cNvSpPr/>
            <p:nvPr/>
          </p:nvSpPr>
          <p:spPr>
            <a:xfrm>
              <a:off x="3352800" y="2496502"/>
              <a:ext cx="1485900" cy="108585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p:nvSpPr>
          <p:spPr>
            <a:xfrm>
              <a:off x="3851434" y="3159442"/>
              <a:ext cx="1455896" cy="108585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4"/>
            <p:cNvSpPr/>
            <p:nvPr/>
          </p:nvSpPr>
          <p:spPr>
            <a:xfrm>
              <a:off x="3352800" y="2496502"/>
              <a:ext cx="488633" cy="1748790"/>
            </a:xfrm>
            <a:custGeom>
              <a:avLst/>
              <a:gdLst>
                <a:gd name="connsiteX0" fmla="*/ 0 w 2743200"/>
                <a:gd name="connsiteY0" fmla="*/ 0 h 1447800"/>
                <a:gd name="connsiteX1" fmla="*/ 2743200 w 2743200"/>
                <a:gd name="connsiteY1" fmla="*/ 0 h 1447800"/>
                <a:gd name="connsiteX2" fmla="*/ 2743200 w 2743200"/>
                <a:gd name="connsiteY2" fmla="*/ 1447800 h 1447800"/>
                <a:gd name="connsiteX3" fmla="*/ 0 w 2743200"/>
                <a:gd name="connsiteY3" fmla="*/ 1447800 h 1447800"/>
                <a:gd name="connsiteX4" fmla="*/ 0 w 2743200"/>
                <a:gd name="connsiteY4" fmla="*/ 0 h 1447800"/>
                <a:gd name="connsiteX0" fmla="*/ 0 w 2743200"/>
                <a:gd name="connsiteY0" fmla="*/ 0 h 2331720"/>
                <a:gd name="connsiteX1" fmla="*/ 2743200 w 2743200"/>
                <a:gd name="connsiteY1" fmla="*/ 0 h 2331720"/>
                <a:gd name="connsiteX2" fmla="*/ 624840 w 2743200"/>
                <a:gd name="connsiteY2" fmla="*/ 2331720 h 2331720"/>
                <a:gd name="connsiteX3" fmla="*/ 0 w 2743200"/>
                <a:gd name="connsiteY3" fmla="*/ 1447800 h 2331720"/>
                <a:gd name="connsiteX4" fmla="*/ 0 w 2743200"/>
                <a:gd name="connsiteY4" fmla="*/ 0 h 2331720"/>
                <a:gd name="connsiteX0" fmla="*/ 0 w 624840"/>
                <a:gd name="connsiteY0" fmla="*/ 0 h 2331720"/>
                <a:gd name="connsiteX1" fmla="*/ 624840 w 624840"/>
                <a:gd name="connsiteY1" fmla="*/ 853440 h 2331720"/>
                <a:gd name="connsiteX2" fmla="*/ 624840 w 624840"/>
                <a:gd name="connsiteY2" fmla="*/ 2331720 h 2331720"/>
                <a:gd name="connsiteX3" fmla="*/ 0 w 624840"/>
                <a:gd name="connsiteY3" fmla="*/ 1447800 h 2331720"/>
                <a:gd name="connsiteX4" fmla="*/ 0 w 624840"/>
                <a:gd name="connsiteY4" fmla="*/ 0 h 233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 h="2331720">
                  <a:moveTo>
                    <a:pt x="0" y="0"/>
                  </a:moveTo>
                  <a:lnTo>
                    <a:pt x="624840" y="853440"/>
                  </a:lnTo>
                  <a:lnTo>
                    <a:pt x="624840" y="2331720"/>
                  </a:lnTo>
                  <a:lnTo>
                    <a:pt x="0" y="1447800"/>
                  </a:lnTo>
                  <a:lnTo>
                    <a:pt x="0" y="0"/>
                  </a:lnTo>
                  <a:close/>
                </a:path>
              </a:pathLst>
            </a:cu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4"/>
            <p:cNvSpPr/>
            <p:nvPr/>
          </p:nvSpPr>
          <p:spPr>
            <a:xfrm>
              <a:off x="4838700" y="2496502"/>
              <a:ext cx="468630" cy="1748790"/>
            </a:xfrm>
            <a:custGeom>
              <a:avLst/>
              <a:gdLst>
                <a:gd name="connsiteX0" fmla="*/ 0 w 2743200"/>
                <a:gd name="connsiteY0" fmla="*/ 0 h 1447800"/>
                <a:gd name="connsiteX1" fmla="*/ 2743200 w 2743200"/>
                <a:gd name="connsiteY1" fmla="*/ 0 h 1447800"/>
                <a:gd name="connsiteX2" fmla="*/ 2743200 w 2743200"/>
                <a:gd name="connsiteY2" fmla="*/ 1447800 h 1447800"/>
                <a:gd name="connsiteX3" fmla="*/ 0 w 2743200"/>
                <a:gd name="connsiteY3" fmla="*/ 1447800 h 1447800"/>
                <a:gd name="connsiteX4" fmla="*/ 0 w 2743200"/>
                <a:gd name="connsiteY4" fmla="*/ 0 h 1447800"/>
                <a:gd name="connsiteX0" fmla="*/ 0 w 2743200"/>
                <a:gd name="connsiteY0" fmla="*/ 0 h 2331720"/>
                <a:gd name="connsiteX1" fmla="*/ 2743200 w 2743200"/>
                <a:gd name="connsiteY1" fmla="*/ 0 h 2331720"/>
                <a:gd name="connsiteX2" fmla="*/ 624840 w 2743200"/>
                <a:gd name="connsiteY2" fmla="*/ 2331720 h 2331720"/>
                <a:gd name="connsiteX3" fmla="*/ 0 w 2743200"/>
                <a:gd name="connsiteY3" fmla="*/ 1447800 h 2331720"/>
                <a:gd name="connsiteX4" fmla="*/ 0 w 2743200"/>
                <a:gd name="connsiteY4" fmla="*/ 0 h 2331720"/>
                <a:gd name="connsiteX0" fmla="*/ 0 w 624840"/>
                <a:gd name="connsiteY0" fmla="*/ 0 h 2331720"/>
                <a:gd name="connsiteX1" fmla="*/ 624840 w 624840"/>
                <a:gd name="connsiteY1" fmla="*/ 853440 h 2331720"/>
                <a:gd name="connsiteX2" fmla="*/ 624840 w 624840"/>
                <a:gd name="connsiteY2" fmla="*/ 2331720 h 2331720"/>
                <a:gd name="connsiteX3" fmla="*/ 0 w 624840"/>
                <a:gd name="connsiteY3" fmla="*/ 1447800 h 2331720"/>
                <a:gd name="connsiteX4" fmla="*/ 0 w 624840"/>
                <a:gd name="connsiteY4" fmla="*/ 0 h 233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 h="2331720">
                  <a:moveTo>
                    <a:pt x="0" y="0"/>
                  </a:moveTo>
                  <a:lnTo>
                    <a:pt x="624840" y="853440"/>
                  </a:lnTo>
                  <a:lnTo>
                    <a:pt x="624840" y="2331720"/>
                  </a:lnTo>
                  <a:lnTo>
                    <a:pt x="0" y="1447800"/>
                  </a:lnTo>
                  <a:lnTo>
                    <a:pt x="0" y="0"/>
                  </a:lnTo>
                  <a:close/>
                </a:path>
              </a:pathLst>
            </a:cu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ectangle 6"/>
            <p:cNvSpPr/>
            <p:nvPr/>
          </p:nvSpPr>
          <p:spPr>
            <a:xfrm>
              <a:off x="3352800" y="2507932"/>
              <a:ext cx="1965960" cy="640080"/>
            </a:xfrm>
            <a:custGeom>
              <a:avLst/>
              <a:gdLst>
                <a:gd name="connsiteX0" fmla="*/ 0 w 2743200"/>
                <a:gd name="connsiteY0" fmla="*/ 0 h 1447800"/>
                <a:gd name="connsiteX1" fmla="*/ 2743200 w 2743200"/>
                <a:gd name="connsiteY1" fmla="*/ 0 h 1447800"/>
                <a:gd name="connsiteX2" fmla="*/ 2743200 w 2743200"/>
                <a:gd name="connsiteY2" fmla="*/ 1447800 h 1447800"/>
                <a:gd name="connsiteX3" fmla="*/ 0 w 2743200"/>
                <a:gd name="connsiteY3" fmla="*/ 1447800 h 1447800"/>
                <a:gd name="connsiteX4" fmla="*/ 0 w 2743200"/>
                <a:gd name="connsiteY4" fmla="*/ 0 h 1447800"/>
                <a:gd name="connsiteX0" fmla="*/ 0 w 2743200"/>
                <a:gd name="connsiteY0" fmla="*/ 0 h 1447800"/>
                <a:gd name="connsiteX1" fmla="*/ 2743200 w 2743200"/>
                <a:gd name="connsiteY1" fmla="*/ 0 h 1447800"/>
                <a:gd name="connsiteX2" fmla="*/ 2743200 w 2743200"/>
                <a:gd name="connsiteY2" fmla="*/ 1447800 h 1447800"/>
                <a:gd name="connsiteX3" fmla="*/ 655320 w 2743200"/>
                <a:gd name="connsiteY3" fmla="*/ 853440 h 1447800"/>
                <a:gd name="connsiteX4" fmla="*/ 0 w 2743200"/>
                <a:gd name="connsiteY4" fmla="*/ 0 h 1447800"/>
                <a:gd name="connsiteX0" fmla="*/ 0 w 3337560"/>
                <a:gd name="connsiteY0" fmla="*/ 0 h 868680"/>
                <a:gd name="connsiteX1" fmla="*/ 2743200 w 3337560"/>
                <a:gd name="connsiteY1" fmla="*/ 0 h 868680"/>
                <a:gd name="connsiteX2" fmla="*/ 3337560 w 3337560"/>
                <a:gd name="connsiteY2" fmla="*/ 868680 h 868680"/>
                <a:gd name="connsiteX3" fmla="*/ 655320 w 3337560"/>
                <a:gd name="connsiteY3" fmla="*/ 853440 h 868680"/>
                <a:gd name="connsiteX4" fmla="*/ 0 w 3337560"/>
                <a:gd name="connsiteY4" fmla="*/ 0 h 868680"/>
                <a:gd name="connsiteX0" fmla="*/ 0 w 3337560"/>
                <a:gd name="connsiteY0" fmla="*/ 0 h 868680"/>
                <a:gd name="connsiteX1" fmla="*/ 2035699 w 3337560"/>
                <a:gd name="connsiteY1" fmla="*/ 15240 h 868680"/>
                <a:gd name="connsiteX2" fmla="*/ 3337560 w 3337560"/>
                <a:gd name="connsiteY2" fmla="*/ 868680 h 868680"/>
                <a:gd name="connsiteX3" fmla="*/ 655320 w 3337560"/>
                <a:gd name="connsiteY3" fmla="*/ 853440 h 868680"/>
                <a:gd name="connsiteX4" fmla="*/ 0 w 3337560"/>
                <a:gd name="connsiteY4" fmla="*/ 0 h 868680"/>
                <a:gd name="connsiteX0" fmla="*/ 0 w 2645439"/>
                <a:gd name="connsiteY0" fmla="*/ 0 h 853440"/>
                <a:gd name="connsiteX1" fmla="*/ 2035699 w 2645439"/>
                <a:gd name="connsiteY1" fmla="*/ 15240 h 853440"/>
                <a:gd name="connsiteX2" fmla="*/ 2645439 w 2645439"/>
                <a:gd name="connsiteY2" fmla="*/ 853440 h 853440"/>
                <a:gd name="connsiteX3" fmla="*/ 655320 w 2645439"/>
                <a:gd name="connsiteY3" fmla="*/ 853440 h 853440"/>
                <a:gd name="connsiteX4" fmla="*/ 0 w 2645439"/>
                <a:gd name="connsiteY4" fmla="*/ 0 h 85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439" h="853440">
                  <a:moveTo>
                    <a:pt x="0" y="0"/>
                  </a:moveTo>
                  <a:lnTo>
                    <a:pt x="2035699" y="15240"/>
                  </a:lnTo>
                  <a:lnTo>
                    <a:pt x="2645439" y="853440"/>
                  </a:lnTo>
                  <a:lnTo>
                    <a:pt x="655320" y="853440"/>
                  </a:lnTo>
                  <a:lnTo>
                    <a:pt x="0" y="0"/>
                  </a:lnTo>
                  <a:close/>
                </a:path>
              </a:pathLst>
            </a:cu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6" name="Down Arrow 15"/>
          <p:cNvSpPr/>
          <p:nvPr/>
        </p:nvSpPr>
        <p:spPr>
          <a:xfrm>
            <a:off x="2743200" y="762000"/>
            <a:ext cx="1017270" cy="902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28 N</a:t>
            </a:r>
          </a:p>
        </p:txBody>
      </p:sp>
      <p:sp>
        <p:nvSpPr>
          <p:cNvPr id="18" name="Rectangle 6"/>
          <p:cNvSpPr/>
          <p:nvPr/>
        </p:nvSpPr>
        <p:spPr>
          <a:xfrm>
            <a:off x="2133600" y="2503170"/>
            <a:ext cx="2503170" cy="651510"/>
          </a:xfrm>
          <a:custGeom>
            <a:avLst/>
            <a:gdLst>
              <a:gd name="connsiteX0" fmla="*/ 0 w 2743200"/>
              <a:gd name="connsiteY0" fmla="*/ 0 h 1447800"/>
              <a:gd name="connsiteX1" fmla="*/ 2743200 w 2743200"/>
              <a:gd name="connsiteY1" fmla="*/ 0 h 1447800"/>
              <a:gd name="connsiteX2" fmla="*/ 2743200 w 2743200"/>
              <a:gd name="connsiteY2" fmla="*/ 1447800 h 1447800"/>
              <a:gd name="connsiteX3" fmla="*/ 0 w 2743200"/>
              <a:gd name="connsiteY3" fmla="*/ 1447800 h 1447800"/>
              <a:gd name="connsiteX4" fmla="*/ 0 w 2743200"/>
              <a:gd name="connsiteY4" fmla="*/ 0 h 1447800"/>
              <a:gd name="connsiteX0" fmla="*/ 0 w 2743200"/>
              <a:gd name="connsiteY0" fmla="*/ 0 h 1447800"/>
              <a:gd name="connsiteX1" fmla="*/ 2743200 w 2743200"/>
              <a:gd name="connsiteY1" fmla="*/ 0 h 1447800"/>
              <a:gd name="connsiteX2" fmla="*/ 2743200 w 2743200"/>
              <a:gd name="connsiteY2" fmla="*/ 1447800 h 1447800"/>
              <a:gd name="connsiteX3" fmla="*/ 655320 w 2743200"/>
              <a:gd name="connsiteY3" fmla="*/ 853440 h 1447800"/>
              <a:gd name="connsiteX4" fmla="*/ 0 w 2743200"/>
              <a:gd name="connsiteY4" fmla="*/ 0 h 1447800"/>
              <a:gd name="connsiteX0" fmla="*/ 0 w 3337560"/>
              <a:gd name="connsiteY0" fmla="*/ 0 h 868680"/>
              <a:gd name="connsiteX1" fmla="*/ 2743200 w 3337560"/>
              <a:gd name="connsiteY1" fmla="*/ 0 h 868680"/>
              <a:gd name="connsiteX2" fmla="*/ 3337560 w 3337560"/>
              <a:gd name="connsiteY2" fmla="*/ 868680 h 868680"/>
              <a:gd name="connsiteX3" fmla="*/ 655320 w 3337560"/>
              <a:gd name="connsiteY3" fmla="*/ 853440 h 868680"/>
              <a:gd name="connsiteX4" fmla="*/ 0 w 3337560"/>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560" h="868680">
                <a:moveTo>
                  <a:pt x="0" y="0"/>
                </a:moveTo>
                <a:lnTo>
                  <a:pt x="2743200" y="0"/>
                </a:lnTo>
                <a:lnTo>
                  <a:pt x="3337560" y="868680"/>
                </a:lnTo>
                <a:lnTo>
                  <a:pt x="655320" y="853440"/>
                </a:lnTo>
                <a:lnTo>
                  <a:pt x="0" y="0"/>
                </a:lnTo>
                <a:close/>
              </a:path>
            </a:pathLst>
          </a:cu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 name="Group 1"/>
          <p:cNvGrpSpPr/>
          <p:nvPr/>
        </p:nvGrpSpPr>
        <p:grpSpPr>
          <a:xfrm>
            <a:off x="2590800" y="4343400"/>
            <a:ext cx="2081690" cy="1100138"/>
            <a:chOff x="2590323" y="4609147"/>
            <a:chExt cx="2081690" cy="1100138"/>
          </a:xfrm>
        </p:grpSpPr>
        <p:sp>
          <p:nvSpPr>
            <p:cNvPr id="20" name="Rectangle 19"/>
            <p:cNvSpPr/>
            <p:nvPr/>
          </p:nvSpPr>
          <p:spPr>
            <a:xfrm>
              <a:off x="2602468" y="4609148"/>
              <a:ext cx="2057400" cy="108585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23" name="Straight Connector 22"/>
            <p:cNvCxnSpPr/>
            <p:nvPr/>
          </p:nvCxnSpPr>
          <p:spPr>
            <a:xfrm>
              <a:off x="2590323" y="4874895"/>
              <a:ext cx="2057400" cy="5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14613" y="5123498"/>
              <a:ext cx="2057400" cy="5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14613" y="5409248"/>
              <a:ext cx="2057400" cy="5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96076" y="4620577"/>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04686" y="4626292"/>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476" y="4620577"/>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96226" y="4620577"/>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81976" y="4620577"/>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90436" y="4609147"/>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8229601" y="4343400"/>
            <a:ext cx="1468041" cy="1100138"/>
            <a:chOff x="6350794" y="4509135"/>
            <a:chExt cx="1468041" cy="1100138"/>
          </a:xfrm>
        </p:grpSpPr>
        <p:sp>
          <p:nvSpPr>
            <p:cNvPr id="33" name="Rectangle 32"/>
            <p:cNvSpPr/>
            <p:nvPr/>
          </p:nvSpPr>
          <p:spPr>
            <a:xfrm>
              <a:off x="6350794" y="4509135"/>
              <a:ext cx="1455896" cy="108585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36" name="Straight Connector 35"/>
            <p:cNvCxnSpPr/>
            <p:nvPr/>
          </p:nvCxnSpPr>
          <p:spPr>
            <a:xfrm>
              <a:off x="6362939" y="5023486"/>
              <a:ext cx="1455896" cy="157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362939" y="5309235"/>
              <a:ext cx="1455896" cy="3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644402" y="4520565"/>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953012" y="4526280"/>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558802" y="4520565"/>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238762" y="4509135"/>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62939" y="4777695"/>
              <a:ext cx="1455896" cy="157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Down Arrow 46"/>
          <p:cNvSpPr/>
          <p:nvPr/>
        </p:nvSpPr>
        <p:spPr>
          <a:xfrm>
            <a:off x="7898130" y="762000"/>
            <a:ext cx="1017270" cy="9029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28 N</a:t>
            </a:r>
          </a:p>
        </p:txBody>
      </p:sp>
      <p:sp>
        <p:nvSpPr>
          <p:cNvPr id="48" name="Rectangle 6"/>
          <p:cNvSpPr/>
          <p:nvPr/>
        </p:nvSpPr>
        <p:spPr>
          <a:xfrm>
            <a:off x="7696200" y="2519362"/>
            <a:ext cx="1965960" cy="640080"/>
          </a:xfrm>
          <a:custGeom>
            <a:avLst/>
            <a:gdLst>
              <a:gd name="connsiteX0" fmla="*/ 0 w 2743200"/>
              <a:gd name="connsiteY0" fmla="*/ 0 h 1447800"/>
              <a:gd name="connsiteX1" fmla="*/ 2743200 w 2743200"/>
              <a:gd name="connsiteY1" fmla="*/ 0 h 1447800"/>
              <a:gd name="connsiteX2" fmla="*/ 2743200 w 2743200"/>
              <a:gd name="connsiteY2" fmla="*/ 1447800 h 1447800"/>
              <a:gd name="connsiteX3" fmla="*/ 0 w 2743200"/>
              <a:gd name="connsiteY3" fmla="*/ 1447800 h 1447800"/>
              <a:gd name="connsiteX4" fmla="*/ 0 w 2743200"/>
              <a:gd name="connsiteY4" fmla="*/ 0 h 1447800"/>
              <a:gd name="connsiteX0" fmla="*/ 0 w 2743200"/>
              <a:gd name="connsiteY0" fmla="*/ 0 h 1447800"/>
              <a:gd name="connsiteX1" fmla="*/ 2743200 w 2743200"/>
              <a:gd name="connsiteY1" fmla="*/ 0 h 1447800"/>
              <a:gd name="connsiteX2" fmla="*/ 2743200 w 2743200"/>
              <a:gd name="connsiteY2" fmla="*/ 1447800 h 1447800"/>
              <a:gd name="connsiteX3" fmla="*/ 655320 w 2743200"/>
              <a:gd name="connsiteY3" fmla="*/ 853440 h 1447800"/>
              <a:gd name="connsiteX4" fmla="*/ 0 w 2743200"/>
              <a:gd name="connsiteY4" fmla="*/ 0 h 1447800"/>
              <a:gd name="connsiteX0" fmla="*/ 0 w 3337560"/>
              <a:gd name="connsiteY0" fmla="*/ 0 h 868680"/>
              <a:gd name="connsiteX1" fmla="*/ 2743200 w 3337560"/>
              <a:gd name="connsiteY1" fmla="*/ 0 h 868680"/>
              <a:gd name="connsiteX2" fmla="*/ 3337560 w 3337560"/>
              <a:gd name="connsiteY2" fmla="*/ 868680 h 868680"/>
              <a:gd name="connsiteX3" fmla="*/ 655320 w 3337560"/>
              <a:gd name="connsiteY3" fmla="*/ 853440 h 868680"/>
              <a:gd name="connsiteX4" fmla="*/ 0 w 3337560"/>
              <a:gd name="connsiteY4" fmla="*/ 0 h 868680"/>
              <a:gd name="connsiteX0" fmla="*/ 0 w 3337560"/>
              <a:gd name="connsiteY0" fmla="*/ 0 h 868680"/>
              <a:gd name="connsiteX1" fmla="*/ 2035699 w 3337560"/>
              <a:gd name="connsiteY1" fmla="*/ 15240 h 868680"/>
              <a:gd name="connsiteX2" fmla="*/ 3337560 w 3337560"/>
              <a:gd name="connsiteY2" fmla="*/ 868680 h 868680"/>
              <a:gd name="connsiteX3" fmla="*/ 655320 w 3337560"/>
              <a:gd name="connsiteY3" fmla="*/ 853440 h 868680"/>
              <a:gd name="connsiteX4" fmla="*/ 0 w 3337560"/>
              <a:gd name="connsiteY4" fmla="*/ 0 h 868680"/>
              <a:gd name="connsiteX0" fmla="*/ 0 w 2645439"/>
              <a:gd name="connsiteY0" fmla="*/ 0 h 853440"/>
              <a:gd name="connsiteX1" fmla="*/ 2035699 w 2645439"/>
              <a:gd name="connsiteY1" fmla="*/ 15240 h 853440"/>
              <a:gd name="connsiteX2" fmla="*/ 2645439 w 2645439"/>
              <a:gd name="connsiteY2" fmla="*/ 853440 h 853440"/>
              <a:gd name="connsiteX3" fmla="*/ 655320 w 2645439"/>
              <a:gd name="connsiteY3" fmla="*/ 853440 h 853440"/>
              <a:gd name="connsiteX4" fmla="*/ 0 w 2645439"/>
              <a:gd name="connsiteY4" fmla="*/ 0 h 85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439" h="853440">
                <a:moveTo>
                  <a:pt x="0" y="0"/>
                </a:moveTo>
                <a:lnTo>
                  <a:pt x="2035699" y="15240"/>
                </a:lnTo>
                <a:lnTo>
                  <a:pt x="2645439" y="853440"/>
                </a:lnTo>
                <a:lnTo>
                  <a:pt x="655320" y="853440"/>
                </a:lnTo>
                <a:lnTo>
                  <a:pt x="0" y="0"/>
                </a:lnTo>
                <a:close/>
              </a:path>
            </a:pathLst>
          </a:cu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TextBox 40"/>
          <p:cNvSpPr txBox="1"/>
          <p:nvPr/>
        </p:nvSpPr>
        <p:spPr>
          <a:xfrm>
            <a:off x="3486102" y="438835"/>
            <a:ext cx="628698" cy="646331"/>
          </a:xfrm>
          <a:prstGeom prst="rect">
            <a:avLst/>
          </a:prstGeom>
          <a:noFill/>
        </p:spPr>
        <p:txBody>
          <a:bodyPr wrap="none" rtlCol="0">
            <a:spAutoFit/>
          </a:bodyPr>
          <a:lstStyle/>
          <a:p>
            <a:r>
              <a:rPr lang="bn-BD" sz="3600" dirty="0">
                <a:latin typeface="NikoshBAN" pitchFamily="2" charset="0"/>
                <a:cs typeface="NikoshBAN" pitchFamily="2" charset="0"/>
              </a:rPr>
              <a:t>বল</a:t>
            </a:r>
            <a:endParaRPr lang="en-US" sz="3600" dirty="0">
              <a:latin typeface="NikoshBAN" pitchFamily="2" charset="0"/>
              <a:cs typeface="NikoshBAN" pitchFamily="2" charset="0"/>
            </a:endParaRPr>
          </a:p>
        </p:txBody>
      </p:sp>
      <p:sp>
        <p:nvSpPr>
          <p:cNvPr id="42" name="Rectangle 41"/>
          <p:cNvSpPr/>
          <p:nvPr/>
        </p:nvSpPr>
        <p:spPr>
          <a:xfrm>
            <a:off x="4947788" y="3606226"/>
            <a:ext cx="2519812" cy="584775"/>
          </a:xfrm>
          <a:prstGeom prst="rect">
            <a:avLst/>
          </a:prstGeom>
          <a:solidFill>
            <a:schemeClr val="accent4">
              <a:lumMod val="20000"/>
              <a:lumOff val="80000"/>
            </a:schemeClr>
          </a:solidFill>
          <a:ln w="19050">
            <a:solidFill>
              <a:schemeClr val="tx1"/>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bn-BD" sz="3200" dirty="0">
                <a:latin typeface="NikoshBAN" pitchFamily="2" charset="0"/>
                <a:cs typeface="NikoshBAN" pitchFamily="2" charset="0"/>
              </a:rPr>
              <a:t>ক্ষেত্রফল = </a:t>
            </a:r>
            <a:r>
              <a:rPr lang="en-US" sz="3200" dirty="0">
                <a:latin typeface="Times New Roman" pitchFamily="18" charset="0"/>
                <a:cs typeface="Times New Roman" pitchFamily="18" charset="0"/>
              </a:rPr>
              <a:t>A</a:t>
            </a:r>
            <a:endParaRPr lang="en-US" sz="3200" dirty="0">
              <a:latin typeface="NikoshBAN" pitchFamily="2" charset="0"/>
              <a:cs typeface="NikoshBAN" pitchFamily="2" charset="0"/>
            </a:endParaRPr>
          </a:p>
        </p:txBody>
      </p:sp>
      <p:sp>
        <p:nvSpPr>
          <p:cNvPr id="44" name="Rectangle 43"/>
          <p:cNvSpPr/>
          <p:nvPr/>
        </p:nvSpPr>
        <p:spPr>
          <a:xfrm>
            <a:off x="4947788" y="2920426"/>
            <a:ext cx="2519812" cy="584775"/>
          </a:xfrm>
          <a:prstGeom prst="rect">
            <a:avLst/>
          </a:prstGeom>
          <a:solidFill>
            <a:schemeClr val="accent4">
              <a:lumMod val="20000"/>
              <a:lumOff val="80000"/>
            </a:schemeClr>
          </a:solidFill>
          <a:ln w="19050">
            <a:solidFill>
              <a:schemeClr val="tx1"/>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bn-BD" sz="3200" dirty="0">
                <a:latin typeface="NikoshBAN" pitchFamily="2" charset="0"/>
                <a:cs typeface="NikoshBAN" pitchFamily="2" charset="0"/>
              </a:rPr>
              <a:t>বল = </a:t>
            </a:r>
            <a:r>
              <a:rPr lang="en-US" sz="3200" dirty="0">
                <a:latin typeface="Times New Roman" pitchFamily="18" charset="0"/>
                <a:cs typeface="Times New Roman" pitchFamily="18" charset="0"/>
              </a:rPr>
              <a:t>F</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973252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0"/>
                            </p:stCondLst>
                            <p:childTnLst>
                              <p:par>
                                <p:cTn id="20" presetID="47" presetClass="entr" presetSubtype="0"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path" presetSubtype="0" accel="50000" decel="50000" fill="hold" grpId="1" nodeType="afterEffect">
                                  <p:stCondLst>
                                    <p:cond delay="0"/>
                                  </p:stCondLst>
                                  <p:childTnLst>
                                    <p:animMotion origin="layout" path="M 1.11111E-6 -1.85185E-6 L 0.01146 0.15926 " pathEditMode="relative" rAng="0" ptsTypes="AA">
                                      <p:cBhvr>
                                        <p:cTn id="27" dur="2000" fill="hold"/>
                                        <p:tgtEl>
                                          <p:spTgt spid="16"/>
                                        </p:tgtEl>
                                        <p:attrNameLst>
                                          <p:attrName>ppt_x</p:attrName>
                                          <p:attrName>ppt_y</p:attrName>
                                        </p:attrNameLst>
                                      </p:cBhvr>
                                      <p:rCtr x="573" y="7963"/>
                                    </p:animMotion>
                                  </p:childTnLst>
                                </p:cTn>
                              </p:par>
                            </p:childTnLst>
                          </p:cTn>
                        </p:par>
                        <p:par>
                          <p:cTn id="28" fill="hold">
                            <p:stCondLst>
                              <p:cond delay="3000"/>
                            </p:stCondLst>
                            <p:childTnLst>
                              <p:par>
                                <p:cTn id="29" presetID="0" presetClass="path" presetSubtype="0" accel="50000" decel="50000" fill="hold" grpId="0" nodeType="afterEffect">
                                  <p:stCondLst>
                                    <p:cond delay="0"/>
                                  </p:stCondLst>
                                  <p:childTnLst>
                                    <p:animMotion origin="layout" path="M -2.22222E-6 0 L -2.22222E-6 0.00023 C 0.00104 0.0044 0.00226 0.00787 0.0033 0.01366 C 0.00452 0.02106 0.00452 0.01944 0.00625 0.02593 C 0.00677 0.03009 0.00729 0.03079 0.00851 0.03611 C 0.00903 0.03843 0.00955 0.0412 0.01025 0.04398 C 0.01025 0.04699 0.01077 0.04977 0.01129 0.05231 C 0.01129 0.0544 0.01198 0.05625 0.0125 0.05833 C 0.0125 0.06088 0.01302 0.06389 0.01354 0.06644 C 0.01354 0.06875 0.01424 0.07037 0.01476 0.07245 C 0.01528 0.07639 0.01528 0.08102 0.01597 0.08472 C 0.01597 0.08704 0.0165 0.08819 0.01702 0.09097 C 0.01702 0.09329 0.01702 0.09653 0.01771 0.09907 C 0.01771 0.10139 0.01823 0.10278 0.01875 0.10509 C 0.01927 0.10741 0.01927 0.11111 0.01997 0.11296 C 0.02049 0.11528 0.02101 0.11574 0.0217 0.11713 C 0.02222 0.11898 0.02327 0.1213 0.02396 0.12315 C 0.02396 0.12616 0.02448 0.12917 0.025 0.13148 C 0.0257 0.1338 0.02622 0.13519 0.02674 0.1375 C 0.02847 0.14306 0.02847 0.14514 0.02969 0.15347 C 0.03073 0.16296 0.03299 0.18218 0.03299 0.18241 C 0.03299 0.18565 0.03299 0.18912 0.03368 0.19236 C 0.03472 0.21157 0.03472 0.20856 0.03646 0.22269 C 0.03698 0.22639 0.03698 0.23079 0.03768 0.23495 C 0.03993 0.26134 0.03768 0.23681 0.03941 0.26319 C 0.03993 0.26806 0.04045 0.27269 0.04045 0.27755 C 0.04097 0.28148 0.04097 0.28565 0.04097 0.28935 C 0.04167 0.29282 0.04219 0.2963 0.04271 0.29977 C 0.04271 0.30255 0.04271 0.30532 0.04271 0.30787 C 0.04271 0.30995 0.04341 0.31134 0.04393 0.31412 C 0.04393 0.31852 0.04393 0.32361 0.04393 0.32801 C 0.04393 0.33218 0.04445 0.33588 0.04445 0.34005 C 0.04497 0.35532 0.04497 0.34884 0.04618 0.36042 C 0.04618 0.36551 0.04618 0.37014 0.04618 0.37477 C 0.04618 0.37824 0.0474 0.39329 0.04792 0.39699 C 0.04792 0.40046 0.04844 0.4037 0.04896 0.40694 C 0.04896 0.40949 0.04966 0.41157 0.04966 0.41343 C 0.05018 0.41551 0.05018 0.41713 0.0507 0.41944 C 0.05243 0.4294 0.0507 0.42199 0.05313 0.4294 C 0.05243 0.43565 0.05243 0.4419 0.05243 0.44769 C 0.05243 0.44977 0.05191 0.45162 0.05191 0.4537 C 0.05191 0.45556 0.05191 0.45093 0.05243 0.44977 L 0.05243 0.45 " pathEditMode="relative" rAng="0" ptsTypes="AAAAAAAAAAAAAAAAAAAAAAAAAAAAAAAAAAAAAAAAAAA">
                                      <p:cBhvr>
                                        <p:cTn id="30" dur="2000" fill="hold"/>
                                        <p:tgtEl>
                                          <p:spTgt spid="18"/>
                                        </p:tgtEl>
                                        <p:attrNameLst>
                                          <p:attrName>ppt_x</p:attrName>
                                          <p:attrName>ppt_y</p:attrName>
                                        </p:attrNameLst>
                                      </p:cBhvr>
                                      <p:rCtr x="2656" y="22708"/>
                                    </p:animMotion>
                                  </p:childTnLst>
                                </p:cTn>
                              </p:par>
                            </p:childTnLst>
                          </p:cTn>
                        </p:par>
                        <p:par>
                          <p:cTn id="31" fill="hold">
                            <p:stCondLst>
                              <p:cond delay="5000"/>
                            </p:stCondLst>
                            <p:childTnLst>
                              <p:par>
                                <p:cTn id="32" presetID="1"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1" presetClass="exit" presetSubtype="0" fill="hold" grpId="2" nodeType="withEffect">
                                  <p:stCondLst>
                                    <p:cond delay="0"/>
                                  </p:stCondLst>
                                  <p:childTnLst>
                                    <p:set>
                                      <p:cBhvr>
                                        <p:cTn id="35" dur="1" fill="hold">
                                          <p:stCondLst>
                                            <p:cond delay="0"/>
                                          </p:stCondLst>
                                        </p:cTn>
                                        <p:tgtEl>
                                          <p:spTgt spid="1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1000"/>
                                        <p:tgtEl>
                                          <p:spTgt spid="48"/>
                                        </p:tgtEl>
                                      </p:cBhvr>
                                    </p:animEffect>
                                    <p:anim calcmode="lin" valueType="num">
                                      <p:cBhvr>
                                        <p:cTn id="41" dur="1000" fill="hold"/>
                                        <p:tgtEl>
                                          <p:spTgt spid="48"/>
                                        </p:tgtEl>
                                        <p:attrNameLst>
                                          <p:attrName>ppt_x</p:attrName>
                                        </p:attrNameLst>
                                      </p:cBhvr>
                                      <p:tavLst>
                                        <p:tav tm="0">
                                          <p:val>
                                            <p:strVal val="#ppt_x"/>
                                          </p:val>
                                        </p:tav>
                                        <p:tav tm="100000">
                                          <p:val>
                                            <p:strVal val="#ppt_x"/>
                                          </p:val>
                                        </p:tav>
                                      </p:tavLst>
                                    </p:anim>
                                    <p:anim calcmode="lin" valueType="num">
                                      <p:cBhvr>
                                        <p:cTn id="42" dur="1000" fill="hold"/>
                                        <p:tgtEl>
                                          <p:spTgt spid="4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childTnLst>
                          </p:cTn>
                        </p:par>
                        <p:par>
                          <p:cTn id="52" fill="hold">
                            <p:stCondLst>
                              <p:cond delay="0"/>
                            </p:stCondLst>
                            <p:childTnLst>
                              <p:par>
                                <p:cTn id="53" presetID="0" presetClass="path" presetSubtype="0" accel="50000" decel="50000" fill="hold" grpId="0" nodeType="afterEffect">
                                  <p:stCondLst>
                                    <p:cond delay="0"/>
                                  </p:stCondLst>
                                  <p:childTnLst>
                                    <p:animMotion origin="layout" path="M -4.16667E-6 -1.85185E-6 L -4.16667E-6 0.00023 C 0.00087 0.00463 0.00243 0.00949 0.0033 0.01505 C 0.00487 0.02408 0.00573 0.06644 0.00608 0.06713 C 0.00625 0.08009 0.00695 0.08264 0.00851 0.09398 C 0.00973 0.14861 0.00973 0.12778 0.00973 0.15671 L 0.00973 0.15695 " pathEditMode="relative" rAng="0" ptsTypes="AAAAAAA">
                                      <p:cBhvr>
                                        <p:cTn id="54" dur="2000" fill="hold"/>
                                        <p:tgtEl>
                                          <p:spTgt spid="47"/>
                                        </p:tgtEl>
                                        <p:attrNameLst>
                                          <p:attrName>ppt_x</p:attrName>
                                          <p:attrName>ppt_y</p:attrName>
                                        </p:attrNameLst>
                                      </p:cBhvr>
                                      <p:rCtr x="486" y="7847"/>
                                    </p:animMotion>
                                  </p:childTnLst>
                                </p:cTn>
                              </p:par>
                            </p:childTnLst>
                          </p:cTn>
                        </p:par>
                        <p:par>
                          <p:cTn id="55" fill="hold">
                            <p:stCondLst>
                              <p:cond delay="2000"/>
                            </p:stCondLst>
                            <p:childTnLst>
                              <p:par>
                                <p:cTn id="56" presetID="42" presetClass="path" presetSubtype="0" accel="50000" decel="50000" fill="hold" grpId="1" nodeType="afterEffect">
                                  <p:stCondLst>
                                    <p:cond delay="0"/>
                                  </p:stCondLst>
                                  <p:childTnLst>
                                    <p:animMotion origin="layout" path="M 4.72222E-6 1.11111E-6 L 0.0559 0.45278 " pathEditMode="relative" rAng="0" ptsTypes="AA">
                                      <p:cBhvr>
                                        <p:cTn id="57" dur="2000" fill="hold"/>
                                        <p:tgtEl>
                                          <p:spTgt spid="48"/>
                                        </p:tgtEl>
                                        <p:attrNameLst>
                                          <p:attrName>ppt_x</p:attrName>
                                          <p:attrName>ppt_y</p:attrName>
                                        </p:attrNameLst>
                                      </p:cBhvr>
                                      <p:rCtr x="2795" y="22639"/>
                                    </p:animMotion>
                                  </p:childTnLst>
                                </p:cTn>
                              </p:par>
                            </p:childTnLst>
                          </p:cTn>
                        </p:par>
                        <p:par>
                          <p:cTn id="58" fill="hold">
                            <p:stCondLst>
                              <p:cond delay="4000"/>
                            </p:stCondLst>
                            <p:childTnLst>
                              <p:par>
                                <p:cTn id="59" presetID="1"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xit" presetSubtype="0" fill="hold" grpId="2" nodeType="withEffect">
                                  <p:stCondLst>
                                    <p:cond delay="0"/>
                                  </p:stCondLst>
                                  <p:childTnLst>
                                    <p:set>
                                      <p:cBhvr>
                                        <p:cTn id="62" dur="1" fill="hold">
                                          <p:stCondLst>
                                            <p:cond delay="0"/>
                                          </p:stCondLst>
                                        </p:cTn>
                                        <p:tgtEl>
                                          <p:spTgt spid="4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10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P spid="18" grpId="2" animBg="1"/>
      <p:bldP spid="47" grpId="0" animBg="1"/>
      <p:bldP spid="47" grpId="1" animBg="1"/>
      <p:bldP spid="48" grpId="0" animBg="1"/>
      <p:bldP spid="48" grpId="1" animBg="1"/>
      <p:bldP spid="48" grpId="2" animBg="1"/>
      <p:bldP spid="41" grpId="0"/>
      <p:bldP spid="42"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08935" y="1937199"/>
            <a:ext cx="6324600" cy="3492179"/>
            <a:chOff x="2590323" y="4609147"/>
            <a:chExt cx="2081690" cy="1100138"/>
          </a:xfrm>
        </p:grpSpPr>
        <p:sp>
          <p:nvSpPr>
            <p:cNvPr id="20" name="Rectangle 19"/>
            <p:cNvSpPr/>
            <p:nvPr/>
          </p:nvSpPr>
          <p:spPr>
            <a:xfrm>
              <a:off x="2602468" y="4609148"/>
              <a:ext cx="2057400" cy="108585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23" name="Straight Connector 22"/>
            <p:cNvCxnSpPr/>
            <p:nvPr/>
          </p:nvCxnSpPr>
          <p:spPr>
            <a:xfrm>
              <a:off x="2590323" y="4874895"/>
              <a:ext cx="2057400" cy="5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14613" y="5123498"/>
              <a:ext cx="2057400" cy="5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14613" y="5409248"/>
              <a:ext cx="2057400" cy="5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96076" y="4620577"/>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04686" y="4626292"/>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476" y="4620577"/>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96226" y="4620577"/>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81976" y="4620577"/>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90436" y="4609147"/>
              <a:ext cx="0" cy="1082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Down Arrow 57"/>
          <p:cNvSpPr/>
          <p:nvPr/>
        </p:nvSpPr>
        <p:spPr>
          <a:xfrm>
            <a:off x="5957462" y="52197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2" name="Down Arrow 91"/>
          <p:cNvSpPr/>
          <p:nvPr/>
        </p:nvSpPr>
        <p:spPr>
          <a:xfrm>
            <a:off x="6019801" y="56556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3" name="Down Arrow 92"/>
          <p:cNvSpPr/>
          <p:nvPr/>
        </p:nvSpPr>
        <p:spPr>
          <a:xfrm>
            <a:off x="6019801" y="52197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5" name="Down Arrow 94"/>
          <p:cNvSpPr/>
          <p:nvPr/>
        </p:nvSpPr>
        <p:spPr>
          <a:xfrm>
            <a:off x="6019801" y="52197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6" name="Down Arrow 95"/>
          <p:cNvSpPr/>
          <p:nvPr/>
        </p:nvSpPr>
        <p:spPr>
          <a:xfrm>
            <a:off x="6019801" y="52197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7" name="Down Arrow 96"/>
          <p:cNvSpPr/>
          <p:nvPr/>
        </p:nvSpPr>
        <p:spPr>
          <a:xfrm>
            <a:off x="6019801" y="52197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8" name="Down Arrow 97"/>
          <p:cNvSpPr/>
          <p:nvPr/>
        </p:nvSpPr>
        <p:spPr>
          <a:xfrm>
            <a:off x="6019801" y="52197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3" name="Down Arrow 32"/>
          <p:cNvSpPr/>
          <p:nvPr/>
        </p:nvSpPr>
        <p:spPr>
          <a:xfrm>
            <a:off x="5957462" y="78024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5" name="Down Arrow 34"/>
          <p:cNvSpPr/>
          <p:nvPr/>
        </p:nvSpPr>
        <p:spPr>
          <a:xfrm>
            <a:off x="6019801" y="82383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6" name="Down Arrow 35"/>
          <p:cNvSpPr/>
          <p:nvPr/>
        </p:nvSpPr>
        <p:spPr>
          <a:xfrm>
            <a:off x="6019801" y="78024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7" name="Down Arrow 36"/>
          <p:cNvSpPr/>
          <p:nvPr/>
        </p:nvSpPr>
        <p:spPr>
          <a:xfrm>
            <a:off x="6019801" y="78024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8" name="Down Arrow 37"/>
          <p:cNvSpPr/>
          <p:nvPr/>
        </p:nvSpPr>
        <p:spPr>
          <a:xfrm>
            <a:off x="6019801" y="78024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9" name="Down Arrow 38"/>
          <p:cNvSpPr/>
          <p:nvPr/>
        </p:nvSpPr>
        <p:spPr>
          <a:xfrm>
            <a:off x="6019801" y="78024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0" name="Down Arrow 39"/>
          <p:cNvSpPr/>
          <p:nvPr/>
        </p:nvSpPr>
        <p:spPr>
          <a:xfrm>
            <a:off x="6019801" y="78024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2" name="Down Arrow 41"/>
          <p:cNvSpPr/>
          <p:nvPr/>
        </p:nvSpPr>
        <p:spPr>
          <a:xfrm>
            <a:off x="5971323" y="44577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3" name="Down Arrow 42"/>
          <p:cNvSpPr/>
          <p:nvPr/>
        </p:nvSpPr>
        <p:spPr>
          <a:xfrm>
            <a:off x="6033662" y="48936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4" name="Down Arrow 43"/>
          <p:cNvSpPr/>
          <p:nvPr/>
        </p:nvSpPr>
        <p:spPr>
          <a:xfrm>
            <a:off x="6033662" y="44577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5" name="Down Arrow 44"/>
          <p:cNvSpPr/>
          <p:nvPr/>
        </p:nvSpPr>
        <p:spPr>
          <a:xfrm>
            <a:off x="6033662" y="44577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6" name="Down Arrow 45"/>
          <p:cNvSpPr/>
          <p:nvPr/>
        </p:nvSpPr>
        <p:spPr>
          <a:xfrm>
            <a:off x="6033662" y="44577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7" name="Down Arrow 46"/>
          <p:cNvSpPr/>
          <p:nvPr/>
        </p:nvSpPr>
        <p:spPr>
          <a:xfrm>
            <a:off x="6033662" y="44577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8" name="Down Arrow 47"/>
          <p:cNvSpPr/>
          <p:nvPr/>
        </p:nvSpPr>
        <p:spPr>
          <a:xfrm>
            <a:off x="6033662" y="445770"/>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9" name="Down Arrow 48"/>
          <p:cNvSpPr/>
          <p:nvPr/>
        </p:nvSpPr>
        <p:spPr>
          <a:xfrm>
            <a:off x="5971323" y="70404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0" name="Down Arrow 49"/>
          <p:cNvSpPr/>
          <p:nvPr/>
        </p:nvSpPr>
        <p:spPr>
          <a:xfrm>
            <a:off x="6033662" y="74763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1" name="Down Arrow 50"/>
          <p:cNvSpPr/>
          <p:nvPr/>
        </p:nvSpPr>
        <p:spPr>
          <a:xfrm>
            <a:off x="6033662" y="70404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2" name="Down Arrow 51"/>
          <p:cNvSpPr/>
          <p:nvPr/>
        </p:nvSpPr>
        <p:spPr>
          <a:xfrm>
            <a:off x="6033662" y="70404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3" name="Down Arrow 52"/>
          <p:cNvSpPr/>
          <p:nvPr/>
        </p:nvSpPr>
        <p:spPr>
          <a:xfrm>
            <a:off x="6033662" y="70404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4" name="Down Arrow 53"/>
          <p:cNvSpPr/>
          <p:nvPr/>
        </p:nvSpPr>
        <p:spPr>
          <a:xfrm>
            <a:off x="6033662" y="70404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5" name="Down Arrow 54"/>
          <p:cNvSpPr/>
          <p:nvPr/>
        </p:nvSpPr>
        <p:spPr>
          <a:xfrm>
            <a:off x="6033662" y="704045"/>
            <a:ext cx="138539" cy="234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1" name="Down Arrow 40"/>
          <p:cNvSpPr/>
          <p:nvPr/>
        </p:nvSpPr>
        <p:spPr>
          <a:xfrm>
            <a:off x="5562600" y="381000"/>
            <a:ext cx="1017270" cy="8267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28N</a:t>
            </a:r>
          </a:p>
        </p:txBody>
      </p:sp>
      <mc:AlternateContent xmlns:mc="http://schemas.openxmlformats.org/markup-compatibility/2006" xmlns:a14="http://schemas.microsoft.com/office/drawing/2010/main">
        <mc:Choice Requires="a14">
          <p:sp>
            <p:nvSpPr>
              <p:cNvPr id="15" name="Rectangle 14"/>
              <p:cNvSpPr/>
              <p:nvPr/>
            </p:nvSpPr>
            <p:spPr>
              <a:xfrm>
                <a:off x="1981200" y="863026"/>
                <a:ext cx="3124200" cy="584775"/>
              </a:xfrm>
              <a:prstGeom prst="rect">
                <a:avLst/>
              </a:prstGeom>
              <a:solidFill>
                <a:srgbClr val="CCFF99"/>
              </a:solidFill>
              <a:ln w="19050">
                <a:solidFill>
                  <a:schemeClr val="tx1"/>
                </a:solidFill>
              </a:ln>
            </p:spPr>
            <p:txBody>
              <a:bodyPr wrap="square">
                <a:spAutoFit/>
              </a:bodyPr>
              <a:lstStyle/>
              <a:p>
                <a:pPr algn="ctr"/>
                <a14:m>
                  <m:oMath xmlns:m="http://schemas.openxmlformats.org/officeDocument/2006/math">
                    <m:r>
                      <a:rPr lang="en-US" sz="3200" i="1">
                        <a:latin typeface="Cambria Math"/>
                        <a:ea typeface="Cambria Math"/>
                        <a:cs typeface="NikoshBAN" pitchFamily="2" charset="0"/>
                      </a:rPr>
                      <m:t>∴</m:t>
                    </m:r>
                    <m:r>
                      <a:rPr lang="bn-BD" sz="3200">
                        <a:latin typeface="Cambria Math"/>
                        <a:cs typeface="NikoshBAN" pitchFamily="2" charset="0"/>
                      </a:rPr>
                      <m:t>চাপ</m:t>
                    </m:r>
                    <m:r>
                      <a:rPr lang="bn-BD" sz="3200">
                        <a:latin typeface="Cambria Math"/>
                        <a:ea typeface="Cambria Math"/>
                        <a:cs typeface="Times New Roman" pitchFamily="18" charset="0"/>
                      </a:rPr>
                      <m:t>= </m:t>
                    </m:r>
                  </m:oMath>
                </a14:m>
                <a:r>
                  <a:rPr lang="bn-BD" sz="3200" dirty="0">
                    <a:latin typeface="NikoshBAN" pitchFamily="2" charset="0"/>
                    <a:cs typeface="NikoshBAN" pitchFamily="2" charset="0"/>
                  </a:rPr>
                  <a:t>বল/ক্ষেত্রফল</a:t>
                </a:r>
                <a:r>
                  <a:rPr lang="bn-BD" sz="3200" dirty="0">
                    <a:latin typeface="Times New Roman" pitchFamily="18" charset="0"/>
                    <a:cs typeface="NikoshBAN" pitchFamily="2" charset="0"/>
                  </a:rPr>
                  <a:t> </a:t>
                </a:r>
                <a:r>
                  <a:rPr lang="bn-BD" sz="3200" baseline="-25000" dirty="0">
                    <a:latin typeface="Times New Roman" pitchFamily="18" charset="0"/>
                    <a:cs typeface="NikoshBAN" pitchFamily="2" charset="0"/>
                  </a:rPr>
                  <a:t>    </a:t>
                </a:r>
                <a:endParaRPr lang="en-US" sz="3200" dirty="0">
                  <a:latin typeface="Times New Roman" pitchFamily="18" charset="0"/>
                  <a:cs typeface="Times New Roman"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981200" y="863026"/>
                <a:ext cx="3124200" cy="584775"/>
              </a:xfrm>
              <a:prstGeom prst="rect">
                <a:avLst/>
              </a:prstGeom>
              <a:blipFill rotWithShape="0">
                <a:blip r:embed="rId3"/>
                <a:stretch>
                  <a:fillRect t="-11111" r="-12016" b="-31313"/>
                </a:stretch>
              </a:blipFill>
              <a:ln w="19050">
                <a:solidFill>
                  <a:schemeClr val="tx1"/>
                </a:solidFill>
              </a:ln>
            </p:spPr>
            <p:txBody>
              <a:bodyPr/>
              <a:lstStyle/>
              <a:p>
                <a:r>
                  <a:rPr lang="en-US">
                    <a:noFill/>
                  </a:rPr>
                  <a:t> </a:t>
                </a:r>
              </a:p>
            </p:txBody>
          </p:sp>
        </mc:Fallback>
      </mc:AlternateContent>
      <p:sp>
        <p:nvSpPr>
          <p:cNvPr id="16" name="Rectangle 15"/>
          <p:cNvSpPr/>
          <p:nvPr/>
        </p:nvSpPr>
        <p:spPr>
          <a:xfrm>
            <a:off x="7113270" y="863026"/>
            <a:ext cx="3021330" cy="584775"/>
          </a:xfrm>
          <a:prstGeom prst="rect">
            <a:avLst/>
          </a:prstGeom>
          <a:solidFill>
            <a:srgbClr val="CCFF99"/>
          </a:solidFill>
          <a:ln w="19050">
            <a:solidFill>
              <a:schemeClr val="tx1"/>
            </a:solidFill>
          </a:ln>
        </p:spPr>
        <p:txBody>
          <a:bodyPr wrap="square">
            <a:spAutoFit/>
          </a:bodyPr>
          <a:lstStyle/>
          <a:p>
            <a:pPr algn="ctr"/>
            <a:r>
              <a:rPr lang="en-US" sz="3200" dirty="0">
                <a:latin typeface="Times New Roman" pitchFamily="18" charset="0"/>
                <a:cs typeface="Times New Roman" pitchFamily="18" charset="0"/>
              </a:rPr>
              <a:t> p = </a:t>
            </a:r>
            <a:r>
              <a:rPr lang="en-US" sz="3200" baseline="30000" dirty="0">
                <a:latin typeface="Times New Roman" pitchFamily="18" charset="0"/>
                <a:cs typeface="Times New Roman" pitchFamily="18" charset="0"/>
              </a:rPr>
              <a:t>F</a:t>
            </a:r>
            <a:r>
              <a:rPr lang="en-US" sz="3200" dirty="0">
                <a:latin typeface="Times New Roman" pitchFamily="18" charset="0"/>
                <a:cs typeface="Times New Roman" pitchFamily="18" charset="0"/>
              </a:rPr>
              <a:t>/</a:t>
            </a:r>
            <a:r>
              <a:rPr lang="en-US" sz="3200" baseline="-25000" dirty="0">
                <a:latin typeface="Times New Roman" pitchFamily="18" charset="0"/>
                <a:cs typeface="Times New Roman" pitchFamily="18" charset="0"/>
              </a:rPr>
              <a:t>A</a:t>
            </a:r>
            <a:endParaRPr lang="en-AU" sz="3200" dirty="0"/>
          </a:p>
        </p:txBody>
      </p:sp>
      <p:sp>
        <p:nvSpPr>
          <p:cNvPr id="17" name="Rectangle 16"/>
          <p:cNvSpPr/>
          <p:nvPr/>
        </p:nvSpPr>
        <p:spPr>
          <a:xfrm>
            <a:off x="2965680" y="5665545"/>
            <a:ext cx="6287700" cy="523220"/>
          </a:xfrm>
          <a:prstGeom prst="rect">
            <a:avLst/>
          </a:prstGeom>
          <a:solidFill>
            <a:srgbClr val="DDF9FF"/>
          </a:solidFill>
          <a:ln w="19050">
            <a:solidFill>
              <a:schemeClr val="tx1"/>
            </a:solidFill>
          </a:ln>
        </p:spPr>
        <p:txBody>
          <a:bodyPr wrap="square">
            <a:spAutoFit/>
          </a:bodyPr>
          <a:lstStyle/>
          <a:p>
            <a:pPr algn="ctr"/>
            <a:r>
              <a:rPr lang="bn-BD" sz="2800" dirty="0">
                <a:latin typeface="NikoshBAN" pitchFamily="2" charset="0"/>
                <a:cs typeface="NikoshBAN" pitchFamily="2" charset="0"/>
              </a:rPr>
              <a:t>একক ক্ষেত্রফলের উপর লম্বভাবে প্রযুক্ত বলকে চাপ বলে</a:t>
            </a:r>
            <a:r>
              <a:rPr lang="bn-IN" sz="2800" dirty="0">
                <a:latin typeface="NikoshBAN" pitchFamily="2" charset="0"/>
                <a:cs typeface="NikoshBAN" pitchFamily="2" charset="0"/>
              </a:rPr>
              <a:t>।</a:t>
            </a:r>
            <a:r>
              <a:rPr lang="bn-BD" sz="2800" dirty="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801917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42" presetClass="path" presetSubtype="0" accel="50000" decel="50000" fill="hold" grpId="1" nodeType="withEffect">
                                  <p:stCondLst>
                                    <p:cond delay="0"/>
                                  </p:stCondLst>
                                  <p:childTnLst>
                                    <p:animMotion origin="layout" path="M -1.11111E-6 4.44444E-6 L -0.28646 0.30532 " pathEditMode="relative" rAng="0" ptsTypes="AA">
                                      <p:cBhvr>
                                        <p:cTn id="16" dur="2000" fill="hold"/>
                                        <p:tgtEl>
                                          <p:spTgt spid="58"/>
                                        </p:tgtEl>
                                        <p:attrNameLst>
                                          <p:attrName>ppt_x</p:attrName>
                                          <p:attrName>ppt_y</p:attrName>
                                        </p:attrNameLst>
                                      </p:cBhvr>
                                      <p:rCtr x="-14323" y="15255"/>
                                    </p:animMotion>
                                  </p:childTnLst>
                                </p:cTn>
                              </p:par>
                              <p:par>
                                <p:cTn id="17" presetID="1"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42" presetClass="path" presetSubtype="0" accel="50000" decel="50000" fill="hold" grpId="1" nodeType="withEffect">
                                  <p:stCondLst>
                                    <p:cond delay="0"/>
                                  </p:stCondLst>
                                  <p:childTnLst>
                                    <p:animMotion origin="layout" path="M 0.00087 -0.00394 L -0.19462 0.29884 " pathEditMode="relative" rAng="0" ptsTypes="AA">
                                      <p:cBhvr>
                                        <p:cTn id="20" dur="2000" fill="hold"/>
                                        <p:tgtEl>
                                          <p:spTgt spid="92"/>
                                        </p:tgtEl>
                                        <p:attrNameLst>
                                          <p:attrName>ppt_x</p:attrName>
                                          <p:attrName>ppt_y</p:attrName>
                                        </p:attrNameLst>
                                      </p:cBhvr>
                                      <p:rCtr x="-9774" y="15139"/>
                                    </p:animMotion>
                                  </p:childTnLst>
                                </p:cTn>
                              </p:par>
                              <p:par>
                                <p:cTn id="21" presetID="1" presetClass="entr" presetSubtype="0"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par>
                                <p:cTn id="23" presetID="42" presetClass="path" presetSubtype="0" accel="50000" decel="50000" fill="hold" grpId="1" nodeType="withEffect">
                                  <p:stCondLst>
                                    <p:cond delay="0"/>
                                  </p:stCondLst>
                                  <p:childTnLst>
                                    <p:animMotion origin="layout" path="M 0.00087 -0.00394 L -0.09982 0.30532 " pathEditMode="relative" rAng="0" ptsTypes="AA">
                                      <p:cBhvr>
                                        <p:cTn id="24" dur="2000" fill="hold"/>
                                        <p:tgtEl>
                                          <p:spTgt spid="93"/>
                                        </p:tgtEl>
                                        <p:attrNameLst>
                                          <p:attrName>ppt_x</p:attrName>
                                          <p:attrName>ppt_y</p:attrName>
                                        </p:attrNameLst>
                                      </p:cBhvr>
                                      <p:rCtr x="-5035" y="15463"/>
                                    </p:animMotion>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42" presetClass="path" presetSubtype="0" accel="50000" decel="50000" fill="hold" grpId="1" nodeType="withEffect">
                                  <p:stCondLst>
                                    <p:cond delay="0"/>
                                  </p:stCondLst>
                                  <p:childTnLst>
                                    <p:animMotion origin="layout" path="M 0.00087 -0.00394 L -0.00399 0.30532 " pathEditMode="relative" rAng="0" ptsTypes="AA">
                                      <p:cBhvr>
                                        <p:cTn id="28" dur="2000" fill="hold"/>
                                        <p:tgtEl>
                                          <p:spTgt spid="95"/>
                                        </p:tgtEl>
                                        <p:attrNameLst>
                                          <p:attrName>ppt_x</p:attrName>
                                          <p:attrName>ppt_y</p:attrName>
                                        </p:attrNameLst>
                                      </p:cBhvr>
                                      <p:rCtr x="-243" y="15463"/>
                                    </p:animMotion>
                                  </p:childTnLst>
                                </p:cTn>
                              </p:par>
                              <p:par>
                                <p:cTn id="29" presetID="1"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42" presetClass="path" presetSubtype="0" accel="50000" decel="50000" fill="hold" grpId="1" nodeType="withEffect">
                                  <p:stCondLst>
                                    <p:cond delay="0"/>
                                  </p:stCondLst>
                                  <p:childTnLst>
                                    <p:animMotion origin="layout" path="M -1.94444E-6 4.44444E-6 L 0.09584 0.30532 " pathEditMode="relative" rAng="0" ptsTypes="AA">
                                      <p:cBhvr>
                                        <p:cTn id="32" dur="2000" fill="hold"/>
                                        <p:tgtEl>
                                          <p:spTgt spid="96"/>
                                        </p:tgtEl>
                                        <p:attrNameLst>
                                          <p:attrName>ppt_x</p:attrName>
                                          <p:attrName>ppt_y</p:attrName>
                                        </p:attrNameLst>
                                      </p:cBhvr>
                                      <p:rCtr x="4792" y="15255"/>
                                    </p:animMotion>
                                  </p:childTnLst>
                                </p:cTn>
                              </p:par>
                              <p:par>
                                <p:cTn id="33" presetID="1"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par>
                                <p:cTn id="35" presetID="42" presetClass="path" presetSubtype="0" accel="50000" decel="50000" fill="hold" grpId="1" nodeType="withEffect">
                                  <p:stCondLst>
                                    <p:cond delay="0"/>
                                  </p:stCondLst>
                                  <p:childTnLst>
                                    <p:animMotion origin="layout" path="M -1.94444E-6 4.44444E-6 L 0.2092 0.30532 " pathEditMode="relative" rAng="0" ptsTypes="AA">
                                      <p:cBhvr>
                                        <p:cTn id="36" dur="2000" fill="hold"/>
                                        <p:tgtEl>
                                          <p:spTgt spid="97"/>
                                        </p:tgtEl>
                                        <p:attrNameLst>
                                          <p:attrName>ppt_x</p:attrName>
                                          <p:attrName>ppt_y</p:attrName>
                                        </p:attrNameLst>
                                      </p:cBhvr>
                                      <p:rCtr x="10451" y="15255"/>
                                    </p:animMotion>
                                  </p:childTnLst>
                                </p:cTn>
                              </p:par>
                              <p:par>
                                <p:cTn id="37" presetID="1" presetClass="entr" presetSubtype="0" fill="hold" grpId="0" nodeType="with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1.94444E-6 4.44444E-6 L 0.29254 0.30532 " pathEditMode="relative" rAng="0" ptsTypes="AA">
                                      <p:cBhvr>
                                        <p:cTn id="40" dur="2000" fill="hold"/>
                                        <p:tgtEl>
                                          <p:spTgt spid="98"/>
                                        </p:tgtEl>
                                        <p:attrNameLst>
                                          <p:attrName>ppt_x</p:attrName>
                                          <p:attrName>ppt_y</p:attrName>
                                        </p:attrNameLst>
                                      </p:cBhvr>
                                      <p:rCtr x="14618" y="15255"/>
                                    </p:animMotion>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42" presetClass="path" presetSubtype="0" accel="50000" decel="50000" fill="hold" grpId="1" nodeType="withEffect">
                                  <p:stCondLst>
                                    <p:cond delay="0"/>
                                  </p:stCondLst>
                                  <p:childTnLst>
                                    <p:animMotion origin="layout" path="M -1.11111E-6 -0.01736 L -0.2934 0.50902 " pathEditMode="relative" rAng="0" ptsTypes="AA">
                                      <p:cBhvr>
                                        <p:cTn id="44" dur="2000" fill="hold"/>
                                        <p:tgtEl>
                                          <p:spTgt spid="33"/>
                                        </p:tgtEl>
                                        <p:attrNameLst>
                                          <p:attrName>ppt_x</p:attrName>
                                          <p:attrName>ppt_y</p:attrName>
                                        </p:attrNameLst>
                                      </p:cBhvr>
                                      <p:rCtr x="-14670" y="26319"/>
                                    </p:animMotion>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42" presetClass="path" presetSubtype="0" accel="50000" decel="50000" fill="hold" grpId="1" nodeType="withEffect">
                                  <p:stCondLst>
                                    <p:cond delay="0"/>
                                  </p:stCondLst>
                                  <p:childTnLst>
                                    <p:animMotion origin="layout" path="M 0.00087 -0.0213 L -0.20139 0.50254 " pathEditMode="relative" rAng="0" ptsTypes="AA">
                                      <p:cBhvr>
                                        <p:cTn id="48" dur="2000" fill="hold"/>
                                        <p:tgtEl>
                                          <p:spTgt spid="35"/>
                                        </p:tgtEl>
                                        <p:attrNameLst>
                                          <p:attrName>ppt_x</p:attrName>
                                          <p:attrName>ppt_y</p:attrName>
                                        </p:attrNameLst>
                                      </p:cBhvr>
                                      <p:rCtr x="-10122" y="26181"/>
                                    </p:animMotion>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42" presetClass="path" presetSubtype="0" accel="50000" decel="50000" fill="hold" grpId="1" nodeType="withEffect">
                                  <p:stCondLst>
                                    <p:cond delay="0"/>
                                  </p:stCondLst>
                                  <p:childTnLst>
                                    <p:animMotion origin="layout" path="M 0.00087 -0.0213 L -0.09982 0.51203 " pathEditMode="relative" rAng="0" ptsTypes="AA">
                                      <p:cBhvr>
                                        <p:cTn id="52" dur="2000" fill="hold"/>
                                        <p:tgtEl>
                                          <p:spTgt spid="36"/>
                                        </p:tgtEl>
                                        <p:attrNameLst>
                                          <p:attrName>ppt_x</p:attrName>
                                          <p:attrName>ppt_y</p:attrName>
                                        </p:attrNameLst>
                                      </p:cBhvr>
                                      <p:rCtr x="-5035" y="26667"/>
                                    </p:animMotion>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42" presetClass="path" presetSubtype="0" accel="50000" decel="50000" fill="hold" grpId="1" nodeType="withEffect">
                                  <p:stCondLst>
                                    <p:cond delay="0"/>
                                  </p:stCondLst>
                                  <p:childTnLst>
                                    <p:animMotion origin="layout" path="M 0.00087 -0.0213 L -0.00903 0.50949 " pathEditMode="relative" rAng="0" ptsTypes="AA">
                                      <p:cBhvr>
                                        <p:cTn id="56" dur="2000" fill="hold"/>
                                        <p:tgtEl>
                                          <p:spTgt spid="37"/>
                                        </p:tgtEl>
                                        <p:attrNameLst>
                                          <p:attrName>ppt_x</p:attrName>
                                          <p:attrName>ppt_y</p:attrName>
                                        </p:attrNameLst>
                                      </p:cBhvr>
                                      <p:rCtr x="-503" y="26528"/>
                                    </p:animMotion>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42" presetClass="path" presetSubtype="0" accel="50000" decel="50000" fill="hold" grpId="1" nodeType="withEffect">
                                  <p:stCondLst>
                                    <p:cond delay="0"/>
                                  </p:stCondLst>
                                  <p:childTnLst>
                                    <p:animMotion origin="layout" path="M -1.94444E-6 -0.01736 L 0.10382 0.51319 " pathEditMode="relative" rAng="0" ptsTypes="AA">
                                      <p:cBhvr>
                                        <p:cTn id="60" dur="2000" fill="hold"/>
                                        <p:tgtEl>
                                          <p:spTgt spid="38"/>
                                        </p:tgtEl>
                                        <p:attrNameLst>
                                          <p:attrName>ppt_x</p:attrName>
                                          <p:attrName>ppt_y</p:attrName>
                                        </p:attrNameLst>
                                      </p:cBhvr>
                                      <p:rCtr x="5191" y="26528"/>
                                    </p:animMotion>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42" presetClass="path" presetSubtype="0" accel="50000" decel="50000" fill="hold" grpId="1" nodeType="withEffect">
                                  <p:stCondLst>
                                    <p:cond delay="0"/>
                                  </p:stCondLst>
                                  <p:childTnLst>
                                    <p:animMotion origin="layout" path="M -1.94444E-6 -0.01736 L 0.2092 0.51319 " pathEditMode="relative" rAng="0" ptsTypes="AA">
                                      <p:cBhvr>
                                        <p:cTn id="64" dur="2000" fill="hold"/>
                                        <p:tgtEl>
                                          <p:spTgt spid="39"/>
                                        </p:tgtEl>
                                        <p:attrNameLst>
                                          <p:attrName>ppt_x</p:attrName>
                                          <p:attrName>ppt_y</p:attrName>
                                        </p:attrNameLst>
                                      </p:cBhvr>
                                      <p:rCtr x="10451" y="26528"/>
                                    </p:animMotion>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42" presetClass="path" presetSubtype="0" accel="50000" decel="50000" fill="hold" grpId="1" nodeType="withEffect">
                                  <p:stCondLst>
                                    <p:cond delay="0"/>
                                  </p:stCondLst>
                                  <p:childTnLst>
                                    <p:animMotion origin="layout" path="M -1.94444E-6 -0.01736 L 0.29254 0.51435 " pathEditMode="relative" rAng="0" ptsTypes="AA">
                                      <p:cBhvr>
                                        <p:cTn id="68" dur="2000" fill="hold"/>
                                        <p:tgtEl>
                                          <p:spTgt spid="40"/>
                                        </p:tgtEl>
                                        <p:attrNameLst>
                                          <p:attrName>ppt_x</p:attrName>
                                          <p:attrName>ppt_y</p:attrName>
                                        </p:attrNameLst>
                                      </p:cBhvr>
                                      <p:rCtr x="14618" y="26574"/>
                                    </p:animMotion>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42" presetClass="path" presetSubtype="0" accel="50000" decel="50000" fill="hold" grpId="1" nodeType="withEffect">
                                  <p:stCondLst>
                                    <p:cond delay="0"/>
                                  </p:stCondLst>
                                  <p:childTnLst>
                                    <p:animMotion origin="layout" path="M -3.61111E-6 -4.44444E-6 L -0.29496 0.43102 " pathEditMode="relative" rAng="0" ptsTypes="AA">
                                      <p:cBhvr>
                                        <p:cTn id="72" dur="2000" fill="hold"/>
                                        <p:tgtEl>
                                          <p:spTgt spid="42"/>
                                        </p:tgtEl>
                                        <p:attrNameLst>
                                          <p:attrName>ppt_x</p:attrName>
                                          <p:attrName>ppt_y</p:attrName>
                                        </p:attrNameLst>
                                      </p:cBhvr>
                                      <p:rCtr x="-14757" y="21551"/>
                                    </p:animMotion>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42" presetClass="path" presetSubtype="0" accel="50000" decel="50000" fill="hold" grpId="1" nodeType="withEffect">
                                  <p:stCondLst>
                                    <p:cond delay="0"/>
                                  </p:stCondLst>
                                  <p:childTnLst>
                                    <p:animMotion origin="layout" path="M 0.00087 -0.00394 L -0.19618 0.42453 " pathEditMode="relative" rAng="0" ptsTypes="AA">
                                      <p:cBhvr>
                                        <p:cTn id="76" dur="2000" fill="hold"/>
                                        <p:tgtEl>
                                          <p:spTgt spid="43"/>
                                        </p:tgtEl>
                                        <p:attrNameLst>
                                          <p:attrName>ppt_x</p:attrName>
                                          <p:attrName>ppt_y</p:attrName>
                                        </p:attrNameLst>
                                      </p:cBhvr>
                                      <p:rCtr x="-9861" y="21412"/>
                                    </p:animMotion>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42" presetClass="path" presetSubtype="0" accel="50000" decel="50000" fill="hold" grpId="1" nodeType="withEffect">
                                  <p:stCondLst>
                                    <p:cond delay="0"/>
                                  </p:stCondLst>
                                  <p:childTnLst>
                                    <p:animMotion origin="layout" path="M 0.00087 -0.00393 L -0.10069 0.43612 " pathEditMode="relative" rAng="0" ptsTypes="AA">
                                      <p:cBhvr>
                                        <p:cTn id="80" dur="2000" fill="hold"/>
                                        <p:tgtEl>
                                          <p:spTgt spid="44"/>
                                        </p:tgtEl>
                                        <p:attrNameLst>
                                          <p:attrName>ppt_x</p:attrName>
                                          <p:attrName>ppt_y</p:attrName>
                                        </p:attrNameLst>
                                      </p:cBhvr>
                                      <p:rCtr x="-5087" y="21991"/>
                                    </p:animMotion>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42" presetClass="path" presetSubtype="0" accel="50000" decel="50000" fill="hold" grpId="1" nodeType="withEffect">
                                  <p:stCondLst>
                                    <p:cond delay="0"/>
                                  </p:stCondLst>
                                  <p:childTnLst>
                                    <p:animMotion origin="layout" path="M 0.00087 -0.00393 L -0.00746 0.43866 " pathEditMode="relative" rAng="0" ptsTypes="AA">
                                      <p:cBhvr>
                                        <p:cTn id="84" dur="2000" fill="hold"/>
                                        <p:tgtEl>
                                          <p:spTgt spid="45"/>
                                        </p:tgtEl>
                                        <p:attrNameLst>
                                          <p:attrName>ppt_x</p:attrName>
                                          <p:attrName>ppt_y</p:attrName>
                                        </p:attrNameLst>
                                      </p:cBhvr>
                                      <p:rCtr x="-417" y="22130"/>
                                    </p:animMotion>
                                  </p:childTnLst>
                                </p:cTn>
                              </p:par>
                              <p:par>
                                <p:cTn id="85" presetID="1"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42" presetClass="path" presetSubtype="0" accel="50000" decel="50000" fill="hold" grpId="1" nodeType="withEffect">
                                  <p:stCondLst>
                                    <p:cond delay="0"/>
                                  </p:stCondLst>
                                  <p:childTnLst>
                                    <p:animMotion origin="layout" path="M -4.44444E-6 -4.44444E-6 L 0.10226 0.43612 " pathEditMode="relative" rAng="0" ptsTypes="AA">
                                      <p:cBhvr>
                                        <p:cTn id="88" dur="2000" fill="hold"/>
                                        <p:tgtEl>
                                          <p:spTgt spid="46"/>
                                        </p:tgtEl>
                                        <p:attrNameLst>
                                          <p:attrName>ppt_x</p:attrName>
                                          <p:attrName>ppt_y</p:attrName>
                                        </p:attrNameLst>
                                      </p:cBhvr>
                                      <p:rCtr x="5104" y="21806"/>
                                    </p:animMotion>
                                  </p:childTnLst>
                                </p:cTn>
                              </p:par>
                              <p:par>
                                <p:cTn id="89" presetID="1" presetClass="entr" presetSubtype="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par>
                                <p:cTn id="91" presetID="42" presetClass="path" presetSubtype="0" accel="50000" decel="50000" fill="hold" grpId="1" nodeType="withEffect">
                                  <p:stCondLst>
                                    <p:cond delay="0"/>
                                  </p:stCondLst>
                                  <p:childTnLst>
                                    <p:animMotion origin="layout" path="M -4.44444E-6 -4.44444E-6 L 0.19931 0.44213 " pathEditMode="relative" rAng="0" ptsTypes="AA">
                                      <p:cBhvr>
                                        <p:cTn id="92" dur="2000" fill="hold"/>
                                        <p:tgtEl>
                                          <p:spTgt spid="47"/>
                                        </p:tgtEl>
                                        <p:attrNameLst>
                                          <p:attrName>ppt_x</p:attrName>
                                          <p:attrName>ppt_y</p:attrName>
                                        </p:attrNameLst>
                                      </p:cBhvr>
                                      <p:rCtr x="9965" y="22106"/>
                                    </p:animMotion>
                                  </p:childTnLst>
                                </p:cTn>
                              </p:par>
                              <p:par>
                                <p:cTn id="93" presetID="1"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par>
                                <p:cTn id="95" presetID="42" presetClass="path" presetSubtype="0" accel="50000" decel="50000" fill="hold" grpId="1" nodeType="withEffect">
                                  <p:stCondLst>
                                    <p:cond delay="0"/>
                                  </p:stCondLst>
                                  <p:childTnLst>
                                    <p:animMotion origin="layout" path="M -4.44444E-6 -4.44444E-6 L 0.28264 0.44213 " pathEditMode="relative" rAng="0" ptsTypes="AA">
                                      <p:cBhvr>
                                        <p:cTn id="96" dur="2000" fill="hold"/>
                                        <p:tgtEl>
                                          <p:spTgt spid="48"/>
                                        </p:tgtEl>
                                        <p:attrNameLst>
                                          <p:attrName>ppt_x</p:attrName>
                                          <p:attrName>ppt_y</p:attrName>
                                        </p:attrNameLst>
                                      </p:cBhvr>
                                      <p:rCtr x="14132" y="22106"/>
                                    </p:animMotion>
                                  </p:childTnLst>
                                </p:cTn>
                              </p:par>
                              <p:par>
                                <p:cTn id="97" presetID="1"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par>
                                <p:cTn id="99" presetID="42" presetClass="path" presetSubtype="0" accel="50000" decel="50000" fill="hold" grpId="1" nodeType="withEffect">
                                  <p:stCondLst>
                                    <p:cond delay="0"/>
                                  </p:stCondLst>
                                  <p:childTnLst>
                                    <p:animMotion origin="layout" path="M -3.61111E-6 -0.01737 L -0.28802 0.65648 " pathEditMode="relative" rAng="0" ptsTypes="AA">
                                      <p:cBhvr>
                                        <p:cTn id="100" dur="2000" fill="hold"/>
                                        <p:tgtEl>
                                          <p:spTgt spid="49"/>
                                        </p:tgtEl>
                                        <p:attrNameLst>
                                          <p:attrName>ppt_x</p:attrName>
                                          <p:attrName>ppt_y</p:attrName>
                                        </p:attrNameLst>
                                      </p:cBhvr>
                                      <p:rCtr x="-14410" y="33681"/>
                                    </p:animMotion>
                                  </p:childTnLst>
                                </p:cTn>
                              </p:par>
                              <p:par>
                                <p:cTn id="101" presetID="1"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42" presetClass="path" presetSubtype="0" accel="50000" decel="50000" fill="hold" grpId="1" nodeType="withEffect">
                                  <p:stCondLst>
                                    <p:cond delay="0"/>
                                  </p:stCondLst>
                                  <p:childTnLst>
                                    <p:animMotion origin="layout" path="M 0.00087 -0.0213 L -0.19618 0.65 " pathEditMode="relative" rAng="0" ptsTypes="AA">
                                      <p:cBhvr>
                                        <p:cTn id="104" dur="2000" fill="hold"/>
                                        <p:tgtEl>
                                          <p:spTgt spid="50"/>
                                        </p:tgtEl>
                                        <p:attrNameLst>
                                          <p:attrName>ppt_x</p:attrName>
                                          <p:attrName>ppt_y</p:attrName>
                                        </p:attrNameLst>
                                      </p:cBhvr>
                                      <p:rCtr x="-9861" y="33565"/>
                                    </p:animMotion>
                                  </p:childTnLst>
                                </p:cTn>
                              </p:par>
                              <p:par>
                                <p:cTn id="105" presetID="1"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par>
                                <p:cTn id="107" presetID="42" presetClass="path" presetSubtype="0" accel="50000" decel="50000" fill="hold" grpId="1" nodeType="withEffect">
                                  <p:stCondLst>
                                    <p:cond delay="0"/>
                                  </p:stCondLst>
                                  <p:childTnLst>
                                    <p:animMotion origin="layout" path="M 0.00087 -0.0213 L -0.09583 0.65648 " pathEditMode="relative" rAng="0" ptsTypes="AA">
                                      <p:cBhvr>
                                        <p:cTn id="108" dur="2000" fill="hold"/>
                                        <p:tgtEl>
                                          <p:spTgt spid="51"/>
                                        </p:tgtEl>
                                        <p:attrNameLst>
                                          <p:attrName>ppt_x</p:attrName>
                                          <p:attrName>ppt_y</p:attrName>
                                        </p:attrNameLst>
                                      </p:cBhvr>
                                      <p:rCtr x="-4844" y="33889"/>
                                    </p:animMotion>
                                  </p:childTnLst>
                                </p:cTn>
                              </p:par>
                              <p:par>
                                <p:cTn id="109" presetID="1" presetClass="entr" presetSubtype="0"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childTnLst>
                                </p:cTn>
                              </p:par>
                              <p:par>
                                <p:cTn id="111" presetID="42" presetClass="path" presetSubtype="0" accel="50000" decel="50000" fill="hold" grpId="1" nodeType="withEffect">
                                  <p:stCondLst>
                                    <p:cond delay="0"/>
                                  </p:stCondLst>
                                  <p:childTnLst>
                                    <p:animMotion origin="layout" path="M 0.00087 -0.0213 L 0.00087 0.65648 " pathEditMode="relative" rAng="0" ptsTypes="AA">
                                      <p:cBhvr>
                                        <p:cTn id="112" dur="2000" fill="hold"/>
                                        <p:tgtEl>
                                          <p:spTgt spid="52"/>
                                        </p:tgtEl>
                                        <p:attrNameLst>
                                          <p:attrName>ppt_x</p:attrName>
                                          <p:attrName>ppt_y</p:attrName>
                                        </p:attrNameLst>
                                      </p:cBhvr>
                                      <p:rCtr x="0" y="33889"/>
                                    </p:animMotion>
                                  </p:childTnLst>
                                </p:cTn>
                              </p:par>
                              <p:par>
                                <p:cTn id="113" presetID="1" presetClass="entr" presetSubtype="0" fill="hold" grpId="0" nodeType="withEffect">
                                  <p:stCondLst>
                                    <p:cond delay="0"/>
                                  </p:stCondLst>
                                  <p:childTnLst>
                                    <p:set>
                                      <p:cBhvr>
                                        <p:cTn id="114" dur="1" fill="hold">
                                          <p:stCondLst>
                                            <p:cond delay="0"/>
                                          </p:stCondLst>
                                        </p:cTn>
                                        <p:tgtEl>
                                          <p:spTgt spid="53"/>
                                        </p:tgtEl>
                                        <p:attrNameLst>
                                          <p:attrName>style.visibility</p:attrName>
                                        </p:attrNameLst>
                                      </p:cBhvr>
                                      <p:to>
                                        <p:strVal val="visible"/>
                                      </p:to>
                                    </p:set>
                                  </p:childTnLst>
                                </p:cTn>
                              </p:par>
                              <p:par>
                                <p:cTn id="115" presetID="42" presetClass="path" presetSubtype="0" accel="50000" decel="50000" fill="hold" grpId="1" nodeType="withEffect">
                                  <p:stCondLst>
                                    <p:cond delay="0"/>
                                  </p:stCondLst>
                                  <p:childTnLst>
                                    <p:animMotion origin="layout" path="M -4.44444E-6 -0.01737 L 0.09688 0.65648 " pathEditMode="relative" rAng="0" ptsTypes="AA">
                                      <p:cBhvr>
                                        <p:cTn id="116" dur="2000" fill="hold"/>
                                        <p:tgtEl>
                                          <p:spTgt spid="53"/>
                                        </p:tgtEl>
                                        <p:attrNameLst>
                                          <p:attrName>ppt_x</p:attrName>
                                          <p:attrName>ppt_y</p:attrName>
                                        </p:attrNameLst>
                                      </p:cBhvr>
                                      <p:rCtr x="4844" y="33681"/>
                                    </p:animMotion>
                                  </p:childTnLst>
                                </p:cTn>
                              </p:par>
                              <p:par>
                                <p:cTn id="117" presetID="1" presetClass="entr" presetSubtype="0"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childTnLst>
                                </p:cTn>
                              </p:par>
                              <p:par>
                                <p:cTn id="119" presetID="42" presetClass="path" presetSubtype="0" accel="50000" decel="50000" fill="hold" grpId="1" nodeType="withEffect">
                                  <p:stCondLst>
                                    <p:cond delay="0"/>
                                  </p:stCondLst>
                                  <p:childTnLst>
                                    <p:animMotion origin="layout" path="M -4.44444E-6 -0.01737 L 0.20764 0.65648 " pathEditMode="relative" rAng="0" ptsTypes="AA">
                                      <p:cBhvr>
                                        <p:cTn id="120" dur="2000" fill="hold"/>
                                        <p:tgtEl>
                                          <p:spTgt spid="54"/>
                                        </p:tgtEl>
                                        <p:attrNameLst>
                                          <p:attrName>ppt_x</p:attrName>
                                          <p:attrName>ppt_y</p:attrName>
                                        </p:attrNameLst>
                                      </p:cBhvr>
                                      <p:rCtr x="10382" y="33681"/>
                                    </p:animMotion>
                                  </p:childTnLst>
                                </p:cTn>
                              </p:par>
                              <p:par>
                                <p:cTn id="121" presetID="1"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par>
                                <p:cTn id="123" presetID="42" presetClass="path" presetSubtype="0" accel="50000" decel="50000" fill="hold" grpId="1" nodeType="withEffect">
                                  <p:stCondLst>
                                    <p:cond delay="0"/>
                                  </p:stCondLst>
                                  <p:childTnLst>
                                    <p:animMotion origin="layout" path="M -4.44444E-6 -0.01737 L 0.29931 0.65648 " pathEditMode="relative" rAng="0" ptsTypes="AA">
                                      <p:cBhvr>
                                        <p:cTn id="124" dur="2000" fill="hold"/>
                                        <p:tgtEl>
                                          <p:spTgt spid="55"/>
                                        </p:tgtEl>
                                        <p:attrNameLst>
                                          <p:attrName>ppt_x</p:attrName>
                                          <p:attrName>ppt_y</p:attrName>
                                        </p:attrNameLst>
                                      </p:cBhvr>
                                      <p:rCtr x="14965" y="33681"/>
                                    </p:animMotion>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left)">
                                      <p:cBhvr>
                                        <p:cTn id="129" dur="1000"/>
                                        <p:tgtEl>
                                          <p:spTgt spid="1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6"/>
                                        </p:tgtEl>
                                        <p:attrNameLst>
                                          <p:attrName>style.visibility</p:attrName>
                                        </p:attrNameLst>
                                      </p:cBhvr>
                                      <p:to>
                                        <p:strVal val="visible"/>
                                      </p:to>
                                    </p:set>
                                    <p:animEffect transition="in" filter="wipe(left)">
                                      <p:cBhvr>
                                        <p:cTn id="134" dur="1000"/>
                                        <p:tgtEl>
                                          <p:spTgt spid="16"/>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wipe(left)">
                                      <p:cBhvr>
                                        <p:cTn id="1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92" grpId="0" animBg="1"/>
      <p:bldP spid="92" grpId="1" animBg="1"/>
      <p:bldP spid="93" grpId="0" animBg="1"/>
      <p:bldP spid="93" grpId="1" animBg="1"/>
      <p:bldP spid="95" grpId="0" animBg="1"/>
      <p:bldP spid="95" grpId="1" animBg="1"/>
      <p:bldP spid="96" grpId="0" animBg="1"/>
      <p:bldP spid="96" grpId="1" animBg="1"/>
      <p:bldP spid="97" grpId="0" animBg="1"/>
      <p:bldP spid="97" grpId="1" animBg="1"/>
      <p:bldP spid="98" grpId="0" animBg="1"/>
      <p:bldP spid="98" grpId="1" animBg="1"/>
      <p:bldP spid="33" grpId="0" animBg="1"/>
      <p:bldP spid="33"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41" grpId="0" animBg="1"/>
      <p:bldP spid="41" grpId="1"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5646" y="5602070"/>
            <a:ext cx="5421955" cy="646331"/>
          </a:xfrm>
          <a:prstGeom prst="rect">
            <a:avLst/>
          </a:prstGeom>
          <a:solidFill>
            <a:srgbClr val="DDF9FF"/>
          </a:solidFill>
          <a:ln w="19050">
            <a:solidFill>
              <a:schemeClr val="tx1"/>
            </a:solidFill>
          </a:ln>
        </p:spPr>
        <p:txBody>
          <a:bodyPr wrap="square" rtlCol="0">
            <a:spAutoFit/>
          </a:bodyPr>
          <a:lstStyle/>
          <a:p>
            <a:pPr algn="ctr"/>
            <a:r>
              <a:rPr lang="en-US" sz="3600" dirty="0">
                <a:latin typeface="NikoshBAN" pitchFamily="2" charset="0"/>
                <a:cs typeface="NikoshBAN" pitchFamily="2" charset="0"/>
                <a:sym typeface="Symbol"/>
              </a:rPr>
              <a:t></a:t>
            </a:r>
            <a:r>
              <a:rPr lang="bn-BD" sz="3600" dirty="0">
                <a:latin typeface="NikoshBAN" pitchFamily="2" charset="0"/>
                <a:cs typeface="NikoshBAN" pitchFamily="2" charset="0"/>
              </a:rPr>
              <a:t>ঘনত্ব = ভর / আয়তন</a:t>
            </a:r>
            <a:endParaRPr lang="en-US" sz="3600" dirty="0">
              <a:latin typeface="NikoshBAN" pitchFamily="2" charset="0"/>
              <a:cs typeface="NikoshBAN" pitchFamily="2" charset="0"/>
            </a:endParaRPr>
          </a:p>
        </p:txBody>
      </p:sp>
      <p:sp>
        <p:nvSpPr>
          <p:cNvPr id="4" name="Rectangle 3"/>
          <p:cNvSpPr/>
          <p:nvPr/>
        </p:nvSpPr>
        <p:spPr>
          <a:xfrm>
            <a:off x="7543801" y="5602070"/>
            <a:ext cx="2513473" cy="646331"/>
          </a:xfrm>
          <a:prstGeom prst="rect">
            <a:avLst/>
          </a:prstGeom>
          <a:solidFill>
            <a:srgbClr val="DDF9FF"/>
          </a:solidFill>
          <a:ln w="19050">
            <a:solidFill>
              <a:schemeClr val="tx1"/>
            </a:solidFill>
          </a:ln>
        </p:spPr>
        <p:txBody>
          <a:bodyPr wrap="square">
            <a:spAutoFit/>
          </a:bodyPr>
          <a:lstStyle/>
          <a:p>
            <a:pPr algn="ctr"/>
            <a:r>
              <a:rPr lang="bn-BD" sz="3600" dirty="0">
                <a:latin typeface="Times New Roman" pitchFamily="18" charset="0"/>
                <a:cs typeface="Times New Roman" pitchFamily="18" charset="0"/>
              </a:rPr>
              <a:t> </a:t>
            </a:r>
            <a:r>
              <a:rPr lang="el-GR" sz="3600" dirty="0">
                <a:latin typeface="Times New Roman" pitchFamily="18" charset="0"/>
                <a:cs typeface="Times New Roman" pitchFamily="18" charset="0"/>
              </a:rPr>
              <a:t>ρ</a:t>
            </a:r>
            <a:r>
              <a:rPr lang="en-US" sz="3600" dirty="0">
                <a:latin typeface="Times New Roman" pitchFamily="18" charset="0"/>
                <a:cs typeface="Times New Roman" pitchFamily="18" charset="0"/>
              </a:rPr>
              <a:t> = </a:t>
            </a:r>
            <a:r>
              <a:rPr lang="en-US" sz="3600" baseline="30000" dirty="0">
                <a:latin typeface="Times New Roman" pitchFamily="18" charset="0"/>
                <a:cs typeface="Times New Roman" pitchFamily="18" charset="0"/>
              </a:rPr>
              <a:t>m</a:t>
            </a:r>
            <a:r>
              <a:rPr lang="en-US" sz="3600" dirty="0">
                <a:latin typeface="Times New Roman" pitchFamily="18" charset="0"/>
                <a:cs typeface="Times New Roman" pitchFamily="18" charset="0"/>
              </a:rPr>
              <a:t>/</a:t>
            </a:r>
            <a:r>
              <a:rPr lang="en-US" sz="3600" baseline="-25000" dirty="0">
                <a:latin typeface="Times New Roman" pitchFamily="18" charset="0"/>
                <a:cs typeface="Times New Roman" pitchFamily="18" charset="0"/>
              </a:rPr>
              <a:t>v</a:t>
            </a:r>
            <a:endParaRPr lang="en-US" sz="3600" dirty="0"/>
          </a:p>
        </p:txBody>
      </p:sp>
      <p:sp>
        <p:nvSpPr>
          <p:cNvPr id="5" name="Rectangle 4"/>
          <p:cNvSpPr/>
          <p:nvPr/>
        </p:nvSpPr>
        <p:spPr>
          <a:xfrm>
            <a:off x="2133600" y="533401"/>
            <a:ext cx="8001000" cy="646331"/>
          </a:xfrm>
          <a:prstGeom prst="rect">
            <a:avLst/>
          </a:prstGeom>
          <a:solidFill>
            <a:srgbClr val="CCFF99"/>
          </a:solidFill>
          <a:ln w="19050">
            <a:solidFill>
              <a:schemeClr val="tx1"/>
            </a:solidFill>
          </a:ln>
        </p:spPr>
        <p:txBody>
          <a:bodyPr wrap="square">
            <a:spAutoFit/>
          </a:bodyPr>
          <a:lstStyle/>
          <a:p>
            <a:pPr algn="ctr"/>
            <a:r>
              <a:rPr lang="bn-BD" sz="3600" dirty="0">
                <a:latin typeface="NikoshBAN" pitchFamily="2" charset="0"/>
                <a:cs typeface="NikoshBAN" pitchFamily="2" charset="0"/>
              </a:rPr>
              <a:t>একক আয়তনের ভর হল ঘনত্ব</a:t>
            </a:r>
            <a:endParaRPr lang="en-US" sz="3600" dirty="0">
              <a:latin typeface="NikoshBAN" pitchFamily="2" charset="0"/>
              <a:cs typeface="NikoshBAN" pitchFamily="2" charset="0"/>
            </a:endParaRPr>
          </a:p>
        </p:txBody>
      </p:sp>
      <p:grpSp>
        <p:nvGrpSpPr>
          <p:cNvPr id="178" name="Group 177"/>
          <p:cNvGrpSpPr/>
          <p:nvPr/>
        </p:nvGrpSpPr>
        <p:grpSpPr>
          <a:xfrm>
            <a:off x="1981200" y="3679452"/>
            <a:ext cx="1981200" cy="1680003"/>
            <a:chOff x="466710" y="1300059"/>
            <a:chExt cx="1981200" cy="1653727"/>
          </a:xfrm>
        </p:grpSpPr>
        <p:sp>
          <p:nvSpPr>
            <p:cNvPr id="162" name="Cube 161"/>
            <p:cNvSpPr/>
            <p:nvPr/>
          </p:nvSpPr>
          <p:spPr>
            <a:xfrm>
              <a:off x="466710" y="2434052"/>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3" name="Cube 162"/>
            <p:cNvSpPr/>
            <p:nvPr/>
          </p:nvSpPr>
          <p:spPr>
            <a:xfrm>
              <a:off x="925088" y="2443059"/>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Cube 163"/>
            <p:cNvSpPr/>
            <p:nvPr/>
          </p:nvSpPr>
          <p:spPr>
            <a:xfrm>
              <a:off x="1369355" y="2452066"/>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5" name="Cube 164"/>
            <p:cNvSpPr/>
            <p:nvPr/>
          </p:nvSpPr>
          <p:spPr>
            <a:xfrm>
              <a:off x="1826555" y="2452066"/>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6" name="Cube 165"/>
            <p:cNvSpPr/>
            <p:nvPr/>
          </p:nvSpPr>
          <p:spPr>
            <a:xfrm>
              <a:off x="466710" y="2053052"/>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7" name="Cube 166"/>
            <p:cNvSpPr/>
            <p:nvPr/>
          </p:nvSpPr>
          <p:spPr>
            <a:xfrm>
              <a:off x="925088" y="2062059"/>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8" name="Cube 167"/>
            <p:cNvSpPr/>
            <p:nvPr/>
          </p:nvSpPr>
          <p:spPr>
            <a:xfrm>
              <a:off x="1369355" y="2071066"/>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9" name="Cube 168"/>
            <p:cNvSpPr/>
            <p:nvPr/>
          </p:nvSpPr>
          <p:spPr>
            <a:xfrm>
              <a:off x="1826555" y="2071066"/>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0" name="Cube 169"/>
            <p:cNvSpPr/>
            <p:nvPr/>
          </p:nvSpPr>
          <p:spPr>
            <a:xfrm>
              <a:off x="466710" y="1672052"/>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1" name="Cube 170"/>
            <p:cNvSpPr/>
            <p:nvPr/>
          </p:nvSpPr>
          <p:spPr>
            <a:xfrm>
              <a:off x="913333" y="1681059"/>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2" name="Cube 171"/>
            <p:cNvSpPr/>
            <p:nvPr/>
          </p:nvSpPr>
          <p:spPr>
            <a:xfrm>
              <a:off x="1357600" y="1690066"/>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3" name="Cube 172"/>
            <p:cNvSpPr/>
            <p:nvPr/>
          </p:nvSpPr>
          <p:spPr>
            <a:xfrm>
              <a:off x="1814800" y="1690066"/>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4" name="Cube 173"/>
            <p:cNvSpPr/>
            <p:nvPr/>
          </p:nvSpPr>
          <p:spPr>
            <a:xfrm>
              <a:off x="466710" y="1300059"/>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5" name="Cube 174"/>
            <p:cNvSpPr/>
            <p:nvPr/>
          </p:nvSpPr>
          <p:spPr>
            <a:xfrm>
              <a:off x="925088" y="1309066"/>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6" name="Cube 175"/>
            <p:cNvSpPr/>
            <p:nvPr/>
          </p:nvSpPr>
          <p:spPr>
            <a:xfrm>
              <a:off x="1381110" y="1318073"/>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7" name="Cube 176"/>
            <p:cNvSpPr/>
            <p:nvPr/>
          </p:nvSpPr>
          <p:spPr>
            <a:xfrm>
              <a:off x="1814799" y="1328217"/>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9" name="Group 178"/>
          <p:cNvGrpSpPr/>
          <p:nvPr/>
        </p:nvGrpSpPr>
        <p:grpSpPr>
          <a:xfrm>
            <a:off x="4038601" y="3732639"/>
            <a:ext cx="1991459" cy="1653727"/>
            <a:chOff x="2451651" y="1309584"/>
            <a:chExt cx="1991459" cy="1653727"/>
          </a:xfrm>
        </p:grpSpPr>
        <p:sp>
          <p:nvSpPr>
            <p:cNvPr id="71" name="Cube 70"/>
            <p:cNvSpPr/>
            <p:nvPr/>
          </p:nvSpPr>
          <p:spPr>
            <a:xfrm>
              <a:off x="2451651" y="2443577"/>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Cube 71"/>
            <p:cNvSpPr/>
            <p:nvPr/>
          </p:nvSpPr>
          <p:spPr>
            <a:xfrm>
              <a:off x="2920288" y="2452584"/>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Cube 72"/>
            <p:cNvSpPr/>
            <p:nvPr/>
          </p:nvSpPr>
          <p:spPr>
            <a:xfrm>
              <a:off x="3364555" y="2461591"/>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Cube 73"/>
            <p:cNvSpPr/>
            <p:nvPr/>
          </p:nvSpPr>
          <p:spPr>
            <a:xfrm>
              <a:off x="3821755" y="2461591"/>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Cube 74"/>
            <p:cNvSpPr/>
            <p:nvPr/>
          </p:nvSpPr>
          <p:spPr>
            <a:xfrm>
              <a:off x="2451651" y="2062577"/>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Cube 75"/>
            <p:cNvSpPr/>
            <p:nvPr/>
          </p:nvSpPr>
          <p:spPr>
            <a:xfrm>
              <a:off x="2920288" y="2071584"/>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Cube 76"/>
            <p:cNvSpPr/>
            <p:nvPr/>
          </p:nvSpPr>
          <p:spPr>
            <a:xfrm>
              <a:off x="3364555" y="2080591"/>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Cube 77"/>
            <p:cNvSpPr/>
            <p:nvPr/>
          </p:nvSpPr>
          <p:spPr>
            <a:xfrm>
              <a:off x="3821755" y="2080591"/>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Cube 78"/>
            <p:cNvSpPr/>
            <p:nvPr/>
          </p:nvSpPr>
          <p:spPr>
            <a:xfrm>
              <a:off x="2451651" y="1681577"/>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Cube 79"/>
            <p:cNvSpPr/>
            <p:nvPr/>
          </p:nvSpPr>
          <p:spPr>
            <a:xfrm>
              <a:off x="2908533" y="1690584"/>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Cube 80"/>
            <p:cNvSpPr/>
            <p:nvPr/>
          </p:nvSpPr>
          <p:spPr>
            <a:xfrm>
              <a:off x="3352800" y="1699591"/>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Cube 81"/>
            <p:cNvSpPr/>
            <p:nvPr/>
          </p:nvSpPr>
          <p:spPr>
            <a:xfrm>
              <a:off x="3810000" y="1699591"/>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Cube 82"/>
            <p:cNvSpPr/>
            <p:nvPr/>
          </p:nvSpPr>
          <p:spPr>
            <a:xfrm>
              <a:off x="2451651" y="1309584"/>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Cube 83"/>
            <p:cNvSpPr/>
            <p:nvPr/>
          </p:nvSpPr>
          <p:spPr>
            <a:xfrm>
              <a:off x="2920288" y="1318591"/>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Cube 84"/>
            <p:cNvSpPr/>
            <p:nvPr/>
          </p:nvSpPr>
          <p:spPr>
            <a:xfrm>
              <a:off x="3364555" y="1327598"/>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Cube 85"/>
            <p:cNvSpPr/>
            <p:nvPr/>
          </p:nvSpPr>
          <p:spPr>
            <a:xfrm>
              <a:off x="3809999" y="1337742"/>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0" name="Group 179"/>
          <p:cNvGrpSpPr/>
          <p:nvPr/>
        </p:nvGrpSpPr>
        <p:grpSpPr>
          <a:xfrm>
            <a:off x="6088196" y="3743275"/>
            <a:ext cx="1989005" cy="1653727"/>
            <a:chOff x="4432851" y="1295400"/>
            <a:chExt cx="1989005" cy="1653727"/>
          </a:xfrm>
        </p:grpSpPr>
        <p:sp>
          <p:nvSpPr>
            <p:cNvPr id="130" name="Cube 129"/>
            <p:cNvSpPr/>
            <p:nvPr/>
          </p:nvSpPr>
          <p:spPr>
            <a:xfrm>
              <a:off x="4432851" y="2429393"/>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Cube 130"/>
            <p:cNvSpPr/>
            <p:nvPr/>
          </p:nvSpPr>
          <p:spPr>
            <a:xfrm>
              <a:off x="4899034" y="2438400"/>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Cube 131"/>
            <p:cNvSpPr/>
            <p:nvPr/>
          </p:nvSpPr>
          <p:spPr>
            <a:xfrm>
              <a:off x="5343301" y="2447407"/>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Cube 132"/>
            <p:cNvSpPr/>
            <p:nvPr/>
          </p:nvSpPr>
          <p:spPr>
            <a:xfrm>
              <a:off x="5800501" y="2447407"/>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Cube 133"/>
            <p:cNvSpPr/>
            <p:nvPr/>
          </p:nvSpPr>
          <p:spPr>
            <a:xfrm>
              <a:off x="4432851" y="2048393"/>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Cube 134"/>
            <p:cNvSpPr/>
            <p:nvPr/>
          </p:nvSpPr>
          <p:spPr>
            <a:xfrm>
              <a:off x="4899034" y="2057400"/>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Cube 135"/>
            <p:cNvSpPr/>
            <p:nvPr/>
          </p:nvSpPr>
          <p:spPr>
            <a:xfrm>
              <a:off x="5343301" y="2066407"/>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Cube 136"/>
            <p:cNvSpPr/>
            <p:nvPr/>
          </p:nvSpPr>
          <p:spPr>
            <a:xfrm>
              <a:off x="5800501" y="2066407"/>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Cube 137"/>
            <p:cNvSpPr/>
            <p:nvPr/>
          </p:nvSpPr>
          <p:spPr>
            <a:xfrm>
              <a:off x="4432851" y="1667393"/>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Cube 138"/>
            <p:cNvSpPr/>
            <p:nvPr/>
          </p:nvSpPr>
          <p:spPr>
            <a:xfrm>
              <a:off x="4887279" y="1676400"/>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Cube 139"/>
            <p:cNvSpPr/>
            <p:nvPr/>
          </p:nvSpPr>
          <p:spPr>
            <a:xfrm>
              <a:off x="5331546" y="1685407"/>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1" name="Cube 140"/>
            <p:cNvSpPr/>
            <p:nvPr/>
          </p:nvSpPr>
          <p:spPr>
            <a:xfrm>
              <a:off x="5788746" y="1685407"/>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2" name="Cube 141"/>
            <p:cNvSpPr/>
            <p:nvPr/>
          </p:nvSpPr>
          <p:spPr>
            <a:xfrm>
              <a:off x="4432851" y="1295400"/>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Cube 142"/>
            <p:cNvSpPr/>
            <p:nvPr/>
          </p:nvSpPr>
          <p:spPr>
            <a:xfrm>
              <a:off x="4899034" y="1304407"/>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Cube 143"/>
            <p:cNvSpPr/>
            <p:nvPr/>
          </p:nvSpPr>
          <p:spPr>
            <a:xfrm>
              <a:off x="5343301" y="1313414"/>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5" name="Cube 144"/>
            <p:cNvSpPr/>
            <p:nvPr/>
          </p:nvSpPr>
          <p:spPr>
            <a:xfrm>
              <a:off x="5788745" y="1323558"/>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 name="Cube 5"/>
          <p:cNvSpPr/>
          <p:nvPr/>
        </p:nvSpPr>
        <p:spPr>
          <a:xfrm>
            <a:off x="2110090" y="1332132"/>
            <a:ext cx="2233310" cy="2173069"/>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2626727" y="1789332"/>
            <a:ext cx="713657" cy="461665"/>
          </a:xfrm>
          <a:prstGeom prst="rect">
            <a:avLst/>
          </a:prstGeom>
          <a:noFill/>
        </p:spPr>
        <p:txBody>
          <a:bodyPr wrap="none" rtlCol="0">
            <a:spAutoFit/>
          </a:bodyPr>
          <a:lstStyle/>
          <a:p>
            <a:pPr algn="ctr"/>
            <a:r>
              <a:rPr lang="en-US" sz="2400" dirty="0">
                <a:latin typeface="Times New Roman" pitchFamily="18" charset="0"/>
                <a:cs typeface="Times New Roman" pitchFamily="18" charset="0"/>
              </a:rPr>
              <a:t>4cm</a:t>
            </a:r>
          </a:p>
        </p:txBody>
      </p:sp>
      <p:grpSp>
        <p:nvGrpSpPr>
          <p:cNvPr id="181" name="Group 180"/>
          <p:cNvGrpSpPr/>
          <p:nvPr/>
        </p:nvGrpSpPr>
        <p:grpSpPr>
          <a:xfrm>
            <a:off x="8153400" y="3756474"/>
            <a:ext cx="1981200" cy="1653727"/>
            <a:chOff x="6414051" y="1321903"/>
            <a:chExt cx="1981200" cy="1653727"/>
          </a:xfrm>
        </p:grpSpPr>
        <p:sp>
          <p:nvSpPr>
            <p:cNvPr id="146" name="Cube 145"/>
            <p:cNvSpPr/>
            <p:nvPr/>
          </p:nvSpPr>
          <p:spPr>
            <a:xfrm>
              <a:off x="6414051" y="2455896"/>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Cube 146"/>
            <p:cNvSpPr/>
            <p:nvPr/>
          </p:nvSpPr>
          <p:spPr>
            <a:xfrm>
              <a:off x="6872429" y="2464903"/>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Cube 147"/>
            <p:cNvSpPr/>
            <p:nvPr/>
          </p:nvSpPr>
          <p:spPr>
            <a:xfrm>
              <a:off x="7316696" y="2473910"/>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Cube 148"/>
            <p:cNvSpPr/>
            <p:nvPr/>
          </p:nvSpPr>
          <p:spPr>
            <a:xfrm>
              <a:off x="7773896" y="2473910"/>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0" name="Cube 149"/>
            <p:cNvSpPr/>
            <p:nvPr/>
          </p:nvSpPr>
          <p:spPr>
            <a:xfrm>
              <a:off x="6414051" y="2074896"/>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Cube 150"/>
            <p:cNvSpPr/>
            <p:nvPr/>
          </p:nvSpPr>
          <p:spPr>
            <a:xfrm>
              <a:off x="6872429" y="2083903"/>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2" name="Cube 151"/>
            <p:cNvSpPr/>
            <p:nvPr/>
          </p:nvSpPr>
          <p:spPr>
            <a:xfrm>
              <a:off x="7316696" y="2092910"/>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Cube 152"/>
            <p:cNvSpPr/>
            <p:nvPr/>
          </p:nvSpPr>
          <p:spPr>
            <a:xfrm>
              <a:off x="7773896" y="2092910"/>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Cube 153"/>
            <p:cNvSpPr/>
            <p:nvPr/>
          </p:nvSpPr>
          <p:spPr>
            <a:xfrm>
              <a:off x="6414051" y="1693896"/>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Cube 154"/>
            <p:cNvSpPr/>
            <p:nvPr/>
          </p:nvSpPr>
          <p:spPr>
            <a:xfrm>
              <a:off x="6860674" y="1702903"/>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Cube 155"/>
            <p:cNvSpPr/>
            <p:nvPr/>
          </p:nvSpPr>
          <p:spPr>
            <a:xfrm>
              <a:off x="7304941" y="1711910"/>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Cube 156"/>
            <p:cNvSpPr/>
            <p:nvPr/>
          </p:nvSpPr>
          <p:spPr>
            <a:xfrm>
              <a:off x="7762141" y="1711910"/>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Cube 157"/>
            <p:cNvSpPr/>
            <p:nvPr/>
          </p:nvSpPr>
          <p:spPr>
            <a:xfrm>
              <a:off x="6414051" y="1321903"/>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9" name="Cube 158"/>
            <p:cNvSpPr/>
            <p:nvPr/>
          </p:nvSpPr>
          <p:spPr>
            <a:xfrm>
              <a:off x="6872429" y="1330910"/>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Cube 159"/>
            <p:cNvSpPr/>
            <p:nvPr/>
          </p:nvSpPr>
          <p:spPr>
            <a:xfrm>
              <a:off x="7316696" y="1339917"/>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1" name="Cube 160"/>
            <p:cNvSpPr/>
            <p:nvPr/>
          </p:nvSpPr>
          <p:spPr>
            <a:xfrm>
              <a:off x="7762140" y="1337742"/>
              <a:ext cx="621355" cy="501720"/>
            </a:xfrm>
            <a:prstGeom prst="cube">
              <a:avLst/>
            </a:prstGeom>
            <a:solidFill>
              <a:srgbClr val="F5E4E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7" name="TextBox 86"/>
          <p:cNvSpPr txBox="1"/>
          <p:nvPr/>
        </p:nvSpPr>
        <p:spPr>
          <a:xfrm rot="18552188">
            <a:off x="2210556" y="1364686"/>
            <a:ext cx="713657" cy="461665"/>
          </a:xfrm>
          <a:prstGeom prst="rect">
            <a:avLst/>
          </a:prstGeom>
          <a:noFill/>
        </p:spPr>
        <p:txBody>
          <a:bodyPr wrap="none" rtlCol="0">
            <a:spAutoFit/>
          </a:bodyPr>
          <a:lstStyle/>
          <a:p>
            <a:pPr algn="ctr"/>
            <a:r>
              <a:rPr lang="en-US" sz="2400" dirty="0">
                <a:latin typeface="Times New Roman" pitchFamily="18" charset="0"/>
                <a:cs typeface="Times New Roman" pitchFamily="18" charset="0"/>
              </a:rPr>
              <a:t>4cm</a:t>
            </a:r>
          </a:p>
        </p:txBody>
      </p:sp>
      <p:sp>
        <p:nvSpPr>
          <p:cNvPr id="88" name="TextBox 87"/>
          <p:cNvSpPr txBox="1"/>
          <p:nvPr/>
        </p:nvSpPr>
        <p:spPr>
          <a:xfrm rot="16200000">
            <a:off x="2036972" y="2497071"/>
            <a:ext cx="713657" cy="461665"/>
          </a:xfrm>
          <a:prstGeom prst="rect">
            <a:avLst/>
          </a:prstGeom>
          <a:noFill/>
        </p:spPr>
        <p:txBody>
          <a:bodyPr wrap="none" rtlCol="0">
            <a:spAutoFit/>
          </a:bodyPr>
          <a:lstStyle/>
          <a:p>
            <a:pPr algn="ctr"/>
            <a:r>
              <a:rPr lang="en-US" sz="2400" dirty="0">
                <a:latin typeface="Times New Roman" pitchFamily="18" charset="0"/>
                <a:cs typeface="Times New Roman" pitchFamily="18" charset="0"/>
              </a:rPr>
              <a:t>4cm</a:t>
            </a:r>
          </a:p>
        </p:txBody>
      </p:sp>
    </p:spTree>
    <p:extLst>
      <p:ext uri="{BB962C8B-B14F-4D97-AF65-F5344CB8AC3E}">
        <p14:creationId xmlns:p14="http://schemas.microsoft.com/office/powerpoint/2010/main" val="323652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87"/>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88"/>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7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7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80"/>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8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1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10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6" grpId="1" animBg="1"/>
      <p:bldP spid="7" grpId="0"/>
      <p:bldP spid="7" grpId="1"/>
      <p:bldP spid="87" grpId="0"/>
      <p:bldP spid="87" grpId="1"/>
      <p:bldP spid="88" grpId="0"/>
      <p:bldP spid="8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810" t="48413" r="22381" b="1"/>
          <a:stretch/>
        </p:blipFill>
        <p:spPr>
          <a:xfrm>
            <a:off x="2092839" y="476517"/>
            <a:ext cx="3925344" cy="202412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365" t="12656" r="9106" b="10026"/>
          <a:stretch/>
        </p:blipFill>
        <p:spPr>
          <a:xfrm>
            <a:off x="6248400" y="476517"/>
            <a:ext cx="3790627" cy="202412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1980" y="3917434"/>
            <a:ext cx="3849148" cy="1923747"/>
          </a:xfrm>
          <a:prstGeom prst="rect">
            <a:avLst/>
          </a:prstGeom>
          <a:ln w="19050">
            <a:solidFill>
              <a:schemeClr val="tx1"/>
            </a:solidFill>
          </a:ln>
        </p:spPr>
      </p:pic>
      <p:sp>
        <p:nvSpPr>
          <p:cNvPr id="8" name="TextBox 7"/>
          <p:cNvSpPr txBox="1"/>
          <p:nvPr/>
        </p:nvSpPr>
        <p:spPr>
          <a:xfrm>
            <a:off x="3316456" y="2496343"/>
            <a:ext cx="1780418" cy="707886"/>
          </a:xfrm>
          <a:prstGeom prst="rect">
            <a:avLst/>
          </a:prstGeom>
          <a:noFill/>
        </p:spPr>
        <p:txBody>
          <a:bodyPr wrap="square" rtlCol="0">
            <a:spAutoFit/>
          </a:bodyPr>
          <a:lstStyle/>
          <a:p>
            <a:pPr algn="ctr"/>
            <a:r>
              <a:rPr lang="bn-BD" sz="4000" dirty="0">
                <a:latin typeface="NikoshBAN" pitchFamily="2" charset="0"/>
                <a:cs typeface="NikoshBAN" pitchFamily="2" charset="0"/>
              </a:rPr>
              <a:t>মৃত সাগর</a:t>
            </a:r>
            <a:endParaRPr lang="en-US" sz="4000" dirty="0">
              <a:latin typeface="NikoshBAN" pitchFamily="2" charset="0"/>
              <a:cs typeface="NikoshBAN" pitchFamily="2" charset="0"/>
            </a:endParaRPr>
          </a:p>
        </p:txBody>
      </p:sp>
      <p:sp>
        <p:nvSpPr>
          <p:cNvPr id="9" name="TextBox 8"/>
          <p:cNvSpPr txBox="1"/>
          <p:nvPr/>
        </p:nvSpPr>
        <p:spPr>
          <a:xfrm>
            <a:off x="2741583" y="5870344"/>
            <a:ext cx="3276600" cy="584775"/>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H</a:t>
            </a:r>
            <a:r>
              <a:rPr lang="en-US" sz="3200" baseline="-25000" dirty="0">
                <a:latin typeface="Times New Roman" pitchFamily="18" charset="0"/>
                <a:cs typeface="Times New Roman" pitchFamily="18" charset="0"/>
              </a:rPr>
              <a:t>2</a:t>
            </a:r>
            <a:r>
              <a:rPr lang="bn-BD" sz="3200" dirty="0">
                <a:latin typeface="NikoshBAN" pitchFamily="2" charset="0"/>
                <a:cs typeface="NikoshBAN" pitchFamily="2" charset="0"/>
              </a:rPr>
              <a:t>গ্যাস ভর্তি বেলুন</a:t>
            </a:r>
            <a:endParaRPr lang="en-US" sz="3200" dirty="0">
              <a:latin typeface="NikoshBAN" pitchFamily="2" charset="0"/>
              <a:cs typeface="NikoshBAN" pitchFamily="2" charset="0"/>
            </a:endParaRPr>
          </a:p>
        </p:txBody>
      </p:sp>
      <p:sp>
        <p:nvSpPr>
          <p:cNvPr id="10" name="TextBox 9"/>
          <p:cNvSpPr txBox="1"/>
          <p:nvPr/>
        </p:nvSpPr>
        <p:spPr>
          <a:xfrm>
            <a:off x="7010598" y="2519964"/>
            <a:ext cx="1597738" cy="707886"/>
          </a:xfrm>
          <a:prstGeom prst="rect">
            <a:avLst/>
          </a:prstGeom>
          <a:noFill/>
        </p:spPr>
        <p:txBody>
          <a:bodyPr wrap="square" rtlCol="0">
            <a:spAutoFit/>
          </a:bodyPr>
          <a:lstStyle/>
          <a:p>
            <a:pPr algn="ctr"/>
            <a:r>
              <a:rPr lang="bn-BD" sz="4000" dirty="0">
                <a:latin typeface="NikoshBAN" pitchFamily="2" charset="0"/>
                <a:cs typeface="NikoshBAN" pitchFamily="2" charset="0"/>
              </a:rPr>
              <a:t>পচা ডিম</a:t>
            </a:r>
            <a:endParaRPr lang="en-US" sz="4000" dirty="0">
              <a:latin typeface="NikoshBAN" pitchFamily="2" charset="0"/>
              <a:cs typeface="NikoshBAN" pitchFamily="2" charset="0"/>
            </a:endParaRPr>
          </a:p>
        </p:txBody>
      </p:sp>
      <p:sp>
        <p:nvSpPr>
          <p:cNvPr id="15" name="TextBox 14"/>
          <p:cNvSpPr txBox="1"/>
          <p:nvPr/>
        </p:nvSpPr>
        <p:spPr>
          <a:xfrm>
            <a:off x="2293101" y="3247176"/>
            <a:ext cx="7803494" cy="523220"/>
          </a:xfrm>
          <a:prstGeom prst="rect">
            <a:avLst/>
          </a:prstGeom>
          <a:solidFill>
            <a:srgbClr val="EDF5EB"/>
          </a:solidFill>
          <a:ln w="19050">
            <a:solidFill>
              <a:schemeClr val="tx1"/>
            </a:solidFill>
          </a:ln>
        </p:spPr>
        <p:txBody>
          <a:bodyPr wrap="square" rtlCol="0">
            <a:spAutoFit/>
          </a:bodyPr>
          <a:lstStyle/>
          <a:p>
            <a:pPr algn="ctr"/>
            <a:r>
              <a:rPr lang="bn-BD" sz="2800" dirty="0">
                <a:latin typeface="NikoshBAN" pitchFamily="2" charset="0"/>
                <a:cs typeface="NikoshBAN" pitchFamily="2" charset="0"/>
              </a:rPr>
              <a:t>দৈনন্দিন জীবনে ঘনত্বের ব্যবহার</a:t>
            </a:r>
            <a:endParaRPr lang="en-US" sz="2800" dirty="0">
              <a:latin typeface="NikoshBAN" pitchFamily="2" charset="0"/>
              <a:cs typeface="NikoshBAN" pitchFamily="2" charset="0"/>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887" t="4486"/>
          <a:stretch/>
        </p:blipFill>
        <p:spPr bwMode="auto">
          <a:xfrm>
            <a:off x="6194848" y="3917434"/>
            <a:ext cx="3788045" cy="195539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235631" y="6019871"/>
            <a:ext cx="1372705" cy="584775"/>
          </a:xfrm>
          <a:prstGeom prst="rect">
            <a:avLst/>
          </a:prstGeom>
          <a:noFill/>
          <a:ln>
            <a:noFill/>
          </a:ln>
        </p:spPr>
        <p:txBody>
          <a:bodyPr wrap="square" rtlCol="0">
            <a:spAutoFit/>
          </a:bodyPr>
          <a:lstStyle/>
          <a:p>
            <a:pPr algn="ctr"/>
            <a:r>
              <a:rPr lang="bn-BD" sz="3200" dirty="0">
                <a:latin typeface="NikoshBAN" pitchFamily="2" charset="0"/>
                <a:cs typeface="NikoshBAN" pitchFamily="2" charset="0"/>
              </a:rPr>
              <a:t>ব্যাটারি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900881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1026"/>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26"/>
                  </p:tgtEl>
                </p:cond>
              </p:nextCondLst>
            </p:seq>
          </p:childTnLst>
        </p:cTn>
      </p:par>
    </p:tnLst>
    <p:bldLst>
      <p:bldP spid="8" grpId="0"/>
      <p:bldP spid="9" grpId="0"/>
      <p:bldP spid="10" grpId="0"/>
      <p:bldP spid="15"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447800"/>
            <a:ext cx="2733959" cy="3505200"/>
          </a:xfrm>
          <a:prstGeom prst="rect">
            <a:avLst/>
          </a:prstGeom>
          <a:ln w="19050">
            <a:solidFill>
              <a:schemeClr val="tx1"/>
            </a:solid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457325"/>
            <a:ext cx="2438400" cy="3505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455775"/>
            <a:ext cx="2526764" cy="349807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29201" y="609600"/>
            <a:ext cx="184731" cy="369332"/>
          </a:xfrm>
          <a:prstGeom prst="rect">
            <a:avLst/>
          </a:prstGeom>
          <a:noFill/>
        </p:spPr>
        <p:txBody>
          <a:bodyPr wrap="none" rtlCol="0">
            <a:spAutoFit/>
          </a:bodyPr>
          <a:lstStyle/>
          <a:p>
            <a:endParaRPr lang="en-US" dirty="0">
              <a:latin typeface="AdarshaLipiNormal" pitchFamily="2" charset="0"/>
              <a:cs typeface="NikoshBAN" pitchFamily="2" charset="0"/>
            </a:endParaRPr>
          </a:p>
        </p:txBody>
      </p:sp>
      <p:sp>
        <p:nvSpPr>
          <p:cNvPr id="9" name="TextBox 8"/>
          <p:cNvSpPr txBox="1"/>
          <p:nvPr/>
        </p:nvSpPr>
        <p:spPr>
          <a:xfrm>
            <a:off x="2133600" y="587515"/>
            <a:ext cx="8001000" cy="584775"/>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bn-BD" sz="3200" dirty="0">
                <a:latin typeface="NikoshBAN" pitchFamily="2" charset="0"/>
                <a:cs typeface="NikoshBAN" pitchFamily="2" charset="0"/>
              </a:rPr>
              <a:t>টরিসেলির পরীক্ষা ও বায়ুমন্ডলীয় চাপের পরিমাপ</a:t>
            </a:r>
            <a:endParaRPr lang="en-US" sz="3200" dirty="0">
              <a:latin typeface="NikoshBAN" pitchFamily="2" charset="0"/>
              <a:cs typeface="NikoshBAN" pitchFamily="2" charset="0"/>
            </a:endParaRPr>
          </a:p>
        </p:txBody>
      </p:sp>
      <p:cxnSp>
        <p:nvCxnSpPr>
          <p:cNvPr id="3" name="Straight Arrow Connector 2"/>
          <p:cNvCxnSpPr/>
          <p:nvPr/>
        </p:nvCxnSpPr>
        <p:spPr>
          <a:xfrm flipH="1">
            <a:off x="3363687" y="1914525"/>
            <a:ext cx="32656" cy="2427514"/>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6201" y="1467505"/>
            <a:ext cx="981359" cy="523220"/>
          </a:xfrm>
          <a:prstGeom prst="rect">
            <a:avLst/>
          </a:prstGeom>
          <a:noFill/>
        </p:spPr>
        <p:txBody>
          <a:bodyPr wrap="none" rtlCol="0">
            <a:spAutoFit/>
          </a:bodyPr>
          <a:lstStyle/>
          <a:p>
            <a:r>
              <a:rPr lang="en-US" sz="2800" dirty="0">
                <a:latin typeface="Times New Roman" pitchFamily="18" charset="0"/>
                <a:cs typeface="Times New Roman" pitchFamily="18" charset="0"/>
              </a:rPr>
              <a:t>76cm</a:t>
            </a:r>
          </a:p>
        </p:txBody>
      </p:sp>
      <p:sp>
        <p:nvSpPr>
          <p:cNvPr id="14" name="TextBox 13"/>
          <p:cNvSpPr txBox="1"/>
          <p:nvPr/>
        </p:nvSpPr>
        <p:spPr>
          <a:xfrm>
            <a:off x="2133600" y="5181600"/>
            <a:ext cx="2733959" cy="1077218"/>
          </a:xfrm>
          <a:prstGeom prst="rect">
            <a:avLst/>
          </a:prstGeom>
          <a:solidFill>
            <a:srgbClr val="F5E4E3"/>
          </a:solidFill>
          <a:ln w="19050">
            <a:solidFill>
              <a:schemeClr val="tx1"/>
            </a:solidFill>
          </a:ln>
        </p:spPr>
        <p:txBody>
          <a:bodyPr wrap="square" rtlCol="0">
            <a:spAutoFit/>
          </a:bodyPr>
          <a:lstStyle/>
          <a:p>
            <a:pPr algn="ctr"/>
            <a:r>
              <a:rPr lang="bn-BD" sz="3200" dirty="0">
                <a:latin typeface="NikoshBAN" pitchFamily="2" charset="0"/>
                <a:cs typeface="NikoshBAN" pitchFamily="2" charset="0"/>
              </a:rPr>
              <a:t>বায়ুমন্ডলীয় চাপ  = পারদস্তম্ভের চাপ</a:t>
            </a:r>
            <a:endParaRPr lang="en-US" sz="3200" dirty="0">
              <a:latin typeface="NikoshBAN" pitchFamily="2" charset="0"/>
              <a:cs typeface="NikoshBAN" pitchFamily="2" charset="0"/>
            </a:endParaRPr>
          </a:p>
        </p:txBody>
      </p:sp>
      <p:sp>
        <p:nvSpPr>
          <p:cNvPr id="15" name="TextBox 14"/>
          <p:cNvSpPr txBox="1"/>
          <p:nvPr/>
        </p:nvSpPr>
        <p:spPr>
          <a:xfrm>
            <a:off x="4867560" y="5181600"/>
            <a:ext cx="2828640" cy="1077218"/>
          </a:xfrm>
          <a:prstGeom prst="rect">
            <a:avLst/>
          </a:prstGeom>
          <a:solidFill>
            <a:srgbClr val="F5E4E3"/>
          </a:solidFill>
          <a:ln w="19050">
            <a:solidFill>
              <a:schemeClr val="tx1"/>
            </a:solidFill>
          </a:ln>
        </p:spPr>
        <p:txBody>
          <a:bodyPr wrap="square" rtlCol="0">
            <a:spAutoFit/>
          </a:bodyPr>
          <a:lstStyle/>
          <a:p>
            <a:pPr algn="ctr"/>
            <a:r>
              <a:rPr lang="bn-BD" sz="3200" dirty="0">
                <a:latin typeface="NikoshBAN" pitchFamily="2" charset="0"/>
                <a:cs typeface="NikoshBAN" pitchFamily="2" charset="0"/>
              </a:rPr>
              <a:t>বায়ুর চাপ পরিমাপক </a:t>
            </a:r>
          </a:p>
          <a:p>
            <a:pPr algn="ctr"/>
            <a:r>
              <a:rPr lang="bn-BD" sz="3200" dirty="0">
                <a:latin typeface="NikoshBAN" pitchFamily="2" charset="0"/>
                <a:cs typeface="NikoshBAN" pitchFamily="2" charset="0"/>
              </a:rPr>
              <a:t> ব্যারোমিটার</a:t>
            </a:r>
            <a:endParaRPr lang="en-US" sz="3200" dirty="0">
              <a:latin typeface="NikoshBAN" pitchFamily="2" charset="0"/>
              <a:cs typeface="NikoshBAN" pitchFamily="2" charset="0"/>
            </a:endParaRPr>
          </a:p>
        </p:txBody>
      </p:sp>
      <p:sp>
        <p:nvSpPr>
          <p:cNvPr id="18" name="TextBox 17"/>
          <p:cNvSpPr txBox="1"/>
          <p:nvPr/>
        </p:nvSpPr>
        <p:spPr>
          <a:xfrm>
            <a:off x="7696201" y="5181600"/>
            <a:ext cx="2438400" cy="1077218"/>
          </a:xfrm>
          <a:prstGeom prst="rect">
            <a:avLst/>
          </a:prstGeom>
          <a:solidFill>
            <a:srgbClr val="F5E4E3"/>
          </a:solidFill>
          <a:ln w="19050">
            <a:solidFill>
              <a:schemeClr val="tx1"/>
            </a:solidFill>
          </a:ln>
        </p:spPr>
        <p:txBody>
          <a:bodyPr wrap="square" rtlCol="0">
            <a:spAutoFit/>
          </a:bodyPr>
          <a:lstStyle/>
          <a:p>
            <a:pPr algn="ctr"/>
            <a:r>
              <a:rPr lang="bn-BD" sz="3200" dirty="0">
                <a:latin typeface="NikoshBAN" pitchFamily="2" charset="0"/>
                <a:cs typeface="NikoshBAN" pitchFamily="2" charset="0"/>
              </a:rPr>
              <a:t>বায়ুর চাপের পরিবর্তন নির্ণায়ক</a:t>
            </a:r>
          </a:p>
        </p:txBody>
      </p:sp>
    </p:spTree>
    <p:extLst>
      <p:ext uri="{BB962C8B-B14F-4D97-AF65-F5344CB8AC3E}">
        <p14:creationId xmlns:p14="http://schemas.microsoft.com/office/powerpoint/2010/main" val="411721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repeatCount="indefinite"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repeatCount="indefinite"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2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animBg="1"/>
      <p:bldP spid="15"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807</Words>
  <Application>Microsoft Office PowerPoint</Application>
  <PresentationFormat>Widescreen</PresentationFormat>
  <Paragraphs>118</Paragraphs>
  <Slides>17</Slides>
  <Notes>17</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8" baseType="lpstr">
      <vt:lpstr>AdarshaLipiNormal</vt:lpstr>
      <vt:lpstr>Arial</vt:lpstr>
      <vt:lpstr>Calibri</vt:lpstr>
      <vt:lpstr>Calibri Light</vt:lpstr>
      <vt:lpstr>Cambria Math</vt:lpstr>
      <vt:lpstr>NikoshBAN</vt:lpstr>
      <vt:lpstr>Symbol</vt:lpstr>
      <vt:lpstr>Times New Roman</vt:lpstr>
      <vt:lpstr>Vrinda</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dll</dc:creator>
  <cp:lastModifiedBy>dll</cp:lastModifiedBy>
  <cp:revision>9</cp:revision>
  <dcterms:created xsi:type="dcterms:W3CDTF">2020-03-17T15:09:58Z</dcterms:created>
  <dcterms:modified xsi:type="dcterms:W3CDTF">2020-03-17T18:28:28Z</dcterms:modified>
</cp:coreProperties>
</file>