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Default Extension="png" ContentType="image/png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diagrams/layout2.xml" ContentType="application/vnd.openxmlformats-officedocument.drawingml.diagramLayout+xml"/>
  <Override PartName="/ppt/diagrams/data5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4"/>
  </p:notesMasterIdLst>
  <p:sldIdLst>
    <p:sldId id="282" r:id="rId2"/>
    <p:sldId id="261" r:id="rId3"/>
    <p:sldId id="269" r:id="rId4"/>
    <p:sldId id="275" r:id="rId5"/>
    <p:sldId id="264" r:id="rId6"/>
    <p:sldId id="265" r:id="rId7"/>
    <p:sldId id="283" r:id="rId8"/>
    <p:sldId id="267" r:id="rId9"/>
    <p:sldId id="276" r:id="rId10"/>
    <p:sldId id="280" r:id="rId11"/>
    <p:sldId id="266" r:id="rId12"/>
    <p:sldId id="281" r:id="rId13"/>
    <p:sldId id="284" r:id="rId14"/>
    <p:sldId id="277" r:id="rId15"/>
    <p:sldId id="278" r:id="rId16"/>
    <p:sldId id="279" r:id="rId17"/>
    <p:sldId id="270" r:id="rId18"/>
    <p:sldId id="286" r:id="rId19"/>
    <p:sldId id="274" r:id="rId20"/>
    <p:sldId id="271" r:id="rId21"/>
    <p:sldId id="272" r:id="rId22"/>
    <p:sldId id="273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 horzBarState="maximized">
    <p:restoredLeft sz="16838" autoAdjust="0"/>
    <p:restoredTop sz="94660" autoAdjust="0"/>
  </p:normalViewPr>
  <p:slideViewPr>
    <p:cSldViewPr>
      <p:cViewPr varScale="1">
        <p:scale>
          <a:sx n="73" d="100"/>
          <a:sy n="73" d="100"/>
        </p:scale>
        <p:origin x="-106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9" d="100"/>
        <a:sy n="79" d="100"/>
      </p:scale>
      <p:origin x="0" y="0"/>
    </p:cViewPr>
  </p:sorterViewPr>
  <p:notesViewPr>
    <p:cSldViewPr>
      <p:cViewPr>
        <p:scale>
          <a:sx n="33" d="100"/>
          <a:sy n="33" d="100"/>
        </p:scale>
        <p:origin x="-3330" y="-73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EE7CFE-B770-4148-845F-A1A1BA920303}" type="doc">
      <dgm:prSet loTypeId="urn:microsoft.com/office/officeart/2005/8/layout/cycle7" loCatId="cycle" qsTypeId="urn:microsoft.com/office/officeart/2005/8/quickstyle/3d8" qsCatId="3D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FBC1A482-7C96-4B04-A100-89086C4A054B}">
      <dgm:prSet phldrT="[Text]" custT="1"/>
      <dgm:spPr/>
      <dgm:t>
        <a:bodyPr/>
        <a:lstStyle/>
        <a:p>
          <a:r>
            <a:rPr lang="bn-IN" sz="3600" dirty="0" smtClean="0">
              <a:latin typeface="NikoshBAN" pitchFamily="2" charset="0"/>
              <a:cs typeface="NikoshBAN" pitchFamily="2" charset="0"/>
            </a:rPr>
            <a:t>ধারা</a:t>
          </a:r>
          <a:endParaRPr lang="en-US" sz="3600" dirty="0">
            <a:latin typeface="NikoshBAN" pitchFamily="2" charset="0"/>
            <a:cs typeface="NikoshBAN" pitchFamily="2" charset="0"/>
          </a:endParaRPr>
        </a:p>
      </dgm:t>
    </dgm:pt>
    <dgm:pt modelId="{93F19C7A-B052-4794-B28E-225FC2FB4874}" type="parTrans" cxnId="{4B2F5A1D-82F7-4CCE-B396-3F1DB5A1D0BC}">
      <dgm:prSet/>
      <dgm:spPr/>
      <dgm:t>
        <a:bodyPr/>
        <a:lstStyle/>
        <a:p>
          <a:endParaRPr lang="en-US"/>
        </a:p>
      </dgm:t>
    </dgm:pt>
    <dgm:pt modelId="{94CC7FDA-B893-41D0-9D91-04F0FC471069}" type="sibTrans" cxnId="{4B2F5A1D-82F7-4CCE-B396-3F1DB5A1D0BC}">
      <dgm:prSet/>
      <dgm:spPr/>
      <dgm:t>
        <a:bodyPr/>
        <a:lstStyle/>
        <a:p>
          <a:endParaRPr lang="en-US"/>
        </a:p>
      </dgm:t>
    </dgm:pt>
    <dgm:pt modelId="{2E34DC80-B945-490F-8C25-243A8E82FC77}" type="pres">
      <dgm:prSet presAssocID="{39EE7CFE-B770-4148-845F-A1A1BA92030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1C25D8A-AF53-4DF7-B32C-65BC31D5F62B}" type="pres">
      <dgm:prSet presAssocID="{FBC1A482-7C96-4B04-A100-89086C4A054B}" presName="node" presStyleLbl="node1" presStyleIdx="0" presStyleCnt="1" custScaleX="17155" custScaleY="25215" custRadScaleRad="128814" custRadScaleInc="-8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4C2B72-0C53-4698-9D91-0C95DDF8F48A}" type="presOf" srcId="{39EE7CFE-B770-4148-845F-A1A1BA920303}" destId="{2E34DC80-B945-490F-8C25-243A8E82FC77}" srcOrd="0" destOrd="0" presId="urn:microsoft.com/office/officeart/2005/8/layout/cycle7"/>
    <dgm:cxn modelId="{4B2F5A1D-82F7-4CCE-B396-3F1DB5A1D0BC}" srcId="{39EE7CFE-B770-4148-845F-A1A1BA920303}" destId="{FBC1A482-7C96-4B04-A100-89086C4A054B}" srcOrd="0" destOrd="0" parTransId="{93F19C7A-B052-4794-B28E-225FC2FB4874}" sibTransId="{94CC7FDA-B893-41D0-9D91-04F0FC471069}"/>
    <dgm:cxn modelId="{DEDBF630-A605-4AAD-AD3C-4E046E2D992B}" type="presOf" srcId="{FBC1A482-7C96-4B04-A100-89086C4A054B}" destId="{71C25D8A-AF53-4DF7-B32C-65BC31D5F62B}" srcOrd="0" destOrd="0" presId="urn:microsoft.com/office/officeart/2005/8/layout/cycle7"/>
    <dgm:cxn modelId="{C63FA922-F5E2-4C27-A048-FC2B8B37C9CA}" type="presParOf" srcId="{2E34DC80-B945-490F-8C25-243A8E82FC77}" destId="{71C25D8A-AF53-4DF7-B32C-65BC31D5F62B}" srcOrd="0" destOrd="0" presId="urn:microsoft.com/office/officeart/2005/8/layout/cycle7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379AB74-6A6B-4213-8F3A-6C6C1000D58E}" type="doc">
      <dgm:prSet loTypeId="urn:microsoft.com/office/officeart/2005/8/layout/cycle7" loCatId="cycle" qsTypeId="urn:microsoft.com/office/officeart/2005/8/quickstyle/3d8" qsCatId="3D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4EA44BDD-74C4-4A93-B3CF-FA2A86EFD930}">
      <dgm:prSet phldrT="[Text]" custT="1"/>
      <dgm:spPr/>
      <dgm:t>
        <a:bodyPr/>
        <a:lstStyle/>
        <a:p>
          <a:r>
            <a:rPr lang="bn-IN" sz="2400" dirty="0" smtClean="0">
              <a:latin typeface="NikoshBAN" pitchFamily="2" charset="0"/>
              <a:cs typeface="NikoshBAN" pitchFamily="2" charset="0"/>
            </a:rPr>
            <a:t>সমান্তর ধারা</a:t>
          </a:r>
          <a:endParaRPr lang="en-US" sz="2400" dirty="0">
            <a:latin typeface="NikoshBAN" pitchFamily="2" charset="0"/>
            <a:cs typeface="NikoshBAN" pitchFamily="2" charset="0"/>
          </a:endParaRPr>
        </a:p>
      </dgm:t>
    </dgm:pt>
    <dgm:pt modelId="{0FD34AA2-BED9-4EFA-ABEB-405DD35B763D}" type="parTrans" cxnId="{4FA073C1-9B99-4A60-B06B-079F766A9A73}">
      <dgm:prSet/>
      <dgm:spPr/>
      <dgm:t>
        <a:bodyPr/>
        <a:lstStyle/>
        <a:p>
          <a:endParaRPr lang="en-US"/>
        </a:p>
      </dgm:t>
    </dgm:pt>
    <dgm:pt modelId="{C8C6AD85-23D3-48C7-BE6E-870EDA8F08FF}" type="sibTrans" cxnId="{4FA073C1-9B99-4A60-B06B-079F766A9A73}">
      <dgm:prSet/>
      <dgm:spPr/>
      <dgm:t>
        <a:bodyPr/>
        <a:lstStyle/>
        <a:p>
          <a:endParaRPr lang="en-US"/>
        </a:p>
      </dgm:t>
    </dgm:pt>
    <dgm:pt modelId="{34610DC5-AEFB-4765-AD30-FAEAE3BAEEEB}">
      <dgm:prSet phldrT="[Text]"/>
      <dgm:spPr/>
      <dgm:t>
        <a:bodyPr/>
        <a:lstStyle/>
        <a:p>
          <a:r>
            <a:rPr lang="bn-IN" dirty="0" smtClean="0">
              <a:latin typeface="NikoshBAN" pitchFamily="2" charset="0"/>
              <a:cs typeface="NikoshBAN" pitchFamily="2" charset="0"/>
            </a:rPr>
            <a:t>গুণোত্তর ধারা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4967CA59-5937-4004-87E5-6A099A2B4133}" type="parTrans" cxnId="{4EE9EFFD-0BAD-4D54-B178-388216286A77}">
      <dgm:prSet/>
      <dgm:spPr/>
      <dgm:t>
        <a:bodyPr/>
        <a:lstStyle/>
        <a:p>
          <a:endParaRPr lang="en-US"/>
        </a:p>
      </dgm:t>
    </dgm:pt>
    <dgm:pt modelId="{9DEE6D86-8F40-416E-A827-6AD2D9797224}" type="sibTrans" cxnId="{4EE9EFFD-0BAD-4D54-B178-388216286A77}">
      <dgm:prSet/>
      <dgm:spPr/>
      <dgm:t>
        <a:bodyPr/>
        <a:lstStyle/>
        <a:p>
          <a:endParaRPr lang="en-US"/>
        </a:p>
      </dgm:t>
    </dgm:pt>
    <dgm:pt modelId="{DCA2B622-35DD-43C6-9ABC-F60C5D56C843}">
      <dgm:prSet phldrT="[Text]" custT="1"/>
      <dgm:spPr/>
      <dgm:t>
        <a:bodyPr/>
        <a:lstStyle/>
        <a:p>
          <a:r>
            <a:rPr lang="bn-IN" sz="2400" dirty="0" smtClean="0">
              <a:latin typeface="NikoshBAN" pitchFamily="2" charset="0"/>
              <a:cs typeface="NikoshBAN" pitchFamily="2" charset="0"/>
            </a:rPr>
            <a:t>সসীমধারা</a:t>
          </a:r>
          <a:endParaRPr lang="en-US" sz="2400" dirty="0">
            <a:latin typeface="NikoshBAN" pitchFamily="2" charset="0"/>
            <a:cs typeface="NikoshBAN" pitchFamily="2" charset="0"/>
          </a:endParaRPr>
        </a:p>
      </dgm:t>
    </dgm:pt>
    <dgm:pt modelId="{7A5C5047-64D7-4317-8771-3B91B38C31C1}" type="parTrans" cxnId="{17200F33-305D-46FC-9E0B-71027D179760}">
      <dgm:prSet/>
      <dgm:spPr/>
      <dgm:t>
        <a:bodyPr/>
        <a:lstStyle/>
        <a:p>
          <a:endParaRPr lang="en-US"/>
        </a:p>
      </dgm:t>
    </dgm:pt>
    <dgm:pt modelId="{84E4C2D0-67AB-42F8-A039-814CDBF18D5F}" type="sibTrans" cxnId="{17200F33-305D-46FC-9E0B-71027D179760}">
      <dgm:prSet/>
      <dgm:spPr/>
      <dgm:t>
        <a:bodyPr/>
        <a:lstStyle/>
        <a:p>
          <a:endParaRPr lang="en-US"/>
        </a:p>
      </dgm:t>
    </dgm:pt>
    <dgm:pt modelId="{96143E07-2883-4540-85E5-15D0F1AADB4E}" type="pres">
      <dgm:prSet presAssocID="{1379AB74-6A6B-4213-8F3A-6C6C1000D58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9D00550-2F3D-420C-8EFE-43504BB95FCD}" type="pres">
      <dgm:prSet presAssocID="{4EA44BDD-74C4-4A93-B3CF-FA2A86EFD930}" presName="node" presStyleLbl="node1" presStyleIdx="0" presStyleCnt="3" custScaleX="109193" custScaleY="131592" custRadScaleRad="115651" custRadScaleInc="-1835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2E0B38-8795-4981-B8CE-526794AC87B7}" type="pres">
      <dgm:prSet presAssocID="{C8C6AD85-23D3-48C7-BE6E-870EDA8F08FF}" presName="sibTrans" presStyleLbl="sibTrans2D1" presStyleIdx="0" presStyleCnt="3"/>
      <dgm:spPr/>
      <dgm:t>
        <a:bodyPr/>
        <a:lstStyle/>
        <a:p>
          <a:endParaRPr lang="en-US"/>
        </a:p>
      </dgm:t>
    </dgm:pt>
    <dgm:pt modelId="{160CCC31-A086-43E0-B986-6F1E7F243FA1}" type="pres">
      <dgm:prSet presAssocID="{C8C6AD85-23D3-48C7-BE6E-870EDA8F08FF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6A7ED013-A01D-4BCF-A307-28D2620AD375}" type="pres">
      <dgm:prSet presAssocID="{34610DC5-AEFB-4765-AD30-FAEAE3BAEEEB}" presName="node" presStyleLbl="node1" presStyleIdx="1" presStyleCnt="3" custScaleX="124018" custScaleY="120063" custRadScaleRad="81578" custRadScaleInc="-53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3E0194-9B40-42CE-812D-9A64E9695884}" type="pres">
      <dgm:prSet presAssocID="{9DEE6D86-8F40-416E-A827-6AD2D9797224}" presName="sibTrans" presStyleLbl="sibTrans2D1" presStyleIdx="1" presStyleCnt="3"/>
      <dgm:spPr/>
      <dgm:t>
        <a:bodyPr/>
        <a:lstStyle/>
        <a:p>
          <a:endParaRPr lang="en-US"/>
        </a:p>
      </dgm:t>
    </dgm:pt>
    <dgm:pt modelId="{71C93248-2682-452C-919B-75B727DB4C9D}" type="pres">
      <dgm:prSet presAssocID="{9DEE6D86-8F40-416E-A827-6AD2D9797224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FA71CAEB-8E6C-4B43-83AF-A2D1EC51A963}" type="pres">
      <dgm:prSet presAssocID="{DCA2B622-35DD-43C6-9ABC-F60C5D56C843}" presName="node" presStyleLbl="node1" presStyleIdx="2" presStyleCnt="3" custScaleX="182579" custRadScaleRad="68910" custRadScaleInc="22337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465E15-97F9-4389-BBF1-057AFC80DDDC}" type="pres">
      <dgm:prSet presAssocID="{84E4C2D0-67AB-42F8-A039-814CDBF18D5F}" presName="sibTrans" presStyleLbl="sibTrans2D1" presStyleIdx="2" presStyleCnt="3"/>
      <dgm:spPr/>
      <dgm:t>
        <a:bodyPr/>
        <a:lstStyle/>
        <a:p>
          <a:endParaRPr lang="en-US"/>
        </a:p>
      </dgm:t>
    </dgm:pt>
    <dgm:pt modelId="{EF4D8FB9-171B-42C3-BBC3-25AC76059554}" type="pres">
      <dgm:prSet presAssocID="{84E4C2D0-67AB-42F8-A039-814CDBF18D5F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92A2C42A-A6FF-4230-B194-EA3BB90C84DD}" type="presOf" srcId="{C8C6AD85-23D3-48C7-BE6E-870EDA8F08FF}" destId="{702E0B38-8795-4981-B8CE-526794AC87B7}" srcOrd="0" destOrd="0" presId="urn:microsoft.com/office/officeart/2005/8/layout/cycle7"/>
    <dgm:cxn modelId="{7E4BE643-BDC6-4F3B-8D39-1845FA790881}" type="presOf" srcId="{9DEE6D86-8F40-416E-A827-6AD2D9797224}" destId="{EB3E0194-9B40-42CE-812D-9A64E9695884}" srcOrd="0" destOrd="0" presId="urn:microsoft.com/office/officeart/2005/8/layout/cycle7"/>
    <dgm:cxn modelId="{25F318F3-3C77-4184-BF38-52BE1213D0DE}" type="presOf" srcId="{9DEE6D86-8F40-416E-A827-6AD2D9797224}" destId="{71C93248-2682-452C-919B-75B727DB4C9D}" srcOrd="1" destOrd="0" presId="urn:microsoft.com/office/officeart/2005/8/layout/cycle7"/>
    <dgm:cxn modelId="{6473AC95-771F-4852-A352-8BD012386F6E}" type="presOf" srcId="{C8C6AD85-23D3-48C7-BE6E-870EDA8F08FF}" destId="{160CCC31-A086-43E0-B986-6F1E7F243FA1}" srcOrd="1" destOrd="0" presId="urn:microsoft.com/office/officeart/2005/8/layout/cycle7"/>
    <dgm:cxn modelId="{A7AA15BA-EB0A-4A80-B30D-BB07033D6908}" type="presOf" srcId="{34610DC5-AEFB-4765-AD30-FAEAE3BAEEEB}" destId="{6A7ED013-A01D-4BCF-A307-28D2620AD375}" srcOrd="0" destOrd="0" presId="urn:microsoft.com/office/officeart/2005/8/layout/cycle7"/>
    <dgm:cxn modelId="{794757D5-67F1-4528-8C32-94EC732A3156}" type="presOf" srcId="{DCA2B622-35DD-43C6-9ABC-F60C5D56C843}" destId="{FA71CAEB-8E6C-4B43-83AF-A2D1EC51A963}" srcOrd="0" destOrd="0" presId="urn:microsoft.com/office/officeart/2005/8/layout/cycle7"/>
    <dgm:cxn modelId="{0F8B70CB-F9FE-4207-AB92-C0E525543FDB}" type="presOf" srcId="{1379AB74-6A6B-4213-8F3A-6C6C1000D58E}" destId="{96143E07-2883-4540-85E5-15D0F1AADB4E}" srcOrd="0" destOrd="0" presId="urn:microsoft.com/office/officeart/2005/8/layout/cycle7"/>
    <dgm:cxn modelId="{D55268E5-9522-4D3F-A0C8-9CBAE5FB951D}" type="presOf" srcId="{4EA44BDD-74C4-4A93-B3CF-FA2A86EFD930}" destId="{D9D00550-2F3D-420C-8EFE-43504BB95FCD}" srcOrd="0" destOrd="0" presId="urn:microsoft.com/office/officeart/2005/8/layout/cycle7"/>
    <dgm:cxn modelId="{17200F33-305D-46FC-9E0B-71027D179760}" srcId="{1379AB74-6A6B-4213-8F3A-6C6C1000D58E}" destId="{DCA2B622-35DD-43C6-9ABC-F60C5D56C843}" srcOrd="2" destOrd="0" parTransId="{7A5C5047-64D7-4317-8771-3B91B38C31C1}" sibTransId="{84E4C2D0-67AB-42F8-A039-814CDBF18D5F}"/>
    <dgm:cxn modelId="{4FA073C1-9B99-4A60-B06B-079F766A9A73}" srcId="{1379AB74-6A6B-4213-8F3A-6C6C1000D58E}" destId="{4EA44BDD-74C4-4A93-B3CF-FA2A86EFD930}" srcOrd="0" destOrd="0" parTransId="{0FD34AA2-BED9-4EFA-ABEB-405DD35B763D}" sibTransId="{C8C6AD85-23D3-48C7-BE6E-870EDA8F08FF}"/>
    <dgm:cxn modelId="{81E169F3-D2BA-4624-B085-2764E9FE1F4A}" type="presOf" srcId="{84E4C2D0-67AB-42F8-A039-814CDBF18D5F}" destId="{EF4D8FB9-171B-42C3-BBC3-25AC76059554}" srcOrd="1" destOrd="0" presId="urn:microsoft.com/office/officeart/2005/8/layout/cycle7"/>
    <dgm:cxn modelId="{4EE9EFFD-0BAD-4D54-B178-388216286A77}" srcId="{1379AB74-6A6B-4213-8F3A-6C6C1000D58E}" destId="{34610DC5-AEFB-4765-AD30-FAEAE3BAEEEB}" srcOrd="1" destOrd="0" parTransId="{4967CA59-5937-4004-87E5-6A099A2B4133}" sibTransId="{9DEE6D86-8F40-416E-A827-6AD2D9797224}"/>
    <dgm:cxn modelId="{61C2735F-7765-4DBE-9483-F62504F926BF}" type="presOf" srcId="{84E4C2D0-67AB-42F8-A039-814CDBF18D5F}" destId="{A3465E15-97F9-4389-BBF1-057AFC80DDDC}" srcOrd="0" destOrd="0" presId="urn:microsoft.com/office/officeart/2005/8/layout/cycle7"/>
    <dgm:cxn modelId="{F93F40B8-02B7-4B4A-BF73-964244C629D9}" type="presParOf" srcId="{96143E07-2883-4540-85E5-15D0F1AADB4E}" destId="{D9D00550-2F3D-420C-8EFE-43504BB95FCD}" srcOrd="0" destOrd="0" presId="urn:microsoft.com/office/officeart/2005/8/layout/cycle7"/>
    <dgm:cxn modelId="{965D7CC0-F3B2-41CF-8F5F-F0005059B568}" type="presParOf" srcId="{96143E07-2883-4540-85E5-15D0F1AADB4E}" destId="{702E0B38-8795-4981-B8CE-526794AC87B7}" srcOrd="1" destOrd="0" presId="urn:microsoft.com/office/officeart/2005/8/layout/cycle7"/>
    <dgm:cxn modelId="{48BB6692-247F-4C0E-84AC-F5175373E9E2}" type="presParOf" srcId="{702E0B38-8795-4981-B8CE-526794AC87B7}" destId="{160CCC31-A086-43E0-B986-6F1E7F243FA1}" srcOrd="0" destOrd="0" presId="urn:microsoft.com/office/officeart/2005/8/layout/cycle7"/>
    <dgm:cxn modelId="{18532F96-635C-4C5D-A878-14D580866CFF}" type="presParOf" srcId="{96143E07-2883-4540-85E5-15D0F1AADB4E}" destId="{6A7ED013-A01D-4BCF-A307-28D2620AD375}" srcOrd="2" destOrd="0" presId="urn:microsoft.com/office/officeart/2005/8/layout/cycle7"/>
    <dgm:cxn modelId="{5D9FA9FA-C53C-4AFA-9B84-DE88CCC0A589}" type="presParOf" srcId="{96143E07-2883-4540-85E5-15D0F1AADB4E}" destId="{EB3E0194-9B40-42CE-812D-9A64E9695884}" srcOrd="3" destOrd="0" presId="urn:microsoft.com/office/officeart/2005/8/layout/cycle7"/>
    <dgm:cxn modelId="{DF07D904-1D1F-4ADD-8BA2-F643A5FC8483}" type="presParOf" srcId="{EB3E0194-9B40-42CE-812D-9A64E9695884}" destId="{71C93248-2682-452C-919B-75B727DB4C9D}" srcOrd="0" destOrd="0" presId="urn:microsoft.com/office/officeart/2005/8/layout/cycle7"/>
    <dgm:cxn modelId="{127D4D7C-D52C-49E3-945B-DF2FBA334BA5}" type="presParOf" srcId="{96143E07-2883-4540-85E5-15D0F1AADB4E}" destId="{FA71CAEB-8E6C-4B43-83AF-A2D1EC51A963}" srcOrd="4" destOrd="0" presId="urn:microsoft.com/office/officeart/2005/8/layout/cycle7"/>
    <dgm:cxn modelId="{EE0E04AD-F76C-48BE-91E4-286A215B040D}" type="presParOf" srcId="{96143E07-2883-4540-85E5-15D0F1AADB4E}" destId="{A3465E15-97F9-4389-BBF1-057AFC80DDDC}" srcOrd="5" destOrd="0" presId="urn:microsoft.com/office/officeart/2005/8/layout/cycle7"/>
    <dgm:cxn modelId="{2B1954B4-A84B-4D70-9A1E-811A7EFF42C7}" type="presParOf" srcId="{A3465E15-97F9-4389-BBF1-057AFC80DDDC}" destId="{EF4D8FB9-171B-42C3-BBC3-25AC76059554}" srcOrd="0" destOrd="0" presId="urn:microsoft.com/office/officeart/2005/8/layout/cycle7"/>
  </dgm:cxnLst>
  <dgm:bg/>
  <dgm:whole/>
  <dgm:extLst>
    <a:ext uri="http://schemas.microsoft.com/office/drawing/2008/diagram">
      <dsp:dataModelExt xmlns=""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74F4074-00DE-4AA3-907B-62CCC873ADF1}" type="doc">
      <dgm:prSet loTypeId="urn:microsoft.com/office/officeart/2005/8/layout/cycle7" loCatId="cycle" qsTypeId="urn:microsoft.com/office/officeart/2005/8/quickstyle/3d8" qsCatId="3D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87CBDDEE-F484-40AF-AF5D-D24D112AB939}">
      <dgm:prSet phldrT="[Text]" custT="1"/>
      <dgm:spPr/>
      <dgm:t>
        <a:bodyPr/>
        <a:lstStyle/>
        <a:p>
          <a:r>
            <a:rPr lang="bn-IN" sz="2400" dirty="0" smtClean="0">
              <a:latin typeface="NikoshBAN" pitchFamily="2" charset="0"/>
              <a:cs typeface="NikoshBAN" pitchFamily="2" charset="0"/>
            </a:rPr>
            <a:t>অসীমধা</a:t>
          </a:r>
          <a:r>
            <a:rPr lang="bn-IN" sz="2100" dirty="0" smtClean="0">
              <a:latin typeface="NikoshBAN" pitchFamily="2" charset="0"/>
              <a:cs typeface="NikoshBAN" pitchFamily="2" charset="0"/>
            </a:rPr>
            <a:t>রা</a:t>
          </a:r>
          <a:endParaRPr lang="en-US" sz="2100" dirty="0">
            <a:latin typeface="NikoshBAN" pitchFamily="2" charset="0"/>
            <a:cs typeface="NikoshBAN" pitchFamily="2" charset="0"/>
          </a:endParaRPr>
        </a:p>
      </dgm:t>
    </dgm:pt>
    <dgm:pt modelId="{2C2F6689-36F5-41AD-B507-921FB458F207}" type="parTrans" cxnId="{C17D6730-5699-4CC4-B32D-6BF2FACFC4E9}">
      <dgm:prSet/>
      <dgm:spPr/>
      <dgm:t>
        <a:bodyPr/>
        <a:lstStyle/>
        <a:p>
          <a:endParaRPr lang="en-US"/>
        </a:p>
      </dgm:t>
    </dgm:pt>
    <dgm:pt modelId="{A8901F6E-A43D-4C61-AEB4-F0D88E6F60F0}" type="sibTrans" cxnId="{C17D6730-5699-4CC4-B32D-6BF2FACFC4E9}">
      <dgm:prSet/>
      <dgm:spPr/>
      <dgm:t>
        <a:bodyPr/>
        <a:lstStyle/>
        <a:p>
          <a:endParaRPr lang="en-US"/>
        </a:p>
      </dgm:t>
    </dgm:pt>
    <dgm:pt modelId="{98D2DEF9-7E3B-419B-A648-2FCCEF25B246}">
      <dgm:prSet phldrT="[Text]" custT="1"/>
      <dgm:spPr/>
      <dgm:t>
        <a:bodyPr/>
        <a:lstStyle/>
        <a:p>
          <a:r>
            <a:rPr lang="bn-IN" sz="2400" dirty="0" smtClean="0">
              <a:latin typeface="NikoshBAN" pitchFamily="2" charset="0"/>
              <a:cs typeface="NikoshBAN" pitchFamily="2" charset="0"/>
            </a:rPr>
            <a:t>গুণোত্তর অসীম ধারা</a:t>
          </a:r>
          <a:endParaRPr lang="en-US" sz="2400" dirty="0">
            <a:latin typeface="NikoshBAN" pitchFamily="2" charset="0"/>
            <a:cs typeface="NikoshBAN" pitchFamily="2" charset="0"/>
          </a:endParaRPr>
        </a:p>
      </dgm:t>
    </dgm:pt>
    <dgm:pt modelId="{848EA59E-6A1A-434B-91CD-15F1449FFE5F}" type="parTrans" cxnId="{E7BBA8F3-670F-4FBA-8D39-E4F03620F351}">
      <dgm:prSet/>
      <dgm:spPr/>
      <dgm:t>
        <a:bodyPr/>
        <a:lstStyle/>
        <a:p>
          <a:endParaRPr lang="en-US"/>
        </a:p>
      </dgm:t>
    </dgm:pt>
    <dgm:pt modelId="{F6C6C3DF-BAE9-4AFE-B453-0BC32703FB93}" type="sibTrans" cxnId="{E7BBA8F3-670F-4FBA-8D39-E4F03620F351}">
      <dgm:prSet/>
      <dgm:spPr/>
      <dgm:t>
        <a:bodyPr/>
        <a:lstStyle/>
        <a:p>
          <a:endParaRPr lang="en-US"/>
        </a:p>
      </dgm:t>
    </dgm:pt>
    <dgm:pt modelId="{CA877A98-357D-44A9-9D68-9FF141123587}">
      <dgm:prSet phldrT="[Text]"/>
      <dgm:spPr/>
      <dgm:t>
        <a:bodyPr/>
        <a:lstStyle/>
        <a:p>
          <a:r>
            <a:rPr lang="bn-IN" dirty="0" smtClean="0">
              <a:latin typeface="NikoshBAN" pitchFamily="2" charset="0"/>
              <a:cs typeface="NikoshBAN" pitchFamily="2" charset="0"/>
            </a:rPr>
            <a:t>সমান্তর অসীম ধারা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7D181E4C-36FE-4242-943D-84539159F84B}" type="parTrans" cxnId="{7E781D7A-9138-443D-B7B7-0B9F49C3FFCC}">
      <dgm:prSet/>
      <dgm:spPr/>
      <dgm:t>
        <a:bodyPr/>
        <a:lstStyle/>
        <a:p>
          <a:endParaRPr lang="en-US"/>
        </a:p>
      </dgm:t>
    </dgm:pt>
    <dgm:pt modelId="{C7FC1A5B-B6BC-4987-A74C-1BA7168D45A4}" type="sibTrans" cxnId="{7E781D7A-9138-443D-B7B7-0B9F49C3FFCC}">
      <dgm:prSet/>
      <dgm:spPr/>
      <dgm:t>
        <a:bodyPr/>
        <a:lstStyle/>
        <a:p>
          <a:endParaRPr lang="en-US"/>
        </a:p>
      </dgm:t>
    </dgm:pt>
    <dgm:pt modelId="{7534AD88-A0B2-447C-AE05-98BEA4E83C1F}" type="pres">
      <dgm:prSet presAssocID="{874F4074-00DE-4AA3-907B-62CCC873ADF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C448EE6-3AC4-478B-9734-0840BBC9A108}" type="pres">
      <dgm:prSet presAssocID="{87CBDDEE-F484-40AF-AF5D-D24D112AB939}" presName="node" presStyleLbl="node1" presStyleIdx="0" presStyleCnt="3" custScaleX="163486" custScaleY="91005" custRadScaleRad="84928" custRadScaleInc="377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365406-E239-469F-9CAE-F58889AECBFC}" type="pres">
      <dgm:prSet presAssocID="{A8901F6E-A43D-4C61-AEB4-F0D88E6F60F0}" presName="sibTrans" presStyleLbl="sibTrans2D1" presStyleIdx="0" presStyleCnt="3" custAng="10379703" custFlipVert="0" custScaleX="275976" custScaleY="63531" custLinFactX="90893" custLinFactNeighborX="100000" custLinFactNeighborY="1527"/>
      <dgm:spPr/>
      <dgm:t>
        <a:bodyPr/>
        <a:lstStyle/>
        <a:p>
          <a:endParaRPr lang="en-US"/>
        </a:p>
      </dgm:t>
    </dgm:pt>
    <dgm:pt modelId="{3D933A50-CF14-4DDB-8457-74FC992CC85E}" type="pres">
      <dgm:prSet presAssocID="{A8901F6E-A43D-4C61-AEB4-F0D88E6F60F0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37EA34F9-F765-4F8C-8A38-849019BDF8F6}" type="pres">
      <dgm:prSet presAssocID="{98D2DEF9-7E3B-419B-A648-2FCCEF25B246}" presName="node" presStyleLbl="node1" presStyleIdx="1" presStyleCnt="3" custScaleX="119864" custScaleY="126109" custRadScaleRad="82848" custRadScaleInc="-134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923060-0856-41EE-8D98-E8A43B414661}" type="pres">
      <dgm:prSet presAssocID="{F6C6C3DF-BAE9-4AFE-B453-0BC32703FB93}" presName="sibTrans" presStyleLbl="sibTrans2D1" presStyleIdx="1" presStyleCnt="3" custScaleX="222665" custScaleY="97735"/>
      <dgm:spPr/>
      <dgm:t>
        <a:bodyPr/>
        <a:lstStyle/>
        <a:p>
          <a:endParaRPr lang="en-US"/>
        </a:p>
      </dgm:t>
    </dgm:pt>
    <dgm:pt modelId="{211A866D-7C55-45A8-96CD-62915FF28BEB}" type="pres">
      <dgm:prSet presAssocID="{F6C6C3DF-BAE9-4AFE-B453-0BC32703FB93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47FC72E1-CCF6-48F3-AD6F-F1C4AA8D58CE}" type="pres">
      <dgm:prSet presAssocID="{CA877A98-357D-44A9-9D68-9FF141123587}" presName="node" presStyleLbl="node1" presStyleIdx="2" presStyleCnt="3" custScaleX="131079" custScaleY="107916" custRadScaleRad="92130" custRadScaleInc="159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0A438A-16FB-4F8B-BF1C-E18B49C6812C}" type="pres">
      <dgm:prSet presAssocID="{C7FC1A5B-B6BC-4987-A74C-1BA7168D45A4}" presName="sibTrans" presStyleLbl="sibTrans2D1" presStyleIdx="2" presStyleCnt="3" custScaleX="282508" custScaleY="84022" custLinFactNeighborX="-3343" custLinFactNeighborY="3365"/>
      <dgm:spPr/>
      <dgm:t>
        <a:bodyPr/>
        <a:lstStyle/>
        <a:p>
          <a:endParaRPr lang="en-US"/>
        </a:p>
      </dgm:t>
    </dgm:pt>
    <dgm:pt modelId="{F289E75B-4DF7-4C0E-91FB-E701E8BCC2FA}" type="pres">
      <dgm:prSet presAssocID="{C7FC1A5B-B6BC-4987-A74C-1BA7168D45A4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7F8DC221-D411-48B6-9728-C39B4B5256EA}" type="presOf" srcId="{C7FC1A5B-B6BC-4987-A74C-1BA7168D45A4}" destId="{F289E75B-4DF7-4C0E-91FB-E701E8BCC2FA}" srcOrd="1" destOrd="0" presId="urn:microsoft.com/office/officeart/2005/8/layout/cycle7"/>
    <dgm:cxn modelId="{0BDB890C-9135-415C-B716-181C61CA7286}" type="presOf" srcId="{F6C6C3DF-BAE9-4AFE-B453-0BC32703FB93}" destId="{64923060-0856-41EE-8D98-E8A43B414661}" srcOrd="0" destOrd="0" presId="urn:microsoft.com/office/officeart/2005/8/layout/cycle7"/>
    <dgm:cxn modelId="{C17D6730-5699-4CC4-B32D-6BF2FACFC4E9}" srcId="{874F4074-00DE-4AA3-907B-62CCC873ADF1}" destId="{87CBDDEE-F484-40AF-AF5D-D24D112AB939}" srcOrd="0" destOrd="0" parTransId="{2C2F6689-36F5-41AD-B507-921FB458F207}" sibTransId="{A8901F6E-A43D-4C61-AEB4-F0D88E6F60F0}"/>
    <dgm:cxn modelId="{FE0F4B7C-8493-42A0-842C-BC723FEE2AE0}" type="presOf" srcId="{874F4074-00DE-4AA3-907B-62CCC873ADF1}" destId="{7534AD88-A0B2-447C-AE05-98BEA4E83C1F}" srcOrd="0" destOrd="0" presId="urn:microsoft.com/office/officeart/2005/8/layout/cycle7"/>
    <dgm:cxn modelId="{2B7F8BE5-9A15-4DAE-A4A7-C35FC25A1799}" type="presOf" srcId="{C7FC1A5B-B6BC-4987-A74C-1BA7168D45A4}" destId="{380A438A-16FB-4F8B-BF1C-E18B49C6812C}" srcOrd="0" destOrd="0" presId="urn:microsoft.com/office/officeart/2005/8/layout/cycle7"/>
    <dgm:cxn modelId="{E2A75DC4-4F39-420D-8E5A-3F90B3E6556D}" type="presOf" srcId="{A8901F6E-A43D-4C61-AEB4-F0D88E6F60F0}" destId="{3D933A50-CF14-4DDB-8457-74FC992CC85E}" srcOrd="1" destOrd="0" presId="urn:microsoft.com/office/officeart/2005/8/layout/cycle7"/>
    <dgm:cxn modelId="{6A7C5E8F-89CE-4F14-8703-D7D4AD9D0D89}" type="presOf" srcId="{F6C6C3DF-BAE9-4AFE-B453-0BC32703FB93}" destId="{211A866D-7C55-45A8-96CD-62915FF28BEB}" srcOrd="1" destOrd="0" presId="urn:microsoft.com/office/officeart/2005/8/layout/cycle7"/>
    <dgm:cxn modelId="{DBD5F040-7A8F-4810-AB34-ED9F4F9192C2}" type="presOf" srcId="{CA877A98-357D-44A9-9D68-9FF141123587}" destId="{47FC72E1-CCF6-48F3-AD6F-F1C4AA8D58CE}" srcOrd="0" destOrd="0" presId="urn:microsoft.com/office/officeart/2005/8/layout/cycle7"/>
    <dgm:cxn modelId="{22645003-DDCC-4408-A974-611EF3B3EC49}" type="presOf" srcId="{A8901F6E-A43D-4C61-AEB4-F0D88E6F60F0}" destId="{65365406-E239-469F-9CAE-F58889AECBFC}" srcOrd="0" destOrd="0" presId="urn:microsoft.com/office/officeart/2005/8/layout/cycle7"/>
    <dgm:cxn modelId="{D420D312-CB03-442D-8B45-93C9CF4C95F1}" type="presOf" srcId="{98D2DEF9-7E3B-419B-A648-2FCCEF25B246}" destId="{37EA34F9-F765-4F8C-8A38-849019BDF8F6}" srcOrd="0" destOrd="0" presId="urn:microsoft.com/office/officeart/2005/8/layout/cycle7"/>
    <dgm:cxn modelId="{2E5D181B-2C5D-4AD1-B4E9-3BC343233EAE}" type="presOf" srcId="{87CBDDEE-F484-40AF-AF5D-D24D112AB939}" destId="{1C448EE6-3AC4-478B-9734-0840BBC9A108}" srcOrd="0" destOrd="0" presId="urn:microsoft.com/office/officeart/2005/8/layout/cycle7"/>
    <dgm:cxn modelId="{E7BBA8F3-670F-4FBA-8D39-E4F03620F351}" srcId="{874F4074-00DE-4AA3-907B-62CCC873ADF1}" destId="{98D2DEF9-7E3B-419B-A648-2FCCEF25B246}" srcOrd="1" destOrd="0" parTransId="{848EA59E-6A1A-434B-91CD-15F1449FFE5F}" sibTransId="{F6C6C3DF-BAE9-4AFE-B453-0BC32703FB93}"/>
    <dgm:cxn modelId="{7E781D7A-9138-443D-B7B7-0B9F49C3FFCC}" srcId="{874F4074-00DE-4AA3-907B-62CCC873ADF1}" destId="{CA877A98-357D-44A9-9D68-9FF141123587}" srcOrd="2" destOrd="0" parTransId="{7D181E4C-36FE-4242-943D-84539159F84B}" sibTransId="{C7FC1A5B-B6BC-4987-A74C-1BA7168D45A4}"/>
    <dgm:cxn modelId="{47CF405E-C943-4605-8771-3AED402D1310}" type="presParOf" srcId="{7534AD88-A0B2-447C-AE05-98BEA4E83C1F}" destId="{1C448EE6-3AC4-478B-9734-0840BBC9A108}" srcOrd="0" destOrd="0" presId="urn:microsoft.com/office/officeart/2005/8/layout/cycle7"/>
    <dgm:cxn modelId="{309D0C39-4147-4FE4-A835-2FF62767B765}" type="presParOf" srcId="{7534AD88-A0B2-447C-AE05-98BEA4E83C1F}" destId="{65365406-E239-469F-9CAE-F58889AECBFC}" srcOrd="1" destOrd="0" presId="urn:microsoft.com/office/officeart/2005/8/layout/cycle7"/>
    <dgm:cxn modelId="{A6722487-66A0-4528-B7BA-A301615A3065}" type="presParOf" srcId="{65365406-E239-469F-9CAE-F58889AECBFC}" destId="{3D933A50-CF14-4DDB-8457-74FC992CC85E}" srcOrd="0" destOrd="0" presId="urn:microsoft.com/office/officeart/2005/8/layout/cycle7"/>
    <dgm:cxn modelId="{210DB058-EBFC-4A8D-9E64-59406F21B77E}" type="presParOf" srcId="{7534AD88-A0B2-447C-AE05-98BEA4E83C1F}" destId="{37EA34F9-F765-4F8C-8A38-849019BDF8F6}" srcOrd="2" destOrd="0" presId="urn:microsoft.com/office/officeart/2005/8/layout/cycle7"/>
    <dgm:cxn modelId="{DC69DD8A-BD5A-4FBE-8FCA-56116A45FB1E}" type="presParOf" srcId="{7534AD88-A0B2-447C-AE05-98BEA4E83C1F}" destId="{64923060-0856-41EE-8D98-E8A43B414661}" srcOrd="3" destOrd="0" presId="urn:microsoft.com/office/officeart/2005/8/layout/cycle7"/>
    <dgm:cxn modelId="{09B54579-796F-4CDA-8676-B87D7E8607EA}" type="presParOf" srcId="{64923060-0856-41EE-8D98-E8A43B414661}" destId="{211A866D-7C55-45A8-96CD-62915FF28BEB}" srcOrd="0" destOrd="0" presId="urn:microsoft.com/office/officeart/2005/8/layout/cycle7"/>
    <dgm:cxn modelId="{458DF96B-5A0D-4CA3-89E3-F85C8E1A79B9}" type="presParOf" srcId="{7534AD88-A0B2-447C-AE05-98BEA4E83C1F}" destId="{47FC72E1-CCF6-48F3-AD6F-F1C4AA8D58CE}" srcOrd="4" destOrd="0" presId="urn:microsoft.com/office/officeart/2005/8/layout/cycle7"/>
    <dgm:cxn modelId="{E629EE1D-B516-42C8-8282-8CED67B3FC0A}" type="presParOf" srcId="{7534AD88-A0B2-447C-AE05-98BEA4E83C1F}" destId="{380A438A-16FB-4F8B-BF1C-E18B49C6812C}" srcOrd="5" destOrd="0" presId="urn:microsoft.com/office/officeart/2005/8/layout/cycle7"/>
    <dgm:cxn modelId="{D45ACF2B-98FA-4E3C-BCD3-1A6DE1F8CCCF}" type="presParOf" srcId="{380A438A-16FB-4F8B-BF1C-E18B49C6812C}" destId="{F289E75B-4DF7-4C0E-91FB-E701E8BCC2FA}" srcOrd="0" destOrd="0" presId="urn:microsoft.com/office/officeart/2005/8/layout/cycle7"/>
  </dgm:cxnLst>
  <dgm:bg/>
  <dgm:whole/>
  <dgm:extLst>
    <a:ext uri="http://schemas.microsoft.com/office/drawing/2008/diagram">
      <dsp:dataModelExt xmlns=""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9EE7CFE-B770-4148-845F-A1A1BA920303}" type="doc">
      <dgm:prSet loTypeId="urn:microsoft.com/office/officeart/2005/8/layout/cycle7" loCatId="cycle" qsTypeId="urn:microsoft.com/office/officeart/2005/8/quickstyle/3d9" qsCatId="3D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FBC1A482-7C96-4B04-A100-89086C4A054B}">
      <dgm:prSet phldrT="[Text]" custT="1"/>
      <dgm:spPr/>
      <dgm:t>
        <a:bodyPr/>
        <a:lstStyle/>
        <a:p>
          <a:r>
            <a:rPr lang="bn-IN" sz="3600" dirty="0" smtClean="0">
              <a:latin typeface="NikoshBAN" pitchFamily="2" charset="0"/>
              <a:cs typeface="NikoshBAN" pitchFamily="2" charset="0"/>
            </a:rPr>
            <a:t>ধারা</a:t>
          </a:r>
          <a:endParaRPr lang="en-US" sz="3600" dirty="0">
            <a:latin typeface="NikoshBAN" pitchFamily="2" charset="0"/>
            <a:cs typeface="NikoshBAN" pitchFamily="2" charset="0"/>
          </a:endParaRPr>
        </a:p>
      </dgm:t>
    </dgm:pt>
    <dgm:pt modelId="{93F19C7A-B052-4794-B28E-225FC2FB4874}" type="parTrans" cxnId="{4B2F5A1D-82F7-4CCE-B396-3F1DB5A1D0BC}">
      <dgm:prSet/>
      <dgm:spPr/>
      <dgm:t>
        <a:bodyPr/>
        <a:lstStyle/>
        <a:p>
          <a:endParaRPr lang="en-US"/>
        </a:p>
      </dgm:t>
    </dgm:pt>
    <dgm:pt modelId="{94CC7FDA-B893-41D0-9D91-04F0FC471069}" type="sibTrans" cxnId="{4B2F5A1D-82F7-4CCE-B396-3F1DB5A1D0BC}">
      <dgm:prSet/>
      <dgm:spPr/>
      <dgm:t>
        <a:bodyPr/>
        <a:lstStyle/>
        <a:p>
          <a:endParaRPr lang="en-US"/>
        </a:p>
      </dgm:t>
    </dgm:pt>
    <dgm:pt modelId="{2E34DC80-B945-490F-8C25-243A8E82FC77}" type="pres">
      <dgm:prSet presAssocID="{39EE7CFE-B770-4148-845F-A1A1BA92030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1C25D8A-AF53-4DF7-B32C-65BC31D5F62B}" type="pres">
      <dgm:prSet presAssocID="{FBC1A482-7C96-4B04-A100-89086C4A054B}" presName="node" presStyleLbl="node1" presStyleIdx="0" presStyleCnt="1" custScaleX="17155" custScaleY="25215" custRadScaleRad="128814" custRadScaleInc="-8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827CD84-7877-4277-B7D4-20DEC468A070}" type="presOf" srcId="{FBC1A482-7C96-4B04-A100-89086C4A054B}" destId="{71C25D8A-AF53-4DF7-B32C-65BC31D5F62B}" srcOrd="0" destOrd="0" presId="urn:microsoft.com/office/officeart/2005/8/layout/cycle7"/>
    <dgm:cxn modelId="{D7F0C6B4-6A1D-421F-B640-9612D690C636}" type="presOf" srcId="{39EE7CFE-B770-4148-845F-A1A1BA920303}" destId="{2E34DC80-B945-490F-8C25-243A8E82FC77}" srcOrd="0" destOrd="0" presId="urn:microsoft.com/office/officeart/2005/8/layout/cycle7"/>
    <dgm:cxn modelId="{4B2F5A1D-82F7-4CCE-B396-3F1DB5A1D0BC}" srcId="{39EE7CFE-B770-4148-845F-A1A1BA920303}" destId="{FBC1A482-7C96-4B04-A100-89086C4A054B}" srcOrd="0" destOrd="0" parTransId="{93F19C7A-B052-4794-B28E-225FC2FB4874}" sibTransId="{94CC7FDA-B893-41D0-9D91-04F0FC471069}"/>
    <dgm:cxn modelId="{78B27E23-BD5B-4C54-B1F0-830DFA1CEF45}" type="presParOf" srcId="{2E34DC80-B945-490F-8C25-243A8E82FC77}" destId="{71C25D8A-AF53-4DF7-B32C-65BC31D5F62B}" srcOrd="0" destOrd="0" presId="urn:microsoft.com/office/officeart/2005/8/layout/cycle7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379AB74-6A6B-4213-8F3A-6C6C1000D58E}" type="doc">
      <dgm:prSet loTypeId="urn:microsoft.com/office/officeart/2005/8/layout/cycle7" loCatId="cycle" qsTypeId="urn:microsoft.com/office/officeart/2005/8/quickstyle/3d9" qsCatId="3D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4EA44BDD-74C4-4A93-B3CF-FA2A86EFD930}">
      <dgm:prSet phldrT="[Text]" custT="1"/>
      <dgm:spPr/>
      <dgm:t>
        <a:bodyPr/>
        <a:lstStyle/>
        <a:p>
          <a:r>
            <a:rPr lang="bn-IN" sz="2400" dirty="0" smtClean="0">
              <a:latin typeface="NikoshBAN" pitchFamily="2" charset="0"/>
              <a:cs typeface="NikoshBAN" pitchFamily="2" charset="0"/>
            </a:rPr>
            <a:t>সমান্তর ধারা</a:t>
          </a:r>
          <a:endParaRPr lang="en-US" sz="2400" dirty="0">
            <a:latin typeface="NikoshBAN" pitchFamily="2" charset="0"/>
            <a:cs typeface="NikoshBAN" pitchFamily="2" charset="0"/>
          </a:endParaRPr>
        </a:p>
      </dgm:t>
    </dgm:pt>
    <dgm:pt modelId="{0FD34AA2-BED9-4EFA-ABEB-405DD35B763D}" type="parTrans" cxnId="{4FA073C1-9B99-4A60-B06B-079F766A9A73}">
      <dgm:prSet/>
      <dgm:spPr/>
      <dgm:t>
        <a:bodyPr/>
        <a:lstStyle/>
        <a:p>
          <a:endParaRPr lang="en-US"/>
        </a:p>
      </dgm:t>
    </dgm:pt>
    <dgm:pt modelId="{C8C6AD85-23D3-48C7-BE6E-870EDA8F08FF}" type="sibTrans" cxnId="{4FA073C1-9B99-4A60-B06B-079F766A9A73}">
      <dgm:prSet/>
      <dgm:spPr/>
      <dgm:t>
        <a:bodyPr/>
        <a:lstStyle/>
        <a:p>
          <a:endParaRPr lang="en-US"/>
        </a:p>
      </dgm:t>
    </dgm:pt>
    <dgm:pt modelId="{34610DC5-AEFB-4765-AD30-FAEAE3BAEEEB}">
      <dgm:prSet phldrT="[Text]"/>
      <dgm:spPr/>
      <dgm:t>
        <a:bodyPr/>
        <a:lstStyle/>
        <a:p>
          <a:r>
            <a:rPr lang="bn-IN" dirty="0" smtClean="0">
              <a:latin typeface="NikoshBAN" pitchFamily="2" charset="0"/>
              <a:cs typeface="NikoshBAN" pitchFamily="2" charset="0"/>
            </a:rPr>
            <a:t>গুণোত্তর ধারা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4967CA59-5937-4004-87E5-6A099A2B4133}" type="parTrans" cxnId="{4EE9EFFD-0BAD-4D54-B178-388216286A77}">
      <dgm:prSet/>
      <dgm:spPr/>
      <dgm:t>
        <a:bodyPr/>
        <a:lstStyle/>
        <a:p>
          <a:endParaRPr lang="en-US"/>
        </a:p>
      </dgm:t>
    </dgm:pt>
    <dgm:pt modelId="{9DEE6D86-8F40-416E-A827-6AD2D9797224}" type="sibTrans" cxnId="{4EE9EFFD-0BAD-4D54-B178-388216286A77}">
      <dgm:prSet/>
      <dgm:spPr/>
      <dgm:t>
        <a:bodyPr/>
        <a:lstStyle/>
        <a:p>
          <a:endParaRPr lang="en-US"/>
        </a:p>
      </dgm:t>
    </dgm:pt>
    <dgm:pt modelId="{DCA2B622-35DD-43C6-9ABC-F60C5D56C843}">
      <dgm:prSet phldrT="[Text]" custT="1"/>
      <dgm:spPr/>
      <dgm:t>
        <a:bodyPr/>
        <a:lstStyle/>
        <a:p>
          <a:r>
            <a:rPr lang="bn-IN" sz="2400" dirty="0" smtClean="0">
              <a:latin typeface="NikoshBAN" pitchFamily="2" charset="0"/>
              <a:cs typeface="NikoshBAN" pitchFamily="2" charset="0"/>
            </a:rPr>
            <a:t>সসীমধারা</a:t>
          </a:r>
          <a:endParaRPr lang="en-US" sz="2400" dirty="0">
            <a:latin typeface="NikoshBAN" pitchFamily="2" charset="0"/>
            <a:cs typeface="NikoshBAN" pitchFamily="2" charset="0"/>
          </a:endParaRPr>
        </a:p>
      </dgm:t>
    </dgm:pt>
    <dgm:pt modelId="{7A5C5047-64D7-4317-8771-3B91B38C31C1}" type="parTrans" cxnId="{17200F33-305D-46FC-9E0B-71027D179760}">
      <dgm:prSet/>
      <dgm:spPr/>
      <dgm:t>
        <a:bodyPr/>
        <a:lstStyle/>
        <a:p>
          <a:endParaRPr lang="en-US"/>
        </a:p>
      </dgm:t>
    </dgm:pt>
    <dgm:pt modelId="{84E4C2D0-67AB-42F8-A039-814CDBF18D5F}" type="sibTrans" cxnId="{17200F33-305D-46FC-9E0B-71027D179760}">
      <dgm:prSet/>
      <dgm:spPr/>
      <dgm:t>
        <a:bodyPr/>
        <a:lstStyle/>
        <a:p>
          <a:endParaRPr lang="en-US"/>
        </a:p>
      </dgm:t>
    </dgm:pt>
    <dgm:pt modelId="{96143E07-2883-4540-85E5-15D0F1AADB4E}" type="pres">
      <dgm:prSet presAssocID="{1379AB74-6A6B-4213-8F3A-6C6C1000D58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9D00550-2F3D-420C-8EFE-43504BB95FCD}" type="pres">
      <dgm:prSet presAssocID="{4EA44BDD-74C4-4A93-B3CF-FA2A86EFD930}" presName="node" presStyleLbl="node1" presStyleIdx="0" presStyleCnt="3" custScaleX="109193" custScaleY="131592" custRadScaleRad="115651" custRadScaleInc="-1835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2E0B38-8795-4981-B8CE-526794AC87B7}" type="pres">
      <dgm:prSet presAssocID="{C8C6AD85-23D3-48C7-BE6E-870EDA8F08FF}" presName="sibTrans" presStyleLbl="sibTrans2D1" presStyleIdx="0" presStyleCnt="3"/>
      <dgm:spPr/>
      <dgm:t>
        <a:bodyPr/>
        <a:lstStyle/>
        <a:p>
          <a:endParaRPr lang="en-US"/>
        </a:p>
      </dgm:t>
    </dgm:pt>
    <dgm:pt modelId="{160CCC31-A086-43E0-B986-6F1E7F243FA1}" type="pres">
      <dgm:prSet presAssocID="{C8C6AD85-23D3-48C7-BE6E-870EDA8F08FF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6A7ED013-A01D-4BCF-A307-28D2620AD375}" type="pres">
      <dgm:prSet presAssocID="{34610DC5-AEFB-4765-AD30-FAEAE3BAEEEB}" presName="node" presStyleLbl="node1" presStyleIdx="1" presStyleCnt="3" custScaleX="124018" custScaleY="120063" custRadScaleRad="81578" custRadScaleInc="-53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3E0194-9B40-42CE-812D-9A64E9695884}" type="pres">
      <dgm:prSet presAssocID="{9DEE6D86-8F40-416E-A827-6AD2D9797224}" presName="sibTrans" presStyleLbl="sibTrans2D1" presStyleIdx="1" presStyleCnt="3"/>
      <dgm:spPr/>
      <dgm:t>
        <a:bodyPr/>
        <a:lstStyle/>
        <a:p>
          <a:endParaRPr lang="en-US"/>
        </a:p>
      </dgm:t>
    </dgm:pt>
    <dgm:pt modelId="{71C93248-2682-452C-919B-75B727DB4C9D}" type="pres">
      <dgm:prSet presAssocID="{9DEE6D86-8F40-416E-A827-6AD2D9797224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FA71CAEB-8E6C-4B43-83AF-A2D1EC51A963}" type="pres">
      <dgm:prSet presAssocID="{DCA2B622-35DD-43C6-9ABC-F60C5D56C843}" presName="node" presStyleLbl="node1" presStyleIdx="2" presStyleCnt="3" custScaleX="182579" custRadScaleRad="68910" custRadScaleInc="22337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465E15-97F9-4389-BBF1-057AFC80DDDC}" type="pres">
      <dgm:prSet presAssocID="{84E4C2D0-67AB-42F8-A039-814CDBF18D5F}" presName="sibTrans" presStyleLbl="sibTrans2D1" presStyleIdx="2" presStyleCnt="3"/>
      <dgm:spPr/>
      <dgm:t>
        <a:bodyPr/>
        <a:lstStyle/>
        <a:p>
          <a:endParaRPr lang="en-US"/>
        </a:p>
      </dgm:t>
    </dgm:pt>
    <dgm:pt modelId="{EF4D8FB9-171B-42C3-BBC3-25AC76059554}" type="pres">
      <dgm:prSet presAssocID="{84E4C2D0-67AB-42F8-A039-814CDBF18D5F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D59B1C26-9E6D-439E-89FF-F8EC6C7B51A2}" type="presOf" srcId="{C8C6AD85-23D3-48C7-BE6E-870EDA8F08FF}" destId="{702E0B38-8795-4981-B8CE-526794AC87B7}" srcOrd="0" destOrd="0" presId="urn:microsoft.com/office/officeart/2005/8/layout/cycle7"/>
    <dgm:cxn modelId="{BC9E2C28-D3AA-4C4A-A42F-B59C3DC35F12}" type="presOf" srcId="{34610DC5-AEFB-4765-AD30-FAEAE3BAEEEB}" destId="{6A7ED013-A01D-4BCF-A307-28D2620AD375}" srcOrd="0" destOrd="0" presId="urn:microsoft.com/office/officeart/2005/8/layout/cycle7"/>
    <dgm:cxn modelId="{2C5FBE94-68DF-47A5-AB6B-110C11DCEBB2}" type="presOf" srcId="{4EA44BDD-74C4-4A93-B3CF-FA2A86EFD930}" destId="{D9D00550-2F3D-420C-8EFE-43504BB95FCD}" srcOrd="0" destOrd="0" presId="urn:microsoft.com/office/officeart/2005/8/layout/cycle7"/>
    <dgm:cxn modelId="{70BE385B-87D6-4F56-946A-0FC73C1C3D00}" type="presOf" srcId="{84E4C2D0-67AB-42F8-A039-814CDBF18D5F}" destId="{EF4D8FB9-171B-42C3-BBC3-25AC76059554}" srcOrd="1" destOrd="0" presId="urn:microsoft.com/office/officeart/2005/8/layout/cycle7"/>
    <dgm:cxn modelId="{F97B9F2C-E0A7-4D2F-A4ED-5B25504587F5}" type="presOf" srcId="{84E4C2D0-67AB-42F8-A039-814CDBF18D5F}" destId="{A3465E15-97F9-4389-BBF1-057AFC80DDDC}" srcOrd="0" destOrd="0" presId="urn:microsoft.com/office/officeart/2005/8/layout/cycle7"/>
    <dgm:cxn modelId="{3364126E-1E7D-4381-ADE6-446B9975258D}" type="presOf" srcId="{9DEE6D86-8F40-416E-A827-6AD2D9797224}" destId="{EB3E0194-9B40-42CE-812D-9A64E9695884}" srcOrd="0" destOrd="0" presId="urn:microsoft.com/office/officeart/2005/8/layout/cycle7"/>
    <dgm:cxn modelId="{74D1D8CF-6339-49BC-9012-7A777024470F}" type="presOf" srcId="{DCA2B622-35DD-43C6-9ABC-F60C5D56C843}" destId="{FA71CAEB-8E6C-4B43-83AF-A2D1EC51A963}" srcOrd="0" destOrd="0" presId="urn:microsoft.com/office/officeart/2005/8/layout/cycle7"/>
    <dgm:cxn modelId="{A4F09D92-ED83-42C3-9A7F-3286D8186553}" type="presOf" srcId="{9DEE6D86-8F40-416E-A827-6AD2D9797224}" destId="{71C93248-2682-452C-919B-75B727DB4C9D}" srcOrd="1" destOrd="0" presId="urn:microsoft.com/office/officeart/2005/8/layout/cycle7"/>
    <dgm:cxn modelId="{17200F33-305D-46FC-9E0B-71027D179760}" srcId="{1379AB74-6A6B-4213-8F3A-6C6C1000D58E}" destId="{DCA2B622-35DD-43C6-9ABC-F60C5D56C843}" srcOrd="2" destOrd="0" parTransId="{7A5C5047-64D7-4317-8771-3B91B38C31C1}" sibTransId="{84E4C2D0-67AB-42F8-A039-814CDBF18D5F}"/>
    <dgm:cxn modelId="{4FA073C1-9B99-4A60-B06B-079F766A9A73}" srcId="{1379AB74-6A6B-4213-8F3A-6C6C1000D58E}" destId="{4EA44BDD-74C4-4A93-B3CF-FA2A86EFD930}" srcOrd="0" destOrd="0" parTransId="{0FD34AA2-BED9-4EFA-ABEB-405DD35B763D}" sibTransId="{C8C6AD85-23D3-48C7-BE6E-870EDA8F08FF}"/>
    <dgm:cxn modelId="{E5B77405-78E4-47A0-B636-424104B1D227}" type="presOf" srcId="{C8C6AD85-23D3-48C7-BE6E-870EDA8F08FF}" destId="{160CCC31-A086-43E0-B986-6F1E7F243FA1}" srcOrd="1" destOrd="0" presId="urn:microsoft.com/office/officeart/2005/8/layout/cycle7"/>
    <dgm:cxn modelId="{4EE9EFFD-0BAD-4D54-B178-388216286A77}" srcId="{1379AB74-6A6B-4213-8F3A-6C6C1000D58E}" destId="{34610DC5-AEFB-4765-AD30-FAEAE3BAEEEB}" srcOrd="1" destOrd="0" parTransId="{4967CA59-5937-4004-87E5-6A099A2B4133}" sibTransId="{9DEE6D86-8F40-416E-A827-6AD2D9797224}"/>
    <dgm:cxn modelId="{EC447B90-73C0-4429-AB17-21CFBEAB07ED}" type="presOf" srcId="{1379AB74-6A6B-4213-8F3A-6C6C1000D58E}" destId="{96143E07-2883-4540-85E5-15D0F1AADB4E}" srcOrd="0" destOrd="0" presId="urn:microsoft.com/office/officeart/2005/8/layout/cycle7"/>
    <dgm:cxn modelId="{1D076EEE-C482-4A90-B976-2CF0E27A6FE8}" type="presParOf" srcId="{96143E07-2883-4540-85E5-15D0F1AADB4E}" destId="{D9D00550-2F3D-420C-8EFE-43504BB95FCD}" srcOrd="0" destOrd="0" presId="urn:microsoft.com/office/officeart/2005/8/layout/cycle7"/>
    <dgm:cxn modelId="{89C3BA05-50B9-40D5-9193-06D0F3551066}" type="presParOf" srcId="{96143E07-2883-4540-85E5-15D0F1AADB4E}" destId="{702E0B38-8795-4981-B8CE-526794AC87B7}" srcOrd="1" destOrd="0" presId="urn:microsoft.com/office/officeart/2005/8/layout/cycle7"/>
    <dgm:cxn modelId="{1BB7246D-4582-40A7-A7DC-12D12C7FD9B5}" type="presParOf" srcId="{702E0B38-8795-4981-B8CE-526794AC87B7}" destId="{160CCC31-A086-43E0-B986-6F1E7F243FA1}" srcOrd="0" destOrd="0" presId="urn:microsoft.com/office/officeart/2005/8/layout/cycle7"/>
    <dgm:cxn modelId="{0479AB79-05E0-46CA-986D-7EC97815453E}" type="presParOf" srcId="{96143E07-2883-4540-85E5-15D0F1AADB4E}" destId="{6A7ED013-A01D-4BCF-A307-28D2620AD375}" srcOrd="2" destOrd="0" presId="urn:microsoft.com/office/officeart/2005/8/layout/cycle7"/>
    <dgm:cxn modelId="{1583F2D1-97AD-431C-B6C2-865A62588AA2}" type="presParOf" srcId="{96143E07-2883-4540-85E5-15D0F1AADB4E}" destId="{EB3E0194-9B40-42CE-812D-9A64E9695884}" srcOrd="3" destOrd="0" presId="urn:microsoft.com/office/officeart/2005/8/layout/cycle7"/>
    <dgm:cxn modelId="{F6B01490-5977-4A7A-8F3A-CD40E8B07629}" type="presParOf" srcId="{EB3E0194-9B40-42CE-812D-9A64E9695884}" destId="{71C93248-2682-452C-919B-75B727DB4C9D}" srcOrd="0" destOrd="0" presId="urn:microsoft.com/office/officeart/2005/8/layout/cycle7"/>
    <dgm:cxn modelId="{3C0EEF8F-A191-4C7B-897B-E5C86DE06D67}" type="presParOf" srcId="{96143E07-2883-4540-85E5-15D0F1AADB4E}" destId="{FA71CAEB-8E6C-4B43-83AF-A2D1EC51A963}" srcOrd="4" destOrd="0" presId="urn:microsoft.com/office/officeart/2005/8/layout/cycle7"/>
    <dgm:cxn modelId="{AADDCEBC-186E-425E-A0E0-4C8EEA2F526C}" type="presParOf" srcId="{96143E07-2883-4540-85E5-15D0F1AADB4E}" destId="{A3465E15-97F9-4389-BBF1-057AFC80DDDC}" srcOrd="5" destOrd="0" presId="urn:microsoft.com/office/officeart/2005/8/layout/cycle7"/>
    <dgm:cxn modelId="{A8DC5D27-9D29-4AFC-B31E-76868CD19DE6}" type="presParOf" srcId="{A3465E15-97F9-4389-BBF1-057AFC80DDDC}" destId="{EF4D8FB9-171B-42C3-BBC3-25AC76059554}" srcOrd="0" destOrd="0" presId="urn:microsoft.com/office/officeart/2005/8/layout/cycle7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74F4074-00DE-4AA3-907B-62CCC873ADF1}" type="doc">
      <dgm:prSet loTypeId="urn:microsoft.com/office/officeart/2005/8/layout/cycle7" loCatId="cycle" qsTypeId="urn:microsoft.com/office/officeart/2005/8/quickstyle/3d9" qsCatId="3D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87CBDDEE-F484-40AF-AF5D-D24D112AB939}">
      <dgm:prSet phldrT="[Text]" custT="1"/>
      <dgm:spPr/>
      <dgm:t>
        <a:bodyPr/>
        <a:lstStyle/>
        <a:p>
          <a:r>
            <a:rPr lang="bn-IN" sz="2400" dirty="0" smtClean="0">
              <a:latin typeface="NikoshBAN" pitchFamily="2" charset="0"/>
              <a:cs typeface="NikoshBAN" pitchFamily="2" charset="0"/>
            </a:rPr>
            <a:t>অসীমধা</a:t>
          </a:r>
          <a:r>
            <a:rPr lang="bn-IN" sz="2100" dirty="0" smtClean="0">
              <a:latin typeface="NikoshBAN" pitchFamily="2" charset="0"/>
              <a:cs typeface="NikoshBAN" pitchFamily="2" charset="0"/>
            </a:rPr>
            <a:t>রা</a:t>
          </a:r>
          <a:endParaRPr lang="en-US" sz="2100" dirty="0">
            <a:latin typeface="NikoshBAN" pitchFamily="2" charset="0"/>
            <a:cs typeface="NikoshBAN" pitchFamily="2" charset="0"/>
          </a:endParaRPr>
        </a:p>
      </dgm:t>
    </dgm:pt>
    <dgm:pt modelId="{2C2F6689-36F5-41AD-B507-921FB458F207}" type="parTrans" cxnId="{C17D6730-5699-4CC4-B32D-6BF2FACFC4E9}">
      <dgm:prSet/>
      <dgm:spPr/>
      <dgm:t>
        <a:bodyPr/>
        <a:lstStyle/>
        <a:p>
          <a:endParaRPr lang="en-US"/>
        </a:p>
      </dgm:t>
    </dgm:pt>
    <dgm:pt modelId="{A8901F6E-A43D-4C61-AEB4-F0D88E6F60F0}" type="sibTrans" cxnId="{C17D6730-5699-4CC4-B32D-6BF2FACFC4E9}">
      <dgm:prSet/>
      <dgm:spPr/>
      <dgm:t>
        <a:bodyPr/>
        <a:lstStyle/>
        <a:p>
          <a:endParaRPr lang="en-US"/>
        </a:p>
      </dgm:t>
    </dgm:pt>
    <dgm:pt modelId="{98D2DEF9-7E3B-419B-A648-2FCCEF25B246}">
      <dgm:prSet phldrT="[Text]" custT="1"/>
      <dgm:spPr/>
      <dgm:t>
        <a:bodyPr/>
        <a:lstStyle/>
        <a:p>
          <a:r>
            <a:rPr lang="bn-IN" sz="2400" dirty="0" smtClean="0">
              <a:latin typeface="NikoshBAN" pitchFamily="2" charset="0"/>
              <a:cs typeface="NikoshBAN" pitchFamily="2" charset="0"/>
            </a:rPr>
            <a:t>গুণোত্তর অসীম ধারা</a:t>
          </a:r>
          <a:endParaRPr lang="en-US" sz="2400" dirty="0">
            <a:latin typeface="NikoshBAN" pitchFamily="2" charset="0"/>
            <a:cs typeface="NikoshBAN" pitchFamily="2" charset="0"/>
          </a:endParaRPr>
        </a:p>
      </dgm:t>
    </dgm:pt>
    <dgm:pt modelId="{848EA59E-6A1A-434B-91CD-15F1449FFE5F}" type="parTrans" cxnId="{E7BBA8F3-670F-4FBA-8D39-E4F03620F351}">
      <dgm:prSet/>
      <dgm:spPr/>
      <dgm:t>
        <a:bodyPr/>
        <a:lstStyle/>
        <a:p>
          <a:endParaRPr lang="en-US"/>
        </a:p>
      </dgm:t>
    </dgm:pt>
    <dgm:pt modelId="{F6C6C3DF-BAE9-4AFE-B453-0BC32703FB93}" type="sibTrans" cxnId="{E7BBA8F3-670F-4FBA-8D39-E4F03620F351}">
      <dgm:prSet/>
      <dgm:spPr/>
      <dgm:t>
        <a:bodyPr/>
        <a:lstStyle/>
        <a:p>
          <a:endParaRPr lang="en-US"/>
        </a:p>
      </dgm:t>
    </dgm:pt>
    <dgm:pt modelId="{CA877A98-357D-44A9-9D68-9FF141123587}">
      <dgm:prSet phldrT="[Text]"/>
      <dgm:spPr/>
      <dgm:t>
        <a:bodyPr/>
        <a:lstStyle/>
        <a:p>
          <a:r>
            <a:rPr lang="bn-IN" dirty="0" smtClean="0">
              <a:latin typeface="NikoshBAN" pitchFamily="2" charset="0"/>
              <a:cs typeface="NikoshBAN" pitchFamily="2" charset="0"/>
            </a:rPr>
            <a:t>সমান্তর অসীম ধারা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7D181E4C-36FE-4242-943D-84539159F84B}" type="parTrans" cxnId="{7E781D7A-9138-443D-B7B7-0B9F49C3FFCC}">
      <dgm:prSet/>
      <dgm:spPr/>
      <dgm:t>
        <a:bodyPr/>
        <a:lstStyle/>
        <a:p>
          <a:endParaRPr lang="en-US"/>
        </a:p>
      </dgm:t>
    </dgm:pt>
    <dgm:pt modelId="{C7FC1A5B-B6BC-4987-A74C-1BA7168D45A4}" type="sibTrans" cxnId="{7E781D7A-9138-443D-B7B7-0B9F49C3FFCC}">
      <dgm:prSet/>
      <dgm:spPr/>
      <dgm:t>
        <a:bodyPr/>
        <a:lstStyle/>
        <a:p>
          <a:endParaRPr lang="en-US"/>
        </a:p>
      </dgm:t>
    </dgm:pt>
    <dgm:pt modelId="{7534AD88-A0B2-447C-AE05-98BEA4E83C1F}" type="pres">
      <dgm:prSet presAssocID="{874F4074-00DE-4AA3-907B-62CCC873ADF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C448EE6-3AC4-478B-9734-0840BBC9A108}" type="pres">
      <dgm:prSet presAssocID="{87CBDDEE-F484-40AF-AF5D-D24D112AB939}" presName="node" presStyleLbl="node1" presStyleIdx="0" presStyleCnt="3" custScaleX="163486" custScaleY="91005" custRadScaleRad="84928" custRadScaleInc="377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365406-E239-469F-9CAE-F58889AECBFC}" type="pres">
      <dgm:prSet presAssocID="{A8901F6E-A43D-4C61-AEB4-F0D88E6F60F0}" presName="sibTrans" presStyleLbl="sibTrans2D1" presStyleIdx="0" presStyleCnt="3" custAng="10379703" custFlipVert="0" custScaleX="275976" custScaleY="63531" custLinFactX="90893" custLinFactNeighborX="100000" custLinFactNeighborY="1527"/>
      <dgm:spPr/>
      <dgm:t>
        <a:bodyPr/>
        <a:lstStyle/>
        <a:p>
          <a:endParaRPr lang="en-US"/>
        </a:p>
      </dgm:t>
    </dgm:pt>
    <dgm:pt modelId="{3D933A50-CF14-4DDB-8457-74FC992CC85E}" type="pres">
      <dgm:prSet presAssocID="{A8901F6E-A43D-4C61-AEB4-F0D88E6F60F0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37EA34F9-F765-4F8C-8A38-849019BDF8F6}" type="pres">
      <dgm:prSet presAssocID="{98D2DEF9-7E3B-419B-A648-2FCCEF25B246}" presName="node" presStyleLbl="node1" presStyleIdx="1" presStyleCnt="3" custScaleX="119864" custScaleY="126109" custRadScaleRad="82848" custRadScaleInc="-134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923060-0856-41EE-8D98-E8A43B414661}" type="pres">
      <dgm:prSet presAssocID="{F6C6C3DF-BAE9-4AFE-B453-0BC32703FB93}" presName="sibTrans" presStyleLbl="sibTrans2D1" presStyleIdx="1" presStyleCnt="3" custScaleX="222665" custScaleY="97735"/>
      <dgm:spPr/>
      <dgm:t>
        <a:bodyPr/>
        <a:lstStyle/>
        <a:p>
          <a:endParaRPr lang="en-US"/>
        </a:p>
      </dgm:t>
    </dgm:pt>
    <dgm:pt modelId="{211A866D-7C55-45A8-96CD-62915FF28BEB}" type="pres">
      <dgm:prSet presAssocID="{F6C6C3DF-BAE9-4AFE-B453-0BC32703FB93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47FC72E1-CCF6-48F3-AD6F-F1C4AA8D58CE}" type="pres">
      <dgm:prSet presAssocID="{CA877A98-357D-44A9-9D68-9FF141123587}" presName="node" presStyleLbl="node1" presStyleIdx="2" presStyleCnt="3" custScaleX="131079" custScaleY="107916" custRadScaleRad="92130" custRadScaleInc="159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0A438A-16FB-4F8B-BF1C-E18B49C6812C}" type="pres">
      <dgm:prSet presAssocID="{C7FC1A5B-B6BC-4987-A74C-1BA7168D45A4}" presName="sibTrans" presStyleLbl="sibTrans2D1" presStyleIdx="2" presStyleCnt="3" custScaleX="282508" custScaleY="84022" custLinFactNeighborX="-3343" custLinFactNeighborY="3365"/>
      <dgm:spPr/>
      <dgm:t>
        <a:bodyPr/>
        <a:lstStyle/>
        <a:p>
          <a:endParaRPr lang="en-US"/>
        </a:p>
      </dgm:t>
    </dgm:pt>
    <dgm:pt modelId="{F289E75B-4DF7-4C0E-91FB-E701E8BCC2FA}" type="pres">
      <dgm:prSet presAssocID="{C7FC1A5B-B6BC-4987-A74C-1BA7168D45A4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C17D6730-5699-4CC4-B32D-6BF2FACFC4E9}" srcId="{874F4074-00DE-4AA3-907B-62CCC873ADF1}" destId="{87CBDDEE-F484-40AF-AF5D-D24D112AB939}" srcOrd="0" destOrd="0" parTransId="{2C2F6689-36F5-41AD-B507-921FB458F207}" sibTransId="{A8901F6E-A43D-4C61-AEB4-F0D88E6F60F0}"/>
    <dgm:cxn modelId="{B391FEEB-5F34-48AC-8D1E-70BE7F57DC82}" type="presOf" srcId="{F6C6C3DF-BAE9-4AFE-B453-0BC32703FB93}" destId="{64923060-0856-41EE-8D98-E8A43B414661}" srcOrd="0" destOrd="0" presId="urn:microsoft.com/office/officeart/2005/8/layout/cycle7"/>
    <dgm:cxn modelId="{5DE4864E-8369-4688-A7EC-33D144769E35}" type="presOf" srcId="{CA877A98-357D-44A9-9D68-9FF141123587}" destId="{47FC72E1-CCF6-48F3-AD6F-F1C4AA8D58CE}" srcOrd="0" destOrd="0" presId="urn:microsoft.com/office/officeart/2005/8/layout/cycle7"/>
    <dgm:cxn modelId="{0F6FE29C-5A19-4F2F-92B1-5B16E73885AA}" type="presOf" srcId="{874F4074-00DE-4AA3-907B-62CCC873ADF1}" destId="{7534AD88-A0B2-447C-AE05-98BEA4E83C1F}" srcOrd="0" destOrd="0" presId="urn:microsoft.com/office/officeart/2005/8/layout/cycle7"/>
    <dgm:cxn modelId="{2FA8BEAF-0A2F-427B-9D98-DCA436240DE2}" type="presOf" srcId="{F6C6C3DF-BAE9-4AFE-B453-0BC32703FB93}" destId="{211A866D-7C55-45A8-96CD-62915FF28BEB}" srcOrd="1" destOrd="0" presId="urn:microsoft.com/office/officeart/2005/8/layout/cycle7"/>
    <dgm:cxn modelId="{262EC8CA-20A1-4449-B1B8-7E7751D1FCCE}" type="presOf" srcId="{87CBDDEE-F484-40AF-AF5D-D24D112AB939}" destId="{1C448EE6-3AC4-478B-9734-0840BBC9A108}" srcOrd="0" destOrd="0" presId="urn:microsoft.com/office/officeart/2005/8/layout/cycle7"/>
    <dgm:cxn modelId="{ADB22DB8-D7A1-4E28-9336-0674F2834D6E}" type="presOf" srcId="{C7FC1A5B-B6BC-4987-A74C-1BA7168D45A4}" destId="{380A438A-16FB-4F8B-BF1C-E18B49C6812C}" srcOrd="0" destOrd="0" presId="urn:microsoft.com/office/officeart/2005/8/layout/cycle7"/>
    <dgm:cxn modelId="{55800925-3E41-4FC3-BFFA-DC3D9931485D}" type="presOf" srcId="{98D2DEF9-7E3B-419B-A648-2FCCEF25B246}" destId="{37EA34F9-F765-4F8C-8A38-849019BDF8F6}" srcOrd="0" destOrd="0" presId="urn:microsoft.com/office/officeart/2005/8/layout/cycle7"/>
    <dgm:cxn modelId="{856648EC-E0FF-4A25-BBEE-812A8DEFC244}" type="presOf" srcId="{A8901F6E-A43D-4C61-AEB4-F0D88E6F60F0}" destId="{65365406-E239-469F-9CAE-F58889AECBFC}" srcOrd="0" destOrd="0" presId="urn:microsoft.com/office/officeart/2005/8/layout/cycle7"/>
    <dgm:cxn modelId="{13BF0BD5-9827-4609-8777-7F45955F1A91}" type="presOf" srcId="{C7FC1A5B-B6BC-4987-A74C-1BA7168D45A4}" destId="{F289E75B-4DF7-4C0E-91FB-E701E8BCC2FA}" srcOrd="1" destOrd="0" presId="urn:microsoft.com/office/officeart/2005/8/layout/cycle7"/>
    <dgm:cxn modelId="{E7BBA8F3-670F-4FBA-8D39-E4F03620F351}" srcId="{874F4074-00DE-4AA3-907B-62CCC873ADF1}" destId="{98D2DEF9-7E3B-419B-A648-2FCCEF25B246}" srcOrd="1" destOrd="0" parTransId="{848EA59E-6A1A-434B-91CD-15F1449FFE5F}" sibTransId="{F6C6C3DF-BAE9-4AFE-B453-0BC32703FB93}"/>
    <dgm:cxn modelId="{2E01BCA1-D5A0-4451-B8AD-8D927947077F}" type="presOf" srcId="{A8901F6E-A43D-4C61-AEB4-F0D88E6F60F0}" destId="{3D933A50-CF14-4DDB-8457-74FC992CC85E}" srcOrd="1" destOrd="0" presId="urn:microsoft.com/office/officeart/2005/8/layout/cycle7"/>
    <dgm:cxn modelId="{7E781D7A-9138-443D-B7B7-0B9F49C3FFCC}" srcId="{874F4074-00DE-4AA3-907B-62CCC873ADF1}" destId="{CA877A98-357D-44A9-9D68-9FF141123587}" srcOrd="2" destOrd="0" parTransId="{7D181E4C-36FE-4242-943D-84539159F84B}" sibTransId="{C7FC1A5B-B6BC-4987-A74C-1BA7168D45A4}"/>
    <dgm:cxn modelId="{90E4C925-61C5-4199-B703-5D58A9EAA85E}" type="presParOf" srcId="{7534AD88-A0B2-447C-AE05-98BEA4E83C1F}" destId="{1C448EE6-3AC4-478B-9734-0840BBC9A108}" srcOrd="0" destOrd="0" presId="urn:microsoft.com/office/officeart/2005/8/layout/cycle7"/>
    <dgm:cxn modelId="{66594800-11FA-4024-9500-DBDACDF15FAD}" type="presParOf" srcId="{7534AD88-A0B2-447C-AE05-98BEA4E83C1F}" destId="{65365406-E239-469F-9CAE-F58889AECBFC}" srcOrd="1" destOrd="0" presId="urn:microsoft.com/office/officeart/2005/8/layout/cycle7"/>
    <dgm:cxn modelId="{EE91ADFB-942F-45EE-8728-D6F5AD976340}" type="presParOf" srcId="{65365406-E239-469F-9CAE-F58889AECBFC}" destId="{3D933A50-CF14-4DDB-8457-74FC992CC85E}" srcOrd="0" destOrd="0" presId="urn:microsoft.com/office/officeart/2005/8/layout/cycle7"/>
    <dgm:cxn modelId="{E430F65A-88A5-4D95-B01F-593B1E6FFE81}" type="presParOf" srcId="{7534AD88-A0B2-447C-AE05-98BEA4E83C1F}" destId="{37EA34F9-F765-4F8C-8A38-849019BDF8F6}" srcOrd="2" destOrd="0" presId="urn:microsoft.com/office/officeart/2005/8/layout/cycle7"/>
    <dgm:cxn modelId="{D630F9B7-65DC-48A0-A6F4-4AA35D392F4B}" type="presParOf" srcId="{7534AD88-A0B2-447C-AE05-98BEA4E83C1F}" destId="{64923060-0856-41EE-8D98-E8A43B414661}" srcOrd="3" destOrd="0" presId="urn:microsoft.com/office/officeart/2005/8/layout/cycle7"/>
    <dgm:cxn modelId="{143AE956-DF8F-4424-A6BD-0617B4F0CC1D}" type="presParOf" srcId="{64923060-0856-41EE-8D98-E8A43B414661}" destId="{211A866D-7C55-45A8-96CD-62915FF28BEB}" srcOrd="0" destOrd="0" presId="urn:microsoft.com/office/officeart/2005/8/layout/cycle7"/>
    <dgm:cxn modelId="{EA148E89-7199-4549-BE74-DF5E73251DA6}" type="presParOf" srcId="{7534AD88-A0B2-447C-AE05-98BEA4E83C1F}" destId="{47FC72E1-CCF6-48F3-AD6F-F1C4AA8D58CE}" srcOrd="4" destOrd="0" presId="urn:microsoft.com/office/officeart/2005/8/layout/cycle7"/>
    <dgm:cxn modelId="{A24D8469-408B-4B1D-B20C-84427C2C9DF9}" type="presParOf" srcId="{7534AD88-A0B2-447C-AE05-98BEA4E83C1F}" destId="{380A438A-16FB-4F8B-BF1C-E18B49C6812C}" srcOrd="5" destOrd="0" presId="urn:microsoft.com/office/officeart/2005/8/layout/cycle7"/>
    <dgm:cxn modelId="{0C569AF1-771F-44DE-BF48-2A3D99CBD026}" type="presParOf" srcId="{380A438A-16FB-4F8B-BF1C-E18B49C6812C}" destId="{F289E75B-4DF7-4C0E-91FB-E701E8BCC2FA}" srcOrd="0" destOrd="0" presId="urn:microsoft.com/office/officeart/2005/8/layout/cycle7"/>
  </dgm:cxnLst>
  <dgm:bg/>
  <dgm:whole/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2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6A43EB-1467-4B83-8F01-DF8F4308274C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30A43B-B5D9-4A30-856B-A657D7288A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30A43B-B5D9-4A30-856B-A657D7288A7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30A43B-B5D9-4A30-856B-A657D7288A7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55048-1B8A-4AE7-BC78-1015078816A5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0C64F-70E0-4423-B0DE-47CDE0D67A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31652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7165158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2693285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0464660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9841052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8879264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2411766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4646435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6918887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823365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6444459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55048-1B8A-4AE7-BC78-1015078816A5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E0C64F-70E0-4423-B0DE-47CDE0D67A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24665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pull/>
  </p:transition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5.xml"/><Relationship Id="rId13" Type="http://schemas.openxmlformats.org/officeDocument/2006/relationships/diagramColors" Target="../diagrams/colors6.xml"/><Relationship Id="rId3" Type="http://schemas.openxmlformats.org/officeDocument/2006/relationships/diagramLayout" Target="../diagrams/layout4.xml"/><Relationship Id="rId7" Type="http://schemas.openxmlformats.org/officeDocument/2006/relationships/diagramLayout" Target="../diagrams/layout5.xml"/><Relationship Id="rId12" Type="http://schemas.openxmlformats.org/officeDocument/2006/relationships/diagramQuickStyle" Target="../diagrams/quickStyle6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5.xml"/><Relationship Id="rId11" Type="http://schemas.openxmlformats.org/officeDocument/2006/relationships/diagramLayout" Target="../diagrams/layout6.xml"/><Relationship Id="rId5" Type="http://schemas.openxmlformats.org/officeDocument/2006/relationships/diagramColors" Target="../diagrams/colors4.xml"/><Relationship Id="rId10" Type="http://schemas.openxmlformats.org/officeDocument/2006/relationships/diagramData" Target="../diagrams/data6.xml"/><Relationship Id="rId4" Type="http://schemas.openxmlformats.org/officeDocument/2006/relationships/diagramQuickStyle" Target="../diagrams/quickStyle4.xml"/><Relationship Id="rId9" Type="http://schemas.openxmlformats.org/officeDocument/2006/relationships/diagramColors" Target="../diagrams/colors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.gi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image" Target="../media/image2.gif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8.bin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mailto:jahedulhossain6&#2543;@gmqil.com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30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gif"/><Relationship Id="rId4" Type="http://schemas.openxmlformats.org/officeDocument/2006/relationships/image" Target="../media/image3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13" Type="http://schemas.openxmlformats.org/officeDocument/2006/relationships/diagramColors" Target="../diagrams/colors3.xml"/><Relationship Id="rId18" Type="http://schemas.microsoft.com/office/2007/relationships/diagramDrawing" Target="../diagrams/drawing2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12" Type="http://schemas.openxmlformats.org/officeDocument/2006/relationships/diagramQuickStyle" Target="../diagrams/quickStyle3.xml"/><Relationship Id="rId17" Type="http://schemas.microsoft.com/office/2007/relationships/diagramDrawing" Target="../diagrams/drawing1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2.xml"/><Relationship Id="rId11" Type="http://schemas.openxmlformats.org/officeDocument/2006/relationships/diagramLayout" Target="../diagrams/layout3.xml"/><Relationship Id="rId5" Type="http://schemas.openxmlformats.org/officeDocument/2006/relationships/diagramColors" Target="../diagrams/colors1.xml"/><Relationship Id="rId10" Type="http://schemas.openxmlformats.org/officeDocument/2006/relationships/diagramData" Target="../diagrams/data3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528"/>
            </a:avLst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609600"/>
            <a:ext cx="7772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bn-IN" sz="6000" dirty="0" smtClean="0">
                <a:latin typeface="NikoshBAN" pitchFamily="2" charset="0"/>
                <a:cs typeface="NikoshBAN" pitchFamily="2" charset="0"/>
              </a:rPr>
              <a:t>           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IN" sz="60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bn-IN" sz="6000" dirty="0" smtClean="0">
                <a:latin typeface="NikoshBAN" pitchFamily="2" charset="0"/>
                <a:cs typeface="NikoshBAN" pitchFamily="2" charset="0"/>
              </a:rPr>
              <a:t>                         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Water_lilly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1000" y="3581400"/>
            <a:ext cx="3962400" cy="28956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  <p:pic>
        <p:nvPicPr>
          <p:cNvPr id="6" name="Picture 5" descr="Water_lilly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3581400"/>
            <a:ext cx="3657600" cy="28956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  <p:sp>
        <p:nvSpPr>
          <p:cNvPr id="7" name="TextBox 6"/>
          <p:cNvSpPr txBox="1"/>
          <p:nvPr/>
        </p:nvSpPr>
        <p:spPr>
          <a:xfrm>
            <a:off x="533400" y="1219200"/>
            <a:ext cx="7620000" cy="2215991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3800" dirty="0" err="1" smtClean="0"/>
              <a:t>স্বাগতম</a:t>
            </a:r>
            <a:endParaRPr lang="en-US" sz="13800" dirty="0"/>
          </a:p>
        </p:txBody>
      </p:sp>
    </p:spTree>
    <p:extLst>
      <p:ext uri="{BB962C8B-B14F-4D97-AF65-F5344CB8AC3E}">
        <p14:creationId xmlns="" xmlns:p14="http://schemas.microsoft.com/office/powerpoint/2010/main" val="21716427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528"/>
            </a:avLst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0" y="838200"/>
            <a:ext cx="8001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#.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মনে কর, কোনো অনুক্রমের সাধারণ পদ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,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অনুক্রমটি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5715000" y="533401"/>
          <a:ext cx="2362200" cy="1066799"/>
        </p:xfrm>
        <a:graphic>
          <a:graphicData uri="http://schemas.openxmlformats.org/presentationml/2006/ole">
            <p:oleObj spid="_x0000_s24651" name="Equation" r:id="rId3" imgW="723586" imgH="393529" progId="Equation.3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85800" y="19050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এখানে,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n=1</a:t>
            </a:r>
            <a:r>
              <a:rPr lang="bn-IN" sz="24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 হলে,অনুক্রমের প্রথম পদ,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4648200" y="1676400"/>
          <a:ext cx="3742113" cy="927100"/>
        </p:xfrm>
        <a:graphic>
          <a:graphicData uri="http://schemas.openxmlformats.org/presentationml/2006/ole">
            <p:oleObj spid="_x0000_s24652" name="Equation" r:id="rId4" imgW="1345616" imgH="393529" progId="Equation.3">
              <p:embed/>
            </p:oleObj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219200" y="2819400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n=2</a:t>
            </a:r>
            <a:r>
              <a:rPr lang="bn-IN" sz="24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 হলে, অনুক্রমের ২য় পদ,</a:t>
            </a:r>
            <a:endParaRPr lang="en-US" sz="2400" dirty="0">
              <a:latin typeface="Cambria Math" pitchFamily="18" charset="0"/>
              <a:ea typeface="Cambria Math" pitchFamily="18" charset="0"/>
              <a:cs typeface="NikoshBAN" pitchFamily="2" charset="0"/>
            </a:endParaRP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4572000" y="2667000"/>
          <a:ext cx="3532200" cy="1018268"/>
        </p:xfrm>
        <a:graphic>
          <a:graphicData uri="http://schemas.openxmlformats.org/presentationml/2006/ole">
            <p:oleObj spid="_x0000_s24653" name="Equation" r:id="rId5" imgW="1409088" imgH="393529" progId="Equation.3">
              <p:embed/>
            </p:oleObj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1066800" y="3962400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n =3 </a:t>
            </a:r>
            <a:r>
              <a:rPr lang="bn-IN" sz="24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হলে,অনুক্রমের ৩য় পদ,</a:t>
            </a:r>
            <a:endParaRPr lang="en-US" sz="2400" dirty="0">
              <a:latin typeface="Cambria Math" pitchFamily="18" charset="0"/>
              <a:ea typeface="Cambria Math" pitchFamily="18" charset="0"/>
              <a:cs typeface="NikoshBAN" pitchFamily="2" charset="0"/>
            </a:endParaRP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4267200" y="3733800"/>
          <a:ext cx="3657600" cy="990600"/>
        </p:xfrm>
        <a:graphic>
          <a:graphicData uri="http://schemas.openxmlformats.org/presentationml/2006/ole">
            <p:oleObj spid="_x0000_s24654" name="Equation" r:id="rId6" imgW="1459866" imgH="393529" progId="Equation.3">
              <p:embed/>
            </p:oleObj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990600" y="510540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নির্ণয় অনুক্রম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2743200" y="4876800"/>
          <a:ext cx="5597525" cy="914400"/>
        </p:xfrm>
        <a:graphic>
          <a:graphicData uri="http://schemas.openxmlformats.org/presentationml/2006/ole">
            <p:oleObj spid="_x0000_s24655" name="Equation" r:id="rId7" imgW="1663700" imgH="393700" progId="Equation.3">
              <p:embed/>
            </p:oleObj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533400" y="6019800"/>
            <a:ext cx="8305800" cy="52322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যদি ধারা লিখতে চাও তবে প্রত্যেক পদের পর পর “+” চিহ্ন বসাইতে হবে।।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dir="r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4" grpId="0"/>
      <p:bldP spid="16" grpId="0"/>
      <p:bldP spid="19" grpId="0"/>
      <p:bldP spid="2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528"/>
            </a:avLst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4800" y="762000"/>
            <a:ext cx="8534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এখানে, </a:t>
            </a:r>
            <a:r>
              <a:rPr lang="bn-IN" sz="44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সমান্তর ধারার প্রথম পদ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 a=1 </a:t>
            </a:r>
            <a:r>
              <a:rPr lang="bn-IN" sz="44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এবং সাধারণ অন্তর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 d=3-1=2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7200" y="2438400"/>
            <a:ext cx="8153400" cy="15696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সুত্রঃ কোন সমান্তর ধারার প্রথম পদ</a:t>
            </a:r>
            <a:r>
              <a:rPr lang="en-US" sz="3200" smtClean="0">
                <a:latin typeface="NikoshBAN" pitchFamily="2" charset="0"/>
                <a:cs typeface="NikoshBAN" pitchFamily="2" charset="0"/>
              </a:rPr>
              <a:t> a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এবং সাধারণ অন্তর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d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হলে 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     n-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তম পদ=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a+(n-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1)d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09600" y="4038600"/>
            <a:ext cx="769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বলতো দেখি,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উপরোক্ত ধারাটির ১০ম পদ কত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57200" y="4876800"/>
            <a:ext cx="822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IN" sz="3200" dirty="0" smtClean="0">
                <a:latin typeface="Cambria Math"/>
                <a:ea typeface="Cambria Math"/>
                <a:cs typeface="NikoshBAN" pitchFamily="2" charset="0"/>
              </a:rPr>
              <a:t>∴</a:t>
            </a:r>
            <a:r>
              <a:rPr lang="en-US" sz="3200" dirty="0" smtClean="0">
                <a:latin typeface="Cambria Math"/>
                <a:ea typeface="Cambria Math"/>
                <a:cs typeface="NikoshBAN" pitchFamily="2" charset="0"/>
              </a:rPr>
              <a:t>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ধারাটির ১০ম পদ=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a +(10-1)d</a:t>
            </a:r>
          </a:p>
          <a:p>
            <a:r>
              <a:rPr lang="en-US" sz="32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                          = 1+9.2</a:t>
            </a:r>
          </a:p>
          <a:p>
            <a:r>
              <a:rPr lang="en-US" sz="32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                          =1+18=19.Ans.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 animBg="1"/>
      <p:bldP spid="17" grpId="0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528"/>
            </a:avLst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3" name="Picture 22" descr="Water_lilly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5334000"/>
            <a:ext cx="1066800" cy="990600"/>
          </a:xfrm>
          <a:prstGeom prst="rect">
            <a:avLst/>
          </a:prstGeom>
        </p:spPr>
      </p:pic>
      <p:pic>
        <p:nvPicPr>
          <p:cNvPr id="24" name="Picture 23" descr="Water_lilly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7600" y="5410200"/>
            <a:ext cx="1066800" cy="99060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457200" y="685800"/>
            <a:ext cx="830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Ex.(ii)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মনেকর,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ধারার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পদ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2 </a:t>
            </a:r>
            <a:r>
              <a:rPr lang="bn-IN" sz="28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এবং সাধারণঅন্তর 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2</a:t>
            </a:r>
            <a:r>
              <a:rPr lang="bn-IN" sz="28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 হলে ধারাটির  সপ্তম পদ এবং ধারটি নির্ণয় করতে হবে ?</a:t>
            </a:r>
            <a:endParaRPr lang="en-US" sz="2400" dirty="0">
              <a:latin typeface="Cambria Math" pitchFamily="18" charset="0"/>
              <a:ea typeface="Cambria Math" pitchFamily="18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9600" y="1600200"/>
            <a:ext cx="8153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দেওয়া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আছে, প্রথম  পদ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a =2 </a:t>
            </a:r>
            <a:r>
              <a:rPr lang="bn-IN" sz="24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এবং সাধারণ অন্তর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d=2</a:t>
            </a:r>
          </a:p>
          <a:p>
            <a:r>
              <a:rPr lang="bn-IN" sz="24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সুতরাং ধারাটির ৭ম পদ=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 a+(7-1)d</a:t>
            </a:r>
          </a:p>
          <a:p>
            <a:r>
              <a:rPr lang="en-US" sz="24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                                =2+6.2</a:t>
            </a:r>
          </a:p>
          <a:p>
            <a:r>
              <a:rPr lang="en-US" sz="24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                                  =2+12</a:t>
            </a:r>
          </a:p>
          <a:p>
            <a:r>
              <a:rPr lang="en-US" sz="24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                                  =14.Ans.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85800" y="3505200"/>
            <a:ext cx="800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ধারাটির প্রথম পদ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=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a = 2</a:t>
            </a:r>
          </a:p>
          <a:p>
            <a:r>
              <a:rPr lang="en-US" sz="24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            </a:t>
            </a:r>
            <a:r>
              <a:rPr lang="bn-IN" sz="24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দ্বিতীয় পদ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 =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a+d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=2+2=4</a:t>
            </a:r>
          </a:p>
          <a:p>
            <a:r>
              <a:rPr lang="en-US" sz="24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             </a:t>
            </a:r>
            <a:r>
              <a:rPr lang="bn-IN" sz="24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৩য় পদ  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= a+2d=2+2.2 =2+4=6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62000" y="4953001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সুতরাং নির্ণয় ধারাটি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2+4+6+………………….. Ans.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228600" y="304800"/>
            <a:ext cx="8686800" cy="156966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ধারাঃ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অনুক্রমের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পদ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পরপর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“+”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চিহ্ন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যুক্ত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ধারা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( Series)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পাওয়া যায়। যেমন,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1+3+5+7+ -----------</a:t>
            </a:r>
            <a:r>
              <a:rPr lang="bn-IN" sz="24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একটি ধারা ।ধারাটির পরপর দুইটি পদের পার্থক্য সমান ।আবার,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2+4+8+16+</a:t>
            </a:r>
            <a:r>
              <a:rPr lang="bn-IN" sz="24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--------</a:t>
            </a:r>
            <a:r>
              <a:rPr lang="bn-IN" sz="24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একটি ধারা ।এই ধারার পরপর দুইটি পদের ভাগফল বা অনুপাত সমান ।</a:t>
            </a:r>
            <a:endParaRPr lang="en-US" sz="2400" dirty="0">
              <a:latin typeface="Cambria Math" pitchFamily="18" charset="0"/>
              <a:ea typeface="Cambria Math" pitchFamily="18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5410200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অসীম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ধারাঃ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ধারার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শেষ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পদ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নেই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সেই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ধারা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অসীম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ধারা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ধারা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দুইপ্রকারঃ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             (১)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সমান্তর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অসীম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ধারা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ও (২)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গুণোত্তর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অসীম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ধারা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4648200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সসীম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ধারাঃ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ধারার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শেষ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পদ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সসীম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ধারা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বুলে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।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ধারা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প্রকার;যেমন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              (১)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সমান্তর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সসীম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ধারা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ও (২)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গুণোত্তর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সসীম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ধারা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9" name="Diagram 8"/>
          <p:cNvGraphicFramePr/>
          <p:nvPr/>
        </p:nvGraphicFramePr>
        <p:xfrm>
          <a:off x="2057400" y="990600"/>
          <a:ext cx="57912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Diagram 9"/>
          <p:cNvGraphicFramePr/>
          <p:nvPr/>
        </p:nvGraphicFramePr>
        <p:xfrm>
          <a:off x="228600" y="1981200"/>
          <a:ext cx="3581400" cy="236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graphicFrame>
        <p:nvGraphicFramePr>
          <p:cNvPr id="11" name="Diagram 10"/>
          <p:cNvGraphicFramePr/>
          <p:nvPr/>
        </p:nvGraphicFramePr>
        <p:xfrm>
          <a:off x="4953000" y="2286000"/>
          <a:ext cx="3962400" cy="243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sp>
        <p:nvSpPr>
          <p:cNvPr id="13" name="Right Arrow 12"/>
          <p:cNvSpPr/>
          <p:nvPr/>
        </p:nvSpPr>
        <p:spPr>
          <a:xfrm rot="8609533">
            <a:off x="3558590" y="2505126"/>
            <a:ext cx="655220" cy="3955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 rot="18668422">
            <a:off x="5650264" y="2455812"/>
            <a:ext cx="307330" cy="5747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4" grpId="0"/>
      <p:bldP spid="5" grpId="0"/>
      <p:bldGraphic spid="9" grpId="0">
        <p:bldAsOne/>
      </p:bldGraphic>
      <p:bldGraphic spid="10" grpId="0">
        <p:bldAsOne/>
      </p:bldGraphic>
      <p:bldGraphic spid="11" grpId="0">
        <p:bldAsOne/>
      </p:bldGraphic>
      <p:bldP spid="13" grpId="0" animBg="1"/>
      <p:bldP spid="1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349250" y="2590800"/>
          <a:ext cx="4065588" cy="1295400"/>
        </p:xfrm>
        <a:graphic>
          <a:graphicData uri="http://schemas.openxmlformats.org/presentationml/2006/ole">
            <p:oleObj spid="_x0000_s22544" name="Equation" r:id="rId3" imgW="990170" imgH="393529" progId="Equation.3">
              <p:embed/>
            </p:oleObj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4648200" y="3124200"/>
            <a:ext cx="449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 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অনুক্রমের সাধারণ পদ নির্ণয় কর?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2895600" y="584537"/>
            <a:ext cx="2971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3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609600" y="914400"/>
          <a:ext cx="3543300" cy="1295400"/>
        </p:xfrm>
        <a:graphic>
          <a:graphicData uri="http://schemas.openxmlformats.org/presentationml/2006/ole">
            <p:oleObj spid="_x0000_s23610" name="Equation" r:id="rId4" imgW="863225" imgH="393529" progId="Equation.3">
              <p:embed/>
            </p:oleObj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4648200" y="1447800"/>
            <a:ext cx="449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600" dirty="0" smtClean="0"/>
              <a:t> 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অনুক্রমের সাধারণ পদ নির্ণয় কর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228600" y="2743200"/>
            <a:ext cx="8534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অনুক্রমের সাধারণ পদ এমন একটি বিশেষ পদ,যা অনুক্রমের সকল পদই ঐ পদের মধ্যে সম্পর্কিত থাকে । উপরোক্ত অনুক্রমের সাধারণ পদ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7086600" y="2971800"/>
          <a:ext cx="1828800" cy="1066800"/>
        </p:xfrm>
        <a:graphic>
          <a:graphicData uri="http://schemas.openxmlformats.org/presentationml/2006/ole">
            <p:oleObj spid="_x0000_s23611" name="Equation" r:id="rId5" imgW="609336" imgH="393529" progId="Equation.3">
              <p:embed/>
            </p:oleObj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228600" y="3810000"/>
            <a:ext cx="647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∴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n=1 </a:t>
            </a:r>
            <a:r>
              <a:rPr lang="bn-IN" sz="2400" dirty="0" smtClean="0">
                <a:latin typeface="NikoshBAN" pitchFamily="2" charset="0"/>
                <a:ea typeface="Cambria Math" pitchFamily="18" charset="0"/>
                <a:cs typeface="NikoshBAN" pitchFamily="2" charset="0"/>
              </a:rPr>
              <a:t>হলে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অনুক্রমের প্রথম পদ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3625850" y="3657600"/>
          <a:ext cx="3841750" cy="973138"/>
        </p:xfrm>
        <a:graphic>
          <a:graphicData uri="http://schemas.openxmlformats.org/presentationml/2006/ole">
            <p:oleObj spid="_x0000_s23612" name="Equation" r:id="rId6" imgW="1371600" imgH="393700" progId="Equation.3">
              <p:embed/>
            </p:oleObj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304800" y="4724400"/>
            <a:ext cx="632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n =2</a:t>
            </a:r>
            <a:r>
              <a:rPr lang="en-US" sz="2800" dirty="0" smtClean="0">
                <a:latin typeface="NikoshBAN" pitchFamily="2" charset="0"/>
                <a:ea typeface="Cambria Math" pitchFamily="18" charset="0"/>
                <a:cs typeface="NikoshBAN" pitchFamily="2" charset="0"/>
              </a:rPr>
              <a:t> </a:t>
            </a:r>
            <a:r>
              <a:rPr lang="bn-IN" sz="2800" dirty="0" smtClean="0">
                <a:latin typeface="NikoshBAN" pitchFamily="2" charset="0"/>
                <a:ea typeface="Cambria Math" pitchFamily="18" charset="0"/>
                <a:cs typeface="NikoshBAN" pitchFamily="2" charset="0"/>
              </a:rPr>
              <a:t>হলে  অনুক্রমের ২য় পদ</a:t>
            </a:r>
            <a:endParaRPr lang="en-US" sz="2800" dirty="0">
              <a:latin typeface="Cambria Math" pitchFamily="18" charset="0"/>
              <a:ea typeface="Cambria Math" pitchFamily="18" charset="0"/>
            </a:endParaRPr>
          </a:p>
        </p:txBody>
      </p:sp>
      <p:graphicFrame>
        <p:nvGraphicFramePr>
          <p:cNvPr id="34" name="Object 33"/>
          <p:cNvGraphicFramePr>
            <a:graphicFrameLocks noChangeAspect="1"/>
          </p:cNvGraphicFramePr>
          <p:nvPr/>
        </p:nvGraphicFramePr>
        <p:xfrm>
          <a:off x="3810000" y="4572000"/>
          <a:ext cx="4279900" cy="947738"/>
        </p:xfrm>
        <a:graphic>
          <a:graphicData uri="http://schemas.openxmlformats.org/presentationml/2006/ole">
            <p:oleObj spid="_x0000_s23613" name="Equation" r:id="rId7" imgW="1459866" imgH="393529" progId="Equation.3">
              <p:embed/>
            </p:oleObj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2362200" y="304800"/>
            <a:ext cx="4648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উত্তর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মিলিয়ে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নাও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20" grpId="0"/>
      <p:bldP spid="26" grpId="0"/>
      <p:bldP spid="3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528"/>
            </a:avLst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95500" y="312003"/>
            <a:ext cx="510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জোড়ায় কাজ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4419600"/>
            <a:ext cx="807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NikoshBAN" pitchFamily="2" charset="0"/>
                <a:ea typeface="Cambria Math" pitchFamily="18" charset="0"/>
                <a:cs typeface="NikoshBAN" pitchFamily="2" charset="0"/>
              </a:rPr>
              <a:t> </a:t>
            </a:r>
          </a:p>
        </p:txBody>
      </p:sp>
      <p:pic>
        <p:nvPicPr>
          <p:cNvPr id="5" name="Picture 4" descr="gf43.jpg"/>
          <p:cNvPicPr>
            <a:picLocks noChangeAspect="1"/>
          </p:cNvPicPr>
          <p:nvPr/>
        </p:nvPicPr>
        <p:blipFill>
          <a:blip r:embed="rId3"/>
          <a:srcRect t="9524" b="7143"/>
          <a:stretch>
            <a:fillRect/>
          </a:stretch>
        </p:blipFill>
        <p:spPr>
          <a:xfrm>
            <a:off x="2095500" y="1371600"/>
            <a:ext cx="5105400" cy="2971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Frame 1"/>
          <p:cNvSpPr/>
          <p:nvPr/>
        </p:nvSpPr>
        <p:spPr>
          <a:xfrm>
            <a:off x="2095500" y="312002"/>
            <a:ext cx="5105400" cy="830998"/>
          </a:xfrm>
          <a:prstGeom prst="frame">
            <a:avLst>
              <a:gd name="adj1" fmla="val 0"/>
            </a:avLst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Frame 6"/>
          <p:cNvSpPr/>
          <p:nvPr/>
        </p:nvSpPr>
        <p:spPr>
          <a:xfrm>
            <a:off x="381000" y="4438650"/>
            <a:ext cx="8305800" cy="1581149"/>
          </a:xfrm>
          <a:prstGeom prst="frame">
            <a:avLst>
              <a:gd name="adj1" fmla="val 0"/>
            </a:avLst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8" name="Picture 7" descr="Water_lilly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91400" y="2286000"/>
            <a:ext cx="1066800" cy="990600"/>
          </a:xfrm>
          <a:prstGeom prst="rect">
            <a:avLst/>
          </a:prstGeom>
        </p:spPr>
      </p:pic>
      <p:pic>
        <p:nvPicPr>
          <p:cNvPr id="9" name="Picture 8" descr="Water_lilly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" y="2209800"/>
            <a:ext cx="1066800" cy="990600"/>
          </a:xfrm>
          <a:prstGeom prst="rect">
            <a:avLst/>
          </a:prstGeom>
        </p:spPr>
      </p:pic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1031875" y="5257800"/>
          <a:ext cx="4868863" cy="609600"/>
        </p:xfrm>
        <a:graphic>
          <a:graphicData uri="http://schemas.openxmlformats.org/presentationml/2006/ole">
            <p:oleObj spid="_x0000_s27664" name="Equation" r:id="rId5" imgW="1485900" imgH="22860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81000" y="45720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নিচের প্রদত্ত সাধারণ পদ হতে অনুক্রমটি লিখ এবং উক্ত অনুক্রমের ১১তম পদ নির্ণয় কর 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6" grpId="0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528"/>
            </a:avLst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81200" y="297361"/>
            <a:ext cx="579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উত্তর মিলিয়ে নাওঃ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1447800"/>
            <a:ext cx="3810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(</a:t>
            </a:r>
            <a:r>
              <a:rPr lang="en-US" sz="2800" b="1" dirty="0" err="1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i</a:t>
            </a:r>
            <a:r>
              <a:rPr lang="en-US" sz="2800" b="1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) </a:t>
            </a:r>
            <a:r>
              <a:rPr lang="bn-IN" sz="2800" b="1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দেওয়া আছে,  </a:t>
            </a:r>
            <a:r>
              <a:rPr lang="bn-IN" sz="2800" b="1" dirty="0" smtClean="0">
                <a:latin typeface="NikoshBAN" pitchFamily="2" charset="0"/>
                <a:ea typeface="Cambria Math" pitchFamily="18" charset="0"/>
                <a:cs typeface="NikoshBAN" pitchFamily="2" charset="0"/>
              </a:rPr>
              <a:t>সাধারণ পদ,</a:t>
            </a:r>
            <a:r>
              <a:rPr lang="en-US" sz="2800" b="1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 </a:t>
            </a:r>
            <a:r>
              <a:rPr lang="bn-IN" sz="2800" b="1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 </a:t>
            </a:r>
          </a:p>
        </p:txBody>
      </p:sp>
      <p:sp>
        <p:nvSpPr>
          <p:cNvPr id="2" name="Frame 1"/>
          <p:cNvSpPr/>
          <p:nvPr/>
        </p:nvSpPr>
        <p:spPr>
          <a:xfrm>
            <a:off x="1981200" y="297362"/>
            <a:ext cx="5791200" cy="646330"/>
          </a:xfrm>
          <a:prstGeom prst="frame">
            <a:avLst>
              <a:gd name="adj1" fmla="val 0"/>
            </a:avLst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23" name="Picture 22" descr="Water_lilly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5562600"/>
            <a:ext cx="1066800" cy="990600"/>
          </a:xfrm>
          <a:prstGeom prst="rect">
            <a:avLst/>
          </a:prstGeom>
        </p:spPr>
      </p:pic>
      <p:pic>
        <p:nvPicPr>
          <p:cNvPr id="24" name="Picture 23" descr="Water_lilly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5562600"/>
            <a:ext cx="1066800" cy="990600"/>
          </a:xfrm>
          <a:prstGeom prst="rect">
            <a:avLst/>
          </a:prstGeom>
        </p:spPr>
      </p:pic>
      <p:graphicFrame>
        <p:nvGraphicFramePr>
          <p:cNvPr id="26" name="Object 25"/>
          <p:cNvGraphicFramePr>
            <a:graphicFrameLocks noChangeAspect="1"/>
          </p:cNvGraphicFramePr>
          <p:nvPr/>
        </p:nvGraphicFramePr>
        <p:xfrm>
          <a:off x="4114800" y="1371600"/>
          <a:ext cx="3276600" cy="730250"/>
        </p:xfrm>
        <a:graphic>
          <a:graphicData uri="http://schemas.openxmlformats.org/presentationml/2006/ole">
            <p:oleObj spid="_x0000_s28745" name="Equation" r:id="rId4" imgW="863225" imgH="241195" progId="Equation.3">
              <p:embed/>
            </p:oleObj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914400" y="228600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n =1 </a:t>
            </a:r>
            <a:r>
              <a:rPr lang="bn-IN" sz="28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হলে,অনুক্রমের ১ম পদ,</a:t>
            </a:r>
            <a:endParaRPr lang="en-US" sz="2800" dirty="0">
              <a:latin typeface="Cambria Math" pitchFamily="18" charset="0"/>
              <a:ea typeface="Cambria Math" pitchFamily="18" charset="0"/>
              <a:cs typeface="NikoshBAN" pitchFamily="2" charset="0"/>
            </a:endParaRPr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/>
        </p:nvGraphicFramePr>
        <p:xfrm>
          <a:off x="4419600" y="2209800"/>
          <a:ext cx="3810000" cy="647700"/>
        </p:xfrm>
        <a:graphic>
          <a:graphicData uri="http://schemas.openxmlformats.org/presentationml/2006/ole">
            <p:oleObj spid="_x0000_s28746" name="Equation" r:id="rId5" imgW="1447800" imgH="228600" progId="Equation.3">
              <p:embed/>
            </p:oleObj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990600" y="3124200"/>
            <a:ext cx="701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n =2 </a:t>
            </a:r>
            <a:r>
              <a:rPr lang="bn-IN" sz="28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হলে, অনুক্রমের ২য় পদ,</a:t>
            </a:r>
            <a:endParaRPr lang="en-US" sz="2800" dirty="0">
              <a:latin typeface="Cambria Math" pitchFamily="18" charset="0"/>
              <a:ea typeface="Cambria Math" pitchFamily="18" charset="0"/>
              <a:cs typeface="NikoshBAN" pitchFamily="2" charset="0"/>
            </a:endParaRPr>
          </a:p>
        </p:txBody>
      </p:sp>
      <p:graphicFrame>
        <p:nvGraphicFramePr>
          <p:cNvPr id="31" name="Object 30"/>
          <p:cNvGraphicFramePr>
            <a:graphicFrameLocks noChangeAspect="1"/>
          </p:cNvGraphicFramePr>
          <p:nvPr/>
        </p:nvGraphicFramePr>
        <p:xfrm>
          <a:off x="4724400" y="3048000"/>
          <a:ext cx="3429000" cy="685800"/>
        </p:xfrm>
        <a:graphic>
          <a:graphicData uri="http://schemas.openxmlformats.org/presentationml/2006/ole">
            <p:oleObj spid="_x0000_s28747" name="Equation" r:id="rId6" imgW="1485900" imgH="228600" progId="Equation.3">
              <p:embed/>
            </p:oleObj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990600" y="3886200"/>
            <a:ext cx="716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n= 3</a:t>
            </a:r>
            <a:r>
              <a:rPr lang="bn-IN" sz="28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 হলে, অনুক্রমের ৩য় পদ</a:t>
            </a:r>
            <a:r>
              <a:rPr lang="bn-IN" sz="24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,</a:t>
            </a:r>
            <a:endParaRPr lang="en-US" sz="2400" dirty="0">
              <a:latin typeface="Cambria Math" pitchFamily="18" charset="0"/>
              <a:ea typeface="Cambria Math" pitchFamily="18" charset="0"/>
              <a:cs typeface="NikoshBAN" pitchFamily="2" charset="0"/>
            </a:endParaRPr>
          </a:p>
        </p:txBody>
      </p:sp>
      <p:graphicFrame>
        <p:nvGraphicFramePr>
          <p:cNvPr id="33" name="Object 32"/>
          <p:cNvGraphicFramePr>
            <a:graphicFrameLocks noChangeAspect="1"/>
          </p:cNvGraphicFramePr>
          <p:nvPr/>
        </p:nvGraphicFramePr>
        <p:xfrm>
          <a:off x="4572000" y="3810000"/>
          <a:ext cx="3657600" cy="685800"/>
        </p:xfrm>
        <a:graphic>
          <a:graphicData uri="http://schemas.openxmlformats.org/presentationml/2006/ole">
            <p:oleObj spid="_x0000_s28748" name="Equation" r:id="rId7" imgW="1473200" imgH="241300" progId="Equation.3">
              <p:embed/>
            </p:oleObj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990600" y="4495800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নির্ণয় অনুক্রম 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0,2,0,2,……….Ans.</a:t>
            </a:r>
            <a:endParaRPr lang="en-US" sz="2800" dirty="0">
              <a:latin typeface="Cambria Math" pitchFamily="18" charset="0"/>
              <a:ea typeface="Cambria Math" pitchFamily="18" charset="0"/>
              <a:cs typeface="NikoshBAN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990600" y="5029200"/>
            <a:ext cx="746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উক্ত অনুক্রমের ১১তম পদ,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36" name="Object 35"/>
          <p:cNvGraphicFramePr>
            <a:graphicFrameLocks noChangeAspect="1"/>
          </p:cNvGraphicFramePr>
          <p:nvPr/>
        </p:nvGraphicFramePr>
        <p:xfrm>
          <a:off x="1066800" y="5638800"/>
          <a:ext cx="7696200" cy="609600"/>
        </p:xfrm>
        <a:graphic>
          <a:graphicData uri="http://schemas.openxmlformats.org/presentationml/2006/ole">
            <p:oleObj spid="_x0000_s28749" name="Equation" r:id="rId8" imgW="2425700" imgH="228600" progId="Equation.3">
              <p:embed/>
            </p:oleObj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27" grpId="0"/>
      <p:bldP spid="30" grpId="0"/>
      <p:bldP spid="32" grpId="0"/>
      <p:bldP spid="34" grpId="0"/>
      <p:bldP spid="3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528"/>
            </a:avLst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71700" y="312003"/>
            <a:ext cx="502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4400" y="1640344"/>
            <a:ext cx="7543800" cy="30469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IN" sz="48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এমন একটি সমান্তর ধারার প্রথম পদ </a:t>
            </a:r>
            <a:r>
              <a:rPr lang="en-US" sz="48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8 </a:t>
            </a:r>
            <a:r>
              <a:rPr lang="bn-IN" sz="48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এবং সাধারণ অন্তর      হলে</a:t>
            </a:r>
          </a:p>
          <a:p>
            <a:r>
              <a:rPr lang="bn-IN" sz="48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ক) ধারাটির ৩য় পদ কত ?</a:t>
            </a:r>
          </a:p>
          <a:p>
            <a:r>
              <a:rPr lang="bn-IN" sz="48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খ)  ধারাটি নির্ণয় কর।</a:t>
            </a:r>
            <a:endParaRPr lang="bn-IN" sz="2800" dirty="0" smtClean="0">
              <a:latin typeface="Cambria Math" pitchFamily="18" charset="0"/>
              <a:ea typeface="Cambria Math" pitchFamily="18" charset="0"/>
              <a:cs typeface="NikoshBAN" pitchFamily="2" charset="0"/>
            </a:endParaRPr>
          </a:p>
        </p:txBody>
      </p:sp>
      <p:sp>
        <p:nvSpPr>
          <p:cNvPr id="2" name="Frame 1"/>
          <p:cNvSpPr/>
          <p:nvPr/>
        </p:nvSpPr>
        <p:spPr>
          <a:xfrm>
            <a:off x="2171700" y="312003"/>
            <a:ext cx="5029200" cy="830998"/>
          </a:xfrm>
          <a:prstGeom prst="frame">
            <a:avLst>
              <a:gd name="adj1" fmla="val 0"/>
            </a:avLst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247530714"/>
              </p:ext>
            </p:extLst>
          </p:nvPr>
        </p:nvGraphicFramePr>
        <p:xfrm>
          <a:off x="4572000" y="2438400"/>
          <a:ext cx="609600" cy="558800"/>
        </p:xfrm>
        <a:graphic>
          <a:graphicData uri="http://schemas.openxmlformats.org/presentationml/2006/ole">
            <p:oleObj spid="_x0000_s54274" name="Equation" r:id="rId3" imgW="152334" imgH="393529" progId="Equation.3">
              <p:embed/>
            </p:oleObj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528"/>
            </a:avLst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71700" y="312003"/>
            <a:ext cx="502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উত্তর মিলিয়ে নাও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Frame 1"/>
          <p:cNvSpPr/>
          <p:nvPr/>
        </p:nvSpPr>
        <p:spPr>
          <a:xfrm>
            <a:off x="2171700" y="312003"/>
            <a:ext cx="5029200" cy="830998"/>
          </a:xfrm>
          <a:prstGeom prst="frame">
            <a:avLst>
              <a:gd name="adj1" fmla="val 0"/>
            </a:avLst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8" name="Picture 7" descr="Water_lilly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228600"/>
            <a:ext cx="1066800" cy="838200"/>
          </a:xfrm>
          <a:prstGeom prst="rect">
            <a:avLst/>
          </a:prstGeom>
        </p:spPr>
      </p:pic>
      <p:pic>
        <p:nvPicPr>
          <p:cNvPr id="9" name="Picture 8" descr="Water_lilly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228600"/>
            <a:ext cx="990600" cy="778329"/>
          </a:xfrm>
          <a:prstGeom prst="rect">
            <a:avLst/>
          </a:prstGeom>
        </p:spPr>
      </p:pic>
      <p:pic>
        <p:nvPicPr>
          <p:cNvPr id="12" name="Picture 11" descr="Water_lilly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5715000"/>
            <a:ext cx="1066800" cy="838200"/>
          </a:xfrm>
          <a:prstGeom prst="rect">
            <a:avLst/>
          </a:prstGeom>
        </p:spPr>
      </p:pic>
      <p:pic>
        <p:nvPicPr>
          <p:cNvPr id="13" name="Picture 12" descr="Water_lilly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5638800"/>
            <a:ext cx="990600" cy="778329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609600" y="1676400"/>
            <a:ext cx="7848600" cy="120032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ক)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ধারাটির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৩য়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পদ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=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 a+(3-1)d=8+2.            </a:t>
            </a:r>
          </a:p>
          <a:p>
            <a:r>
              <a:rPr lang="en-US" sz="24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                           =8+1 =9.Ans.</a:t>
            </a:r>
          </a:p>
          <a:p>
            <a:r>
              <a:rPr lang="en-US" sz="24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                            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4800600" y="1600200"/>
          <a:ext cx="609600" cy="685800"/>
        </p:xfrm>
        <a:graphic>
          <a:graphicData uri="http://schemas.openxmlformats.org/presentationml/2006/ole">
            <p:oleObj spid="_x0000_s32882" name="Equation" r:id="rId4" imgW="152334" imgH="393529" progId="Equation.3">
              <p:embed/>
            </p:oleObj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609600" y="3124200"/>
            <a:ext cx="7848600" cy="15696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খ) ধারাটির ১ম পদ,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a =8</a:t>
            </a:r>
          </a:p>
          <a:p>
            <a:r>
              <a:rPr lang="en-US" sz="24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     ;   ;     </a:t>
            </a:r>
            <a:r>
              <a:rPr lang="bn-IN" sz="24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২য় পদ,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a+d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 = 8+      =8         </a:t>
            </a: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  ;   ;  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৩য় পদ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=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9 (</a:t>
            </a:r>
            <a:r>
              <a:rPr lang="bn-IN" sz="24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যা “ক” থেকে প্রাপ্ত )</a:t>
            </a:r>
          </a:p>
          <a:p>
            <a:r>
              <a:rPr lang="bn-IN" sz="2400" dirty="0" smtClean="0">
                <a:latin typeface="Cambria Math"/>
                <a:ea typeface="Cambria Math"/>
                <a:cs typeface="NikoshBAN" pitchFamily="2" charset="0"/>
              </a:rPr>
              <a:t>∴</a:t>
            </a:r>
            <a:r>
              <a:rPr lang="bn-IN" sz="24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নির্ণয় ধারাটি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8+8      +9 +…………Ans.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         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3733800" y="3384550"/>
          <a:ext cx="457200" cy="654050"/>
        </p:xfrm>
        <a:graphic>
          <a:graphicData uri="http://schemas.openxmlformats.org/presentationml/2006/ole">
            <p:oleObj spid="_x0000_s32883" name="Equation" r:id="rId5" imgW="152334" imgH="393529" progId="Equation.3">
              <p:embed/>
            </p:oleObj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2590800" y="4191000"/>
          <a:ext cx="533400" cy="533400"/>
        </p:xfrm>
        <a:graphic>
          <a:graphicData uri="http://schemas.openxmlformats.org/presentationml/2006/ole">
            <p:oleObj spid="_x0000_s32884" name="Equation" r:id="rId6" imgW="152334" imgH="393529" progId="Equation.3">
              <p:embed/>
            </p:oleObj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4648200" y="3505200"/>
          <a:ext cx="457200" cy="444500"/>
        </p:xfrm>
        <a:graphic>
          <a:graphicData uri="http://schemas.openxmlformats.org/presentationml/2006/ole">
            <p:oleObj spid="_x0000_s32885" name="Equation" r:id="rId7" imgW="152334" imgH="393529" progId="Equation.3">
              <p:embed/>
            </p:oleObj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533400" y="3352800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33400" y="60198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.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animBg="1"/>
      <p:bldP spid="14" grpId="0" animBg="1"/>
      <p:bldP spid="16" grpId="0" animBg="1"/>
      <p:bldP spid="20" grpId="0"/>
      <p:bldP spid="20" grpId="1"/>
      <p:bldP spid="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3962400" y="762000"/>
            <a:ext cx="4800600" cy="4876799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4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বিষয়ঃ উচ্চতর গণিত</a:t>
            </a:r>
          </a:p>
          <a:p>
            <a:pPr algn="ctr"/>
            <a:r>
              <a:rPr lang="bn-IN" sz="44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শ্রেণিঃ </a:t>
            </a:r>
            <a:r>
              <a:rPr lang="bn-IN" sz="4400" b="1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নবম-দশম </a:t>
            </a:r>
            <a:endParaRPr lang="en-US" sz="4400" b="1" dirty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4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সপ্তম</a:t>
            </a:r>
            <a:r>
              <a:rPr lang="bn-IN" sz="44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b="1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অধ্যায়ঃ </a:t>
            </a:r>
            <a:r>
              <a:rPr lang="en-US" sz="44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অসীম</a:t>
            </a:r>
            <a:r>
              <a:rPr lang="en-US" sz="44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ধারা</a:t>
            </a:r>
            <a:endParaRPr lang="bn-IN" sz="4400" b="1" dirty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4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সময়ঃ </a:t>
            </a:r>
            <a:r>
              <a:rPr lang="bn-BD" sz="40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৪</a:t>
            </a:r>
            <a:r>
              <a:rPr lang="bn-IN" sz="40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৫ মিনিট</a:t>
            </a:r>
            <a:endParaRPr lang="bn-BD" sz="40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0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তারিখঃ </a:t>
            </a:r>
            <a:r>
              <a:rPr lang="en-US" sz="4000" dirty="0" smtClean="0"/>
              <a:t>11/03/2020</a:t>
            </a:r>
            <a:endParaRPr lang="en-US" sz="4000" dirty="0"/>
          </a:p>
          <a:p>
            <a:pPr marL="0" indent="0">
              <a:buNone/>
            </a:pPr>
            <a:endParaRPr lang="en-U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3124200"/>
            <a:ext cx="3733800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সম্পাদনায়ঃ</a:t>
            </a:r>
            <a:endParaRPr lang="en-US" sz="3200" b="1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2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মোঃ </a:t>
            </a:r>
            <a:r>
              <a:rPr lang="en-US" sz="3200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মতিয়ার</a:t>
            </a:r>
            <a:r>
              <a:rPr lang="en-US" sz="32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রহমান</a:t>
            </a:r>
            <a:r>
              <a:rPr lang="bn-BD" sz="32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3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1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</a:t>
            </a:r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সহকারি </a:t>
            </a:r>
            <a:r>
              <a:rPr lang="bn-BD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(গণিত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bn-BD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বাঁশবাড়ীয়া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মাধ্যমিক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bn-BD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গাংনী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মেহেরপুর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মোবাইলঃ 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০১৯১১০৮৭৯৮৬</a:t>
            </a:r>
            <a:endParaRPr lang="bn-BD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Email: 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motiar.bsc@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  <a:hlinkClick r:id="rId2"/>
              </a:rPr>
              <a:t>gmail.com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 descr="16831885_1822559008069011_8215690986966175757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228600"/>
            <a:ext cx="2064622" cy="2590799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528"/>
            </a:avLst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2895600"/>
            <a:ext cx="8458200" cy="892552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২।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1,3,5,7,9,…………..</a:t>
            </a:r>
            <a:r>
              <a:rPr lang="bn-IN" sz="2400" b="1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অনুক্রমটির 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K</a:t>
            </a:r>
            <a:r>
              <a:rPr lang="bn-IN" sz="2400" b="1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তম পদ কত </a:t>
            </a:r>
            <a:r>
              <a:rPr lang="bn-IN" sz="2400" b="1" dirty="0" smtClean="0">
                <a:latin typeface="Cambria Math"/>
                <a:ea typeface="Cambria Math"/>
                <a:cs typeface="NikoshBAN" pitchFamily="2" charset="0"/>
              </a:rPr>
              <a:t>?</a:t>
            </a:r>
          </a:p>
          <a:p>
            <a:r>
              <a:rPr lang="en-US" sz="2400" b="1" dirty="0" smtClean="0">
                <a:latin typeface="Cambria Math"/>
                <a:ea typeface="Cambria Math"/>
                <a:cs typeface="NikoshBAN" pitchFamily="2" charset="0"/>
              </a:rPr>
              <a:t>     </a:t>
            </a:r>
            <a:r>
              <a:rPr lang="bn-IN" sz="2400" b="1" dirty="0" smtClean="0">
                <a:latin typeface="Cambria Math"/>
                <a:ea typeface="Cambria Math"/>
                <a:cs typeface="NikoshBAN" pitchFamily="2" charset="0"/>
              </a:rPr>
              <a:t>ক</a:t>
            </a:r>
            <a:r>
              <a:rPr lang="bn-IN" sz="2800" b="1" dirty="0" smtClean="0">
                <a:latin typeface="Cambria Math"/>
                <a:ea typeface="Cambria Math"/>
                <a:cs typeface="NikoshBAN" pitchFamily="2" charset="0"/>
              </a:rPr>
              <a:t>) </a:t>
            </a:r>
            <a:r>
              <a:rPr lang="en-US" sz="2800" b="1" dirty="0" smtClean="0">
                <a:latin typeface="Cambria Math"/>
                <a:ea typeface="Cambria Math"/>
                <a:cs typeface="NikoshBAN" pitchFamily="2" charset="0"/>
              </a:rPr>
              <a:t>2k+1</a:t>
            </a:r>
            <a:r>
              <a:rPr lang="en-US" sz="2400" b="1" dirty="0" smtClean="0">
                <a:latin typeface="Cambria Math"/>
                <a:ea typeface="Cambria Math"/>
                <a:cs typeface="NikoshBAN" pitchFamily="2" charset="0"/>
              </a:rPr>
              <a:t>         </a:t>
            </a:r>
            <a:r>
              <a:rPr lang="bn-IN" sz="2400" b="1" dirty="0" smtClean="0">
                <a:latin typeface="Cambria Math"/>
                <a:ea typeface="Cambria Math"/>
                <a:cs typeface="NikoshBAN" pitchFamily="2" charset="0"/>
              </a:rPr>
              <a:t>খ) </a:t>
            </a:r>
            <a:r>
              <a:rPr lang="en-US" sz="2800" b="1" dirty="0" smtClean="0">
                <a:latin typeface="Cambria Math"/>
                <a:ea typeface="Cambria Math"/>
                <a:cs typeface="NikoshBAN" pitchFamily="2" charset="0"/>
              </a:rPr>
              <a:t>2k-1</a:t>
            </a:r>
            <a:r>
              <a:rPr lang="en-US" sz="2400" b="1" dirty="0" smtClean="0">
                <a:latin typeface="Cambria Math"/>
                <a:ea typeface="Cambria Math"/>
                <a:cs typeface="NikoshBAN" pitchFamily="2" charset="0"/>
              </a:rPr>
              <a:t>           </a:t>
            </a:r>
            <a:r>
              <a:rPr lang="bn-IN" sz="2400" b="1" dirty="0" smtClean="0">
                <a:latin typeface="Cambria Math"/>
                <a:ea typeface="Cambria Math"/>
                <a:cs typeface="NikoshBAN" pitchFamily="2" charset="0"/>
              </a:rPr>
              <a:t>গ)</a:t>
            </a:r>
            <a:r>
              <a:rPr lang="bn-IN" sz="2800" b="1" dirty="0" smtClean="0">
                <a:latin typeface="Cambria Math"/>
                <a:ea typeface="Cambria Math"/>
                <a:cs typeface="NikoshBAN" pitchFamily="2" charset="0"/>
              </a:rPr>
              <a:t> </a:t>
            </a:r>
            <a:r>
              <a:rPr lang="en-US" sz="2800" b="1" dirty="0" smtClean="0">
                <a:latin typeface="Cambria Math"/>
                <a:ea typeface="Cambria Math"/>
                <a:cs typeface="NikoshBAN" pitchFamily="2" charset="0"/>
              </a:rPr>
              <a:t>2k</a:t>
            </a:r>
            <a:r>
              <a:rPr lang="en-US" sz="2400" b="1" dirty="0" smtClean="0">
                <a:latin typeface="Cambria Math"/>
                <a:ea typeface="Cambria Math"/>
                <a:cs typeface="NikoshBAN" pitchFamily="2" charset="0"/>
              </a:rPr>
              <a:t>              </a:t>
            </a:r>
            <a:r>
              <a:rPr lang="bn-IN" sz="2400" b="1" dirty="0" smtClean="0">
                <a:latin typeface="Cambria Math"/>
                <a:ea typeface="Cambria Math"/>
                <a:cs typeface="NikoshBAN" pitchFamily="2" charset="0"/>
              </a:rPr>
              <a:t>ঘ)</a:t>
            </a:r>
            <a:r>
              <a:rPr lang="en-US" sz="2400" b="1" dirty="0" smtClean="0">
                <a:latin typeface="Cambria Math"/>
                <a:ea typeface="Cambria Math"/>
                <a:cs typeface="NikoshBAN" pitchFamily="2" charset="0"/>
              </a:rPr>
              <a:t> 3k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4800" y="3886200"/>
            <a:ext cx="8458200" cy="132343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৩। সমান্তর ধারার 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n</a:t>
            </a: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তম পদ কত </a:t>
            </a:r>
            <a:r>
              <a:rPr lang="bn-IN" sz="2400" b="1" dirty="0" smtClean="0">
                <a:latin typeface="Cambria Math"/>
                <a:ea typeface="Cambria Math"/>
                <a:cs typeface="NikoshBAN" pitchFamily="2" charset="0"/>
              </a:rPr>
              <a:t>?</a:t>
            </a:r>
          </a:p>
          <a:p>
            <a:r>
              <a:rPr lang="bn-IN" sz="2400" b="1" dirty="0" smtClean="0">
                <a:latin typeface="Cambria Math"/>
                <a:ea typeface="Cambria Math"/>
                <a:cs typeface="NikoshBAN" pitchFamily="2" charset="0"/>
              </a:rPr>
              <a:t> </a:t>
            </a:r>
            <a:r>
              <a:rPr lang="en-US" sz="2400" b="1" dirty="0" smtClean="0">
                <a:latin typeface="Cambria Math"/>
                <a:ea typeface="Cambria Math"/>
                <a:cs typeface="NikoshBAN" pitchFamily="2" charset="0"/>
              </a:rPr>
              <a:t>     </a:t>
            </a:r>
            <a:r>
              <a:rPr lang="bn-IN" sz="2400" b="1" dirty="0" smtClean="0">
                <a:latin typeface="Cambria Math"/>
                <a:ea typeface="Cambria Math"/>
                <a:cs typeface="NikoshBAN" pitchFamily="2" charset="0"/>
              </a:rPr>
              <a:t>ক)</a:t>
            </a:r>
            <a:r>
              <a:rPr lang="en-US" sz="2800" b="1" dirty="0" smtClean="0">
                <a:latin typeface="Cambria Math"/>
                <a:ea typeface="Cambria Math"/>
                <a:cs typeface="NikoshBAN" pitchFamily="2" charset="0"/>
              </a:rPr>
              <a:t> 2a+(n-1)d</a:t>
            </a:r>
            <a:r>
              <a:rPr lang="en-US" sz="2400" b="1" dirty="0" smtClean="0">
                <a:latin typeface="Cambria Math"/>
                <a:ea typeface="Cambria Math"/>
                <a:cs typeface="NikoshBAN" pitchFamily="2" charset="0"/>
              </a:rPr>
              <a:t>                                     </a:t>
            </a:r>
            <a:r>
              <a:rPr lang="bn-IN" sz="2400" b="1" dirty="0" smtClean="0">
                <a:latin typeface="Cambria Math"/>
                <a:ea typeface="Cambria Math"/>
                <a:cs typeface="NikoshBAN" pitchFamily="2" charset="0"/>
              </a:rPr>
              <a:t>খ) </a:t>
            </a:r>
            <a:r>
              <a:rPr lang="en-US" sz="2800" b="1" dirty="0" smtClean="0">
                <a:latin typeface="Cambria Math"/>
                <a:ea typeface="Cambria Math"/>
                <a:cs typeface="NikoshBAN" pitchFamily="2" charset="0"/>
              </a:rPr>
              <a:t>a+(n-1)d</a:t>
            </a:r>
            <a:r>
              <a:rPr lang="en-US" sz="2400" b="1" dirty="0" smtClean="0">
                <a:latin typeface="Cambria Math"/>
                <a:ea typeface="Cambria Math"/>
                <a:cs typeface="NikoshBAN" pitchFamily="2" charset="0"/>
              </a:rPr>
              <a:t> </a:t>
            </a:r>
            <a:r>
              <a:rPr lang="bn-IN" sz="2400" b="1" dirty="0" smtClean="0">
                <a:latin typeface="Cambria Math"/>
                <a:ea typeface="Cambria Math"/>
                <a:cs typeface="NikoshBAN" pitchFamily="2" charset="0"/>
              </a:rPr>
              <a:t> </a:t>
            </a:r>
            <a:endParaRPr lang="en-US" sz="2400" b="1" dirty="0" smtClean="0">
              <a:latin typeface="Cambria Math"/>
              <a:ea typeface="Cambria Math"/>
              <a:cs typeface="NikoshBAN" pitchFamily="2" charset="0"/>
            </a:endParaRPr>
          </a:p>
          <a:p>
            <a:r>
              <a:rPr lang="en-US" sz="2400" b="1" dirty="0" smtClean="0">
                <a:latin typeface="Cambria Math"/>
                <a:ea typeface="Cambria Math"/>
                <a:cs typeface="NikoshBAN" pitchFamily="2" charset="0"/>
              </a:rPr>
              <a:t>     </a:t>
            </a:r>
            <a:r>
              <a:rPr lang="bn-IN" sz="2400" b="1" dirty="0" smtClean="0">
                <a:latin typeface="Cambria Math"/>
                <a:ea typeface="Cambria Math"/>
                <a:cs typeface="NikoshBAN" pitchFamily="2" charset="0"/>
              </a:rPr>
              <a:t> গ) </a:t>
            </a:r>
            <a:r>
              <a:rPr lang="en-US" sz="2800" b="1" dirty="0" smtClean="0">
                <a:latin typeface="Cambria Math"/>
                <a:ea typeface="Cambria Math"/>
                <a:cs typeface="NikoshBAN" pitchFamily="2" charset="0"/>
              </a:rPr>
              <a:t>a+(2a-1)d</a:t>
            </a:r>
            <a:r>
              <a:rPr lang="en-US" sz="2400" b="1" dirty="0" smtClean="0">
                <a:latin typeface="Cambria Math"/>
                <a:ea typeface="Cambria Math"/>
                <a:cs typeface="NikoshBAN" pitchFamily="2" charset="0"/>
              </a:rPr>
              <a:t>                                      </a:t>
            </a:r>
            <a:r>
              <a:rPr lang="bn-IN" sz="2400" b="1" dirty="0" smtClean="0">
                <a:latin typeface="Cambria Math"/>
                <a:ea typeface="Cambria Math"/>
                <a:cs typeface="NikoshBAN" pitchFamily="2" charset="0"/>
              </a:rPr>
              <a:t>ঘ) </a:t>
            </a:r>
            <a:r>
              <a:rPr lang="en-US" sz="2400" b="1" dirty="0" smtClean="0">
                <a:latin typeface="Cambria Math"/>
                <a:ea typeface="Cambria Math"/>
                <a:cs typeface="NikoshBAN" pitchFamily="2" charset="0"/>
              </a:rPr>
              <a:t>a+(n-1)2d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2438400" y="33528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105400" y="4419600"/>
            <a:ext cx="3810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4-Point Star 1"/>
          <p:cNvSpPr/>
          <p:nvPr/>
        </p:nvSpPr>
        <p:spPr>
          <a:xfrm>
            <a:off x="2514600" y="228600"/>
            <a:ext cx="4191000" cy="990600"/>
          </a:xfrm>
          <a:prstGeom prst="star4">
            <a:avLst>
              <a:gd name="adj" fmla="val 37500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3" name="Picture 22" descr="Water_lilly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9000" y="0"/>
            <a:ext cx="1066800" cy="914400"/>
          </a:xfrm>
          <a:prstGeom prst="rect">
            <a:avLst/>
          </a:prstGeom>
        </p:spPr>
      </p:pic>
      <p:pic>
        <p:nvPicPr>
          <p:cNvPr id="27" name="Picture 26" descr="Water_lilly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0"/>
            <a:ext cx="1066800" cy="990600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304800" y="1295400"/>
            <a:ext cx="8458200" cy="1261884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১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।                                   </a:t>
            </a:r>
            <a:r>
              <a:rPr lang="bn-IN" sz="2400" b="1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                         </a:t>
            </a:r>
            <a:r>
              <a:rPr lang="en-US" sz="2400" b="1" dirty="0" err="1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বাস্তব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সখ্যার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একটি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অনুক্রম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হলে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  </a:t>
            </a:r>
            <a:endParaRPr lang="bn-IN" sz="2400" b="1" dirty="0" smtClean="0">
              <a:latin typeface="Cambria Math" pitchFamily="18" charset="0"/>
              <a:ea typeface="Cambria Math" pitchFamily="18" charset="0"/>
              <a:cs typeface="NikoshBAN" pitchFamily="2" charset="0"/>
            </a:endParaRPr>
          </a:p>
          <a:p>
            <a:r>
              <a:rPr lang="en-US" sz="2400" b="1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                                       </a:t>
            </a:r>
            <a:r>
              <a:rPr lang="bn-IN" sz="2400" b="1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      কে বাস্তব সংখ্যার -------বলে।</a:t>
            </a:r>
          </a:p>
          <a:p>
            <a:r>
              <a:rPr lang="bn-IN" sz="2800" b="1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    </a:t>
            </a:r>
            <a:r>
              <a:rPr lang="en-US" sz="2800" b="1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 </a:t>
            </a:r>
            <a:r>
              <a:rPr lang="bn-IN" sz="2800" b="1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ক)</a:t>
            </a:r>
            <a:r>
              <a:rPr lang="en-US" sz="2800" b="1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   </a:t>
            </a:r>
            <a:r>
              <a:rPr lang="bn-IN" sz="2800" b="1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অনন্ত ধারা      খ) সমান্তর ধারা  গ)  সান্ত ধারা  ঘ) কোনটিই নয়।</a:t>
            </a:r>
            <a:endParaRPr lang="en-US" sz="2800" b="1" dirty="0">
              <a:latin typeface="Cambria Math" pitchFamily="18" charset="0"/>
              <a:ea typeface="Cambria Math" pitchFamily="18" charset="0"/>
              <a:cs typeface="NikoshBAN" pitchFamily="2" charset="0"/>
            </a:endParaRPr>
          </a:p>
        </p:txBody>
      </p:sp>
      <p:graphicFrame>
        <p:nvGraphicFramePr>
          <p:cNvPr id="31" name="Object 30"/>
          <p:cNvGraphicFramePr>
            <a:graphicFrameLocks noChangeAspect="1"/>
          </p:cNvGraphicFramePr>
          <p:nvPr/>
        </p:nvGraphicFramePr>
        <p:xfrm>
          <a:off x="990600" y="1447800"/>
          <a:ext cx="2438400" cy="362527"/>
        </p:xfrm>
        <a:graphic>
          <a:graphicData uri="http://schemas.openxmlformats.org/presentationml/2006/ole">
            <p:oleObj spid="_x0000_s33824" name="Equation" r:id="rId4" imgW="1790700" imgH="228600" progId="Equation.3">
              <p:embed/>
            </p:oleObj>
          </a:graphicData>
        </a:graphic>
      </p:graphicFrame>
      <p:sp>
        <p:nvSpPr>
          <p:cNvPr id="24" name="Oval 23"/>
          <p:cNvSpPr/>
          <p:nvPr/>
        </p:nvSpPr>
        <p:spPr>
          <a:xfrm>
            <a:off x="762000" y="2133600"/>
            <a:ext cx="3810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5" grpId="0" animBg="1"/>
      <p:bldP spid="18" grpId="0" animBg="1"/>
      <p:bldP spid="19" grpId="0" animBg="1"/>
      <p:bldP spid="30" grpId="0" animBg="1"/>
      <p:bldP spid="2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528"/>
            </a:avLst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5gb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1295400"/>
            <a:ext cx="5638800" cy="2286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/>
          <p:cNvSpPr txBox="1"/>
          <p:nvPr/>
        </p:nvSpPr>
        <p:spPr>
          <a:xfrm>
            <a:off x="457200" y="4275475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24100" y="255925"/>
            <a:ext cx="480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বাড়ীর কাজ</a:t>
            </a:r>
            <a:endParaRPr lang="en-US" sz="5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Frame 1"/>
          <p:cNvSpPr/>
          <p:nvPr/>
        </p:nvSpPr>
        <p:spPr>
          <a:xfrm>
            <a:off x="2209800" y="255925"/>
            <a:ext cx="4914900" cy="923330"/>
          </a:xfrm>
          <a:prstGeom prst="frame">
            <a:avLst>
              <a:gd name="adj1" fmla="val 0"/>
            </a:avLst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rame 4"/>
          <p:cNvSpPr/>
          <p:nvPr/>
        </p:nvSpPr>
        <p:spPr>
          <a:xfrm>
            <a:off x="304800" y="4114800"/>
            <a:ext cx="8610600" cy="2209800"/>
          </a:xfrm>
          <a:prstGeom prst="frame">
            <a:avLst>
              <a:gd name="adj1" fmla="val 0"/>
            </a:avLst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9" name="Picture 8" descr="Water_lilly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1400" y="2133600"/>
            <a:ext cx="1066800" cy="990600"/>
          </a:xfrm>
          <a:prstGeom prst="rect">
            <a:avLst/>
          </a:prstGeom>
        </p:spPr>
      </p:pic>
      <p:pic>
        <p:nvPicPr>
          <p:cNvPr id="10" name="Picture 9" descr="Water_lilly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2057400"/>
            <a:ext cx="1066800" cy="9906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457200" y="3657600"/>
            <a:ext cx="8382000" cy="26776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IN" sz="28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এমন একটি সমান্তর ধারার </a:t>
            </a:r>
            <a:r>
              <a:rPr lang="en-US" sz="2800" dirty="0" smtClean="0">
                <a:latin typeface="NikoshBAN" pitchFamily="2" charset="0"/>
                <a:ea typeface="Cambria Math" pitchFamily="18" charset="0"/>
                <a:cs typeface="NikoshBAN" pitchFamily="2" charset="0"/>
              </a:rPr>
              <a:t>৩য়</a:t>
            </a:r>
            <a:r>
              <a:rPr lang="bn-IN" sz="28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 পদ 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9 </a:t>
            </a:r>
            <a:r>
              <a:rPr lang="bn-IN" sz="28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এবং ৫ম পদ 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14</a:t>
            </a:r>
            <a:r>
              <a:rPr lang="bn-IN" sz="28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 হলে</a:t>
            </a:r>
          </a:p>
          <a:p>
            <a:r>
              <a:rPr lang="bn-IN" sz="28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ক) ধারাটির ১ম পদ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 a </a:t>
            </a:r>
            <a:r>
              <a:rPr lang="bn-IN" sz="28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এবং সাধারণ অন্তর 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d</a:t>
            </a:r>
            <a:r>
              <a:rPr lang="bn-IN" sz="28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 ধরে দুইটি সমীকরণের মাধ্যমে প্রকাশ কর । </a:t>
            </a:r>
          </a:p>
          <a:p>
            <a:r>
              <a:rPr lang="en-US" sz="28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খ</a:t>
            </a:r>
            <a:r>
              <a:rPr lang="bn-IN" sz="28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) উদ্দীপকের ধারাটির প্রথম পদ ও সাধারণ অন্তর কে কোন গূণোত্তর ধারার যথাক্রমে প্রথম পদ ও সাধারণ অনুপাত ধরে ধারাটি নির্ণয় কর এবং প্রাপ্ত ধারার ৯ম পদ কত?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          </a:t>
            </a:r>
            <a:r>
              <a:rPr lang="bn-IN" sz="28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 </a:t>
            </a:r>
            <a:endParaRPr lang="en-US" sz="28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3" grpId="0"/>
      <p:bldP spid="1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528"/>
            </a:avLst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rainbow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533400"/>
            <a:ext cx="8153400" cy="6019800"/>
          </a:xfrm>
          <a:prstGeom prst="rect">
            <a:avLst/>
          </a:prstGeom>
          <a:ln>
            <a:noFill/>
          </a:ln>
          <a:effectLst>
            <a:softEdge rad="635000"/>
          </a:effectLst>
        </p:spPr>
      </p:pic>
      <p:pic>
        <p:nvPicPr>
          <p:cNvPr id="3" name="Picture 2" descr="ki7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81400" y="4762500"/>
            <a:ext cx="2181225" cy="20955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1447800" y="2971800"/>
            <a:ext cx="6705600" cy="2667000"/>
          </a:xfrm>
          <a:prstGeom prst="rect">
            <a:avLst/>
          </a:prstGeom>
          <a:noFill/>
        </p:spPr>
        <p:txBody>
          <a:bodyPr wrap="square" rtlCol="0">
            <a:prstTxWarp prst="textDeflate">
              <a:avLst/>
            </a:prstTxWarp>
            <a:spAutoFit/>
          </a:bodyPr>
          <a:lstStyle/>
          <a:p>
            <a:pPr algn="ctr"/>
            <a:r>
              <a:rPr lang="en-US" sz="6600" b="1" dirty="0" smtClean="0">
                <a:ln w="12700">
                  <a:solidFill>
                    <a:srgbClr val="2514FC"/>
                  </a:solidFill>
                  <a:prstDash val="solid"/>
                </a:ln>
                <a:solidFill>
                  <a:srgbClr val="F4802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Thanks everybody </a:t>
            </a:r>
            <a:endParaRPr lang="en-US" sz="6600" b="1" dirty="0">
              <a:ln w="12700">
                <a:solidFill>
                  <a:srgbClr val="2514FC"/>
                </a:solidFill>
                <a:prstDash val="solid"/>
              </a:ln>
              <a:solidFill>
                <a:srgbClr val="F4802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  <p:pic>
        <p:nvPicPr>
          <p:cNvPr id="7" name="Picture 6" descr="Water_lilly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53000" y="609600"/>
            <a:ext cx="1066800" cy="990600"/>
          </a:xfrm>
          <a:prstGeom prst="rect">
            <a:avLst/>
          </a:prstGeom>
        </p:spPr>
      </p:pic>
      <p:pic>
        <p:nvPicPr>
          <p:cNvPr id="8" name="Picture 7" descr="Water_lilly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19600" y="4800600"/>
            <a:ext cx="1066800" cy="9906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2324100" y="358914"/>
            <a:ext cx="464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চিত্রটি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</a:t>
            </a:r>
            <a:endParaRPr lang="en-US" sz="4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Frame 1"/>
          <p:cNvSpPr/>
          <p:nvPr/>
        </p:nvSpPr>
        <p:spPr>
          <a:xfrm>
            <a:off x="2286000" y="358915"/>
            <a:ext cx="4724400" cy="707886"/>
          </a:xfrm>
          <a:prstGeom prst="frame">
            <a:avLst>
              <a:gd name="adj1" fmla="val 0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7" name="Picture 6" descr="7608.jpg"/>
          <p:cNvPicPr>
            <a:picLocks noChangeAspect="1"/>
          </p:cNvPicPr>
          <p:nvPr/>
        </p:nvPicPr>
        <p:blipFill>
          <a:blip r:embed="rId2"/>
          <a:srcRect l="10356" t="18182" r="11973" b="13636"/>
          <a:stretch>
            <a:fillRect/>
          </a:stretch>
        </p:blipFill>
        <p:spPr>
          <a:xfrm>
            <a:off x="1524000" y="1600200"/>
            <a:ext cx="1066800" cy="609600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softEdge rad="112500"/>
          </a:effectLst>
        </p:spPr>
      </p:pic>
      <p:pic>
        <p:nvPicPr>
          <p:cNvPr id="8" name="Picture 7" descr="7608.jpg"/>
          <p:cNvPicPr>
            <a:picLocks noChangeAspect="1"/>
          </p:cNvPicPr>
          <p:nvPr/>
        </p:nvPicPr>
        <p:blipFill>
          <a:blip r:embed="rId2"/>
          <a:srcRect l="10356" t="18182" r="11973" b="13636"/>
          <a:stretch>
            <a:fillRect/>
          </a:stretch>
        </p:blipFill>
        <p:spPr>
          <a:xfrm>
            <a:off x="457200" y="3200400"/>
            <a:ext cx="990600" cy="685800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softEdge rad="112500"/>
          </a:effectLst>
        </p:spPr>
      </p:pic>
      <p:pic>
        <p:nvPicPr>
          <p:cNvPr id="9" name="Picture 8" descr="7608.jpg"/>
          <p:cNvPicPr>
            <a:picLocks noChangeAspect="1"/>
          </p:cNvPicPr>
          <p:nvPr/>
        </p:nvPicPr>
        <p:blipFill>
          <a:blip r:embed="rId2"/>
          <a:srcRect l="10356" t="18182" r="11973" b="13636"/>
          <a:stretch>
            <a:fillRect/>
          </a:stretch>
        </p:blipFill>
        <p:spPr>
          <a:xfrm>
            <a:off x="1371600" y="3200400"/>
            <a:ext cx="1066800" cy="685800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softEdge rad="112500"/>
          </a:effectLst>
        </p:spPr>
      </p:pic>
      <p:pic>
        <p:nvPicPr>
          <p:cNvPr id="10" name="Picture 9" descr="7608.jpg"/>
          <p:cNvPicPr>
            <a:picLocks noChangeAspect="1"/>
          </p:cNvPicPr>
          <p:nvPr/>
        </p:nvPicPr>
        <p:blipFill>
          <a:blip r:embed="rId2"/>
          <a:srcRect l="10356" t="18182" r="11973" b="13636"/>
          <a:stretch>
            <a:fillRect/>
          </a:stretch>
        </p:blipFill>
        <p:spPr>
          <a:xfrm>
            <a:off x="2514600" y="3200400"/>
            <a:ext cx="914400" cy="6858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softEdge rad="112500"/>
          </a:effectLst>
        </p:spPr>
      </p:pic>
      <p:pic>
        <p:nvPicPr>
          <p:cNvPr id="11" name="Picture 10" descr="7608.jpg"/>
          <p:cNvPicPr>
            <a:picLocks noChangeAspect="1"/>
          </p:cNvPicPr>
          <p:nvPr/>
        </p:nvPicPr>
        <p:blipFill>
          <a:blip r:embed="rId2"/>
          <a:srcRect l="10356" t="18182" r="11973" b="13636"/>
          <a:stretch>
            <a:fillRect/>
          </a:stretch>
        </p:blipFill>
        <p:spPr>
          <a:xfrm>
            <a:off x="76200" y="4114800"/>
            <a:ext cx="1066800" cy="685800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softEdge rad="112500"/>
          </a:effectLst>
        </p:spPr>
      </p:pic>
      <p:pic>
        <p:nvPicPr>
          <p:cNvPr id="19" name="Picture 18" descr="7608.jpg"/>
          <p:cNvPicPr>
            <a:picLocks noChangeAspect="1"/>
          </p:cNvPicPr>
          <p:nvPr/>
        </p:nvPicPr>
        <p:blipFill>
          <a:blip r:embed="rId2"/>
          <a:srcRect l="10356" t="18182" r="11973" b="13636"/>
          <a:stretch>
            <a:fillRect/>
          </a:stretch>
        </p:blipFill>
        <p:spPr>
          <a:xfrm>
            <a:off x="990600" y="2286000"/>
            <a:ext cx="990600" cy="762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softEdge rad="112500"/>
          </a:effectLst>
        </p:spPr>
      </p:pic>
      <p:pic>
        <p:nvPicPr>
          <p:cNvPr id="21" name="Picture 20" descr="7608.jpg"/>
          <p:cNvPicPr>
            <a:picLocks noChangeAspect="1"/>
          </p:cNvPicPr>
          <p:nvPr/>
        </p:nvPicPr>
        <p:blipFill>
          <a:blip r:embed="rId2"/>
          <a:srcRect l="10356" t="18182" r="11973" b="13636"/>
          <a:stretch>
            <a:fillRect/>
          </a:stretch>
        </p:blipFill>
        <p:spPr>
          <a:xfrm>
            <a:off x="1905000" y="2286000"/>
            <a:ext cx="990600" cy="762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softEdge rad="112500"/>
          </a:effectLst>
        </p:spPr>
      </p:pic>
      <p:pic>
        <p:nvPicPr>
          <p:cNvPr id="22" name="Picture 21" descr="7608.jpg"/>
          <p:cNvPicPr>
            <a:picLocks noChangeAspect="1"/>
          </p:cNvPicPr>
          <p:nvPr/>
        </p:nvPicPr>
        <p:blipFill>
          <a:blip r:embed="rId2"/>
          <a:srcRect l="10356" t="18182" r="11973" b="13636"/>
          <a:stretch>
            <a:fillRect/>
          </a:stretch>
        </p:blipFill>
        <p:spPr>
          <a:xfrm>
            <a:off x="2209800" y="4114800"/>
            <a:ext cx="1066800" cy="685800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softEdge rad="112500"/>
          </a:effectLst>
        </p:spPr>
      </p:pic>
      <p:pic>
        <p:nvPicPr>
          <p:cNvPr id="23" name="Picture 22" descr="7608.jpg"/>
          <p:cNvPicPr>
            <a:picLocks noChangeAspect="1"/>
          </p:cNvPicPr>
          <p:nvPr/>
        </p:nvPicPr>
        <p:blipFill>
          <a:blip r:embed="rId2"/>
          <a:srcRect l="10356" t="18182" r="11973" b="13636"/>
          <a:stretch>
            <a:fillRect/>
          </a:stretch>
        </p:blipFill>
        <p:spPr>
          <a:xfrm>
            <a:off x="1066800" y="4114800"/>
            <a:ext cx="1066800" cy="685800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softEdge rad="112500"/>
          </a:effectLst>
        </p:spPr>
      </p:pic>
      <p:pic>
        <p:nvPicPr>
          <p:cNvPr id="24" name="Picture 23" descr="7608.jpg"/>
          <p:cNvPicPr>
            <a:picLocks noChangeAspect="1"/>
          </p:cNvPicPr>
          <p:nvPr/>
        </p:nvPicPr>
        <p:blipFill>
          <a:blip r:embed="rId2"/>
          <a:srcRect l="10356" t="18182" r="11973" b="13636"/>
          <a:stretch>
            <a:fillRect/>
          </a:stretch>
        </p:blipFill>
        <p:spPr>
          <a:xfrm>
            <a:off x="3200400" y="4114800"/>
            <a:ext cx="1066800" cy="685800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softEdge rad="112500"/>
          </a:effectLst>
        </p:spPr>
      </p:pic>
      <p:cxnSp>
        <p:nvCxnSpPr>
          <p:cNvPr id="26" name="Straight Connector 25"/>
          <p:cNvCxnSpPr/>
          <p:nvPr/>
        </p:nvCxnSpPr>
        <p:spPr>
          <a:xfrm rot="5400000">
            <a:off x="3390900" y="3162300"/>
            <a:ext cx="3429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181600" y="1524000"/>
            <a:ext cx="35052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১ম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সারিতে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 ১টি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অ্যাপেল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endParaRPr lang="bn-IN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২য়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সারিতে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আছ্বে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 ২টি </a:t>
            </a:r>
          </a:p>
          <a:p>
            <a:endParaRPr lang="bn-IN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৩য়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সারিতে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 ৩টি </a:t>
            </a:r>
          </a:p>
          <a:p>
            <a:endParaRPr lang="bn-IN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৪র্থ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সারিতে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 ৪টি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28600" y="4953000"/>
            <a:ext cx="655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1,2,3,4 --- n ,  </a:t>
            </a:r>
            <a:r>
              <a:rPr lang="bn-IN" sz="2800" dirty="0" smtClean="0">
                <a:latin typeface="NikoshBAN" pitchFamily="2" charset="0"/>
                <a:ea typeface="Cambria Math" pitchFamily="18" charset="0"/>
                <a:cs typeface="NikoshBAN" pitchFamily="2" charset="0"/>
              </a:rPr>
              <a:t>ইত্যাদি সংখ্যাকে কি বলে</a:t>
            </a:r>
            <a:r>
              <a:rPr lang="en-US" sz="2800" dirty="0" smtClean="0">
                <a:latin typeface="NikoshBAN" pitchFamily="2" charset="0"/>
                <a:ea typeface="Cambria Math" pitchFamily="18" charset="0"/>
                <a:cs typeface="NikoshBAN" pitchFamily="2" charset="0"/>
              </a:rPr>
              <a:t> ?</a:t>
            </a:r>
            <a:r>
              <a:rPr lang="bn-IN" sz="2800" dirty="0" smtClean="0">
                <a:latin typeface="NikoshBAN" pitchFamily="2" charset="0"/>
                <a:ea typeface="Cambria Math" pitchFamily="18" charset="0"/>
                <a:cs typeface="NikoshBAN" pitchFamily="2" charset="0"/>
              </a:rPr>
              <a:t> </a:t>
            </a:r>
            <a:endParaRPr lang="en-US" dirty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2324100" y="358914"/>
            <a:ext cx="464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চিত্রটি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</a:t>
            </a:r>
            <a:endParaRPr lang="en-US" sz="4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Frame 1"/>
          <p:cNvSpPr/>
          <p:nvPr/>
        </p:nvSpPr>
        <p:spPr>
          <a:xfrm>
            <a:off x="2286000" y="358915"/>
            <a:ext cx="4724400" cy="707886"/>
          </a:xfrm>
          <a:prstGeom prst="frame">
            <a:avLst>
              <a:gd name="adj1" fmla="val 0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7" name="Picture 6" descr="7608.jpg"/>
          <p:cNvPicPr>
            <a:picLocks noChangeAspect="1"/>
          </p:cNvPicPr>
          <p:nvPr/>
        </p:nvPicPr>
        <p:blipFill>
          <a:blip r:embed="rId2"/>
          <a:srcRect l="10356" t="18182" r="11973" b="13636"/>
          <a:stretch>
            <a:fillRect/>
          </a:stretch>
        </p:blipFill>
        <p:spPr>
          <a:xfrm>
            <a:off x="304800" y="1447800"/>
            <a:ext cx="762000" cy="533400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softEdge rad="112500"/>
          </a:effectLst>
        </p:spPr>
      </p:pic>
      <p:pic>
        <p:nvPicPr>
          <p:cNvPr id="8" name="Picture 7" descr="7608.jpg"/>
          <p:cNvPicPr>
            <a:picLocks noChangeAspect="1"/>
          </p:cNvPicPr>
          <p:nvPr/>
        </p:nvPicPr>
        <p:blipFill>
          <a:blip r:embed="rId2"/>
          <a:srcRect l="10356" t="18182" r="11973" b="13636"/>
          <a:stretch>
            <a:fillRect/>
          </a:stretch>
        </p:blipFill>
        <p:spPr>
          <a:xfrm>
            <a:off x="3429000" y="1447800"/>
            <a:ext cx="762000" cy="533400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softEdge rad="112500"/>
          </a:effectLst>
        </p:spPr>
      </p:pic>
      <p:pic>
        <p:nvPicPr>
          <p:cNvPr id="9" name="Picture 8" descr="7608.jpg"/>
          <p:cNvPicPr>
            <a:picLocks noChangeAspect="1"/>
          </p:cNvPicPr>
          <p:nvPr/>
        </p:nvPicPr>
        <p:blipFill>
          <a:blip r:embed="rId2"/>
          <a:srcRect l="10356" t="18182" r="11973" b="13636"/>
          <a:stretch>
            <a:fillRect/>
          </a:stretch>
        </p:blipFill>
        <p:spPr>
          <a:xfrm>
            <a:off x="4191000" y="1447800"/>
            <a:ext cx="838200" cy="533400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softEdge rad="112500"/>
          </a:effectLst>
        </p:spPr>
      </p:pic>
      <p:pic>
        <p:nvPicPr>
          <p:cNvPr id="10" name="Picture 9" descr="7608.jpg"/>
          <p:cNvPicPr>
            <a:picLocks noChangeAspect="1"/>
          </p:cNvPicPr>
          <p:nvPr/>
        </p:nvPicPr>
        <p:blipFill>
          <a:blip r:embed="rId2"/>
          <a:srcRect l="10356" t="18182" r="11973" b="13636"/>
          <a:stretch>
            <a:fillRect/>
          </a:stretch>
        </p:blipFill>
        <p:spPr>
          <a:xfrm>
            <a:off x="4953000" y="1447800"/>
            <a:ext cx="914400" cy="5334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softEdge rad="112500"/>
          </a:effectLst>
        </p:spPr>
      </p:pic>
      <p:pic>
        <p:nvPicPr>
          <p:cNvPr id="11" name="Picture 10" descr="7608.jpg"/>
          <p:cNvPicPr>
            <a:picLocks noChangeAspect="1"/>
          </p:cNvPicPr>
          <p:nvPr/>
        </p:nvPicPr>
        <p:blipFill>
          <a:blip r:embed="rId2"/>
          <a:srcRect l="10356" t="18182" r="11973" b="13636"/>
          <a:stretch>
            <a:fillRect/>
          </a:stretch>
        </p:blipFill>
        <p:spPr>
          <a:xfrm>
            <a:off x="6477000" y="1371600"/>
            <a:ext cx="762000" cy="609600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softEdge rad="112500"/>
          </a:effectLst>
        </p:spPr>
      </p:pic>
      <p:pic>
        <p:nvPicPr>
          <p:cNvPr id="19" name="Picture 18" descr="7608.jpg"/>
          <p:cNvPicPr>
            <a:picLocks noChangeAspect="1"/>
          </p:cNvPicPr>
          <p:nvPr/>
        </p:nvPicPr>
        <p:blipFill>
          <a:blip r:embed="rId2"/>
          <a:srcRect l="10356" t="18182" r="11973" b="13636"/>
          <a:stretch>
            <a:fillRect/>
          </a:stretch>
        </p:blipFill>
        <p:spPr>
          <a:xfrm>
            <a:off x="1447800" y="1447800"/>
            <a:ext cx="838200" cy="5334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softEdge rad="112500"/>
          </a:effectLst>
        </p:spPr>
      </p:pic>
      <p:pic>
        <p:nvPicPr>
          <p:cNvPr id="21" name="Picture 20" descr="7608.jpg"/>
          <p:cNvPicPr>
            <a:picLocks noChangeAspect="1"/>
          </p:cNvPicPr>
          <p:nvPr/>
        </p:nvPicPr>
        <p:blipFill>
          <a:blip r:embed="rId2"/>
          <a:srcRect l="10356" t="18182" r="11973" b="13636"/>
          <a:stretch>
            <a:fillRect/>
          </a:stretch>
        </p:blipFill>
        <p:spPr>
          <a:xfrm>
            <a:off x="2286000" y="1447800"/>
            <a:ext cx="825500" cy="5334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softEdge rad="112500"/>
          </a:effectLst>
        </p:spPr>
      </p:pic>
      <p:pic>
        <p:nvPicPr>
          <p:cNvPr id="22" name="Picture 21" descr="7608.jpg"/>
          <p:cNvPicPr>
            <a:picLocks noChangeAspect="1"/>
          </p:cNvPicPr>
          <p:nvPr/>
        </p:nvPicPr>
        <p:blipFill>
          <a:blip r:embed="rId2"/>
          <a:srcRect l="10356" t="18182" r="11973" b="13636"/>
          <a:stretch>
            <a:fillRect/>
          </a:stretch>
        </p:blipFill>
        <p:spPr>
          <a:xfrm>
            <a:off x="7772400" y="1371600"/>
            <a:ext cx="609600" cy="609600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softEdge rad="112500"/>
          </a:effectLst>
        </p:spPr>
      </p:pic>
      <p:pic>
        <p:nvPicPr>
          <p:cNvPr id="23" name="Picture 22" descr="7608.jpg"/>
          <p:cNvPicPr>
            <a:picLocks noChangeAspect="1"/>
          </p:cNvPicPr>
          <p:nvPr/>
        </p:nvPicPr>
        <p:blipFill>
          <a:blip r:embed="rId2"/>
          <a:srcRect l="10356" t="18182" r="11973" b="13636"/>
          <a:stretch>
            <a:fillRect/>
          </a:stretch>
        </p:blipFill>
        <p:spPr>
          <a:xfrm>
            <a:off x="7162800" y="1371600"/>
            <a:ext cx="609600" cy="609600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softEdge rad="112500"/>
          </a:effectLst>
        </p:spPr>
      </p:pic>
      <p:pic>
        <p:nvPicPr>
          <p:cNvPr id="24" name="Picture 23" descr="7608.jpg"/>
          <p:cNvPicPr>
            <a:picLocks noChangeAspect="1"/>
          </p:cNvPicPr>
          <p:nvPr/>
        </p:nvPicPr>
        <p:blipFill>
          <a:blip r:embed="rId2"/>
          <a:srcRect l="10356" t="18182" r="11973" b="13636"/>
          <a:stretch>
            <a:fillRect/>
          </a:stretch>
        </p:blipFill>
        <p:spPr>
          <a:xfrm>
            <a:off x="8305800" y="1371600"/>
            <a:ext cx="609600" cy="609600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softEdge rad="112500"/>
          </a:effectLst>
        </p:spPr>
      </p:pic>
      <p:sp>
        <p:nvSpPr>
          <p:cNvPr id="29" name="TextBox 28"/>
          <p:cNvSpPr txBox="1"/>
          <p:nvPr/>
        </p:nvSpPr>
        <p:spPr>
          <a:xfrm>
            <a:off x="685800" y="2514600"/>
            <a:ext cx="617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Cambria Math" pitchFamily="18" charset="0"/>
                <a:ea typeface="Cambria Math" pitchFamily="18" charset="0"/>
              </a:rPr>
              <a:t>1+2+3+4+ --  </a:t>
            </a:r>
            <a:r>
              <a:rPr lang="bn-IN" sz="40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 </a:t>
            </a:r>
            <a:endParaRPr lang="en-US" sz="28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8600" y="144780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        +                       +                                   +</a:t>
            </a:r>
            <a:endParaRPr lang="en-US" sz="2800" dirty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9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xplosion 2 5"/>
          <p:cNvSpPr/>
          <p:nvPr/>
        </p:nvSpPr>
        <p:spPr>
          <a:xfrm>
            <a:off x="1011238" y="381000"/>
            <a:ext cx="7294562" cy="1828800"/>
          </a:xfrm>
          <a:prstGeom prst="irregularSeal2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পাঠ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Curved Up Ribbon 6"/>
          <p:cNvSpPr/>
          <p:nvPr/>
        </p:nvSpPr>
        <p:spPr>
          <a:xfrm>
            <a:off x="1295400" y="5334000"/>
            <a:ext cx="7010400" cy="762000"/>
          </a:xfrm>
          <a:prstGeom prst="ellipseRibbon2">
            <a:avLst>
              <a:gd name="adj1" fmla="val 0"/>
              <a:gd name="adj2" fmla="val 100000"/>
              <a:gd name="adj3" fmla="val 12500"/>
            </a:avLst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অনুক্রম ও অসীম গুণোত্তর ধারা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Frame 1"/>
          <p:cNvSpPr/>
          <p:nvPr/>
        </p:nvSpPr>
        <p:spPr>
          <a:xfrm>
            <a:off x="1011238" y="381000"/>
            <a:ext cx="7315200" cy="1828800"/>
          </a:xfrm>
          <a:prstGeom prst="frame">
            <a:avLst>
              <a:gd name="adj1" fmla="val 0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8" name="Picture 7" descr="4eq210.jpg"/>
          <p:cNvPicPr>
            <a:picLocks noChangeAspect="1"/>
          </p:cNvPicPr>
          <p:nvPr/>
        </p:nvPicPr>
        <p:blipFill>
          <a:blip r:embed="rId2"/>
          <a:srcRect l="35000" t="33124" b="13333"/>
          <a:stretch>
            <a:fillRect/>
          </a:stretch>
        </p:blipFill>
        <p:spPr>
          <a:xfrm>
            <a:off x="2590800" y="2514600"/>
            <a:ext cx="3810000" cy="2667000"/>
          </a:xfrm>
          <a:prstGeom prst="rect">
            <a:avLst/>
          </a:prstGeom>
          <a:ln>
            <a:noFill/>
          </a:ln>
          <a:effectLst>
            <a:softEdge rad="127000"/>
          </a:effec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528"/>
            </a:avLst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38400" y="523994"/>
            <a:ext cx="4495800" cy="1015663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6000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000" i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1905000"/>
            <a:ext cx="857250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শিক্ষার্থিরা---</a:t>
            </a:r>
          </a:p>
          <a:p>
            <a:endParaRPr lang="bn-IN" sz="28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1.</a:t>
            </a:r>
            <a:r>
              <a:rPr lang="bn-IN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অনুক্রম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ও </a:t>
            </a:r>
            <a:r>
              <a:rPr lang="bn-IN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ধারা </a:t>
            </a:r>
            <a:r>
              <a:rPr lang="bn-IN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কী বলতে পারবে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IN" sz="36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2. </a:t>
            </a:r>
            <a:r>
              <a:rPr lang="bn-IN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অনুক্রম ও ধারার সাধারণ পদ নির্ণয় করতে পারবে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3. </a:t>
            </a:r>
            <a:r>
              <a:rPr lang="bn-IN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অনুক্রম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ধারার</a:t>
            </a:r>
            <a:r>
              <a:rPr lang="bn-IN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১ম পদ,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সাধারণ অন্তর বা অনুপাত</a:t>
            </a:r>
            <a:endParaRPr lang="en-US" sz="40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IN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জানা থাকলে ধারা নির্ণয় করতে পারবে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IN" sz="40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Frame 1"/>
          <p:cNvSpPr/>
          <p:nvPr/>
        </p:nvSpPr>
        <p:spPr>
          <a:xfrm>
            <a:off x="2438400" y="523993"/>
            <a:ext cx="4495800" cy="1015664"/>
          </a:xfrm>
          <a:prstGeom prst="frame">
            <a:avLst>
              <a:gd name="adj1" fmla="val 0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Frame 6"/>
          <p:cNvSpPr/>
          <p:nvPr/>
        </p:nvSpPr>
        <p:spPr>
          <a:xfrm>
            <a:off x="304800" y="1828800"/>
            <a:ext cx="8610600" cy="3886200"/>
          </a:xfrm>
          <a:prstGeom prst="frame">
            <a:avLst>
              <a:gd name="adj1" fmla="val 0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2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381000" y="228600"/>
            <a:ext cx="8382000" cy="2739211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অনুক্রমঃ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কতকগুলো রাশি একটা বিশেষ নিয়মে ক্রমান্বয়ে এমনভাবে সাজানো হয় যে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প্রত্যেক রাশি তার পূর্বের পদ ও পরের পদের সাথে কীভাবে সম্পর্কিত তা জানা যায়।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অথবা স্বাভাবিক সংখ্যা বা বর্গ সংখ্যা্র সেট একটি অনুক্রম।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যেমন,</a:t>
            </a:r>
          </a:p>
          <a:p>
            <a:r>
              <a:rPr lang="en-US" sz="24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1,2,3,4,5,------n </a:t>
            </a:r>
            <a:r>
              <a:rPr lang="bn-IN" sz="24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(একটি স্বাভাবিক সংখ্যার অনুক্রম) </a:t>
            </a:r>
          </a:p>
          <a:p>
            <a:endParaRPr lang="bn-IN" sz="2400" dirty="0" smtClean="0">
              <a:latin typeface="Cambria Math" pitchFamily="18" charset="0"/>
              <a:ea typeface="Cambria Math" pitchFamily="18" charset="0"/>
              <a:cs typeface="NikoshBAN" pitchFamily="2" charset="0"/>
            </a:endParaRPr>
          </a:p>
          <a:p>
            <a:r>
              <a:rPr lang="en-US" sz="24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1,4,9,16,25,---n</a:t>
            </a:r>
            <a:r>
              <a:rPr lang="en-US" sz="2400" baseline="300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2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 (</a:t>
            </a:r>
            <a:r>
              <a:rPr lang="bn-IN" sz="24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একটি বর্গ সংখ্যার অনুক্রম)</a:t>
            </a:r>
          </a:p>
          <a:p>
            <a:endParaRPr lang="en-US" sz="2400" dirty="0">
              <a:latin typeface="Cambria Math" pitchFamily="18" charset="0"/>
              <a:ea typeface="Cambria Math" pitchFamily="18" charset="0"/>
              <a:cs typeface="NikoshBAN" pitchFamily="2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381000" y="1371600"/>
            <a:ext cx="3048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81000" y="2133600"/>
            <a:ext cx="3048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304800" y="3200401"/>
            <a:ext cx="3352800" cy="83099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এখানে, অনুক্রম দুইটির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প্রথম পদ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     =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1,  1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/>
        </p:nvGraphicFramePr>
        <p:xfrm>
          <a:off x="1371600" y="3429000"/>
          <a:ext cx="533400" cy="609600"/>
        </p:xfrm>
        <a:graphic>
          <a:graphicData uri="http://schemas.openxmlformats.org/presentationml/2006/ole">
            <p:oleObj spid="_x0000_s52226" name="Equation" r:id="rId3" imgW="152334" imgH="241195" progId="Equation.3">
              <p:embed/>
            </p:oleObj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304800" y="4114800"/>
            <a:ext cx="3352800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দ্বিতীয় পদ       =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2,  4</a:t>
            </a:r>
            <a:endParaRPr lang="en-US" sz="2400" dirty="0">
              <a:latin typeface="Cambria Math" pitchFamily="18" charset="0"/>
              <a:ea typeface="Cambria Math" pitchFamily="18" charset="0"/>
              <a:cs typeface="NikoshBAN" pitchFamily="2" charset="0"/>
            </a:endParaRPr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/>
        </p:nvGraphicFramePr>
        <p:xfrm>
          <a:off x="1447800" y="3962400"/>
          <a:ext cx="457200" cy="609600"/>
        </p:xfrm>
        <a:graphic>
          <a:graphicData uri="http://schemas.openxmlformats.org/presentationml/2006/ole">
            <p:oleObj spid="_x0000_s52227" name="Equation" r:id="rId4" imgW="164957" imgH="241091" progId="Equation.3">
              <p:embed/>
            </p:oleObj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304800" y="4800600"/>
            <a:ext cx="3429000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তৃতীয় পদ         =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3,  9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31" name="Object 30"/>
          <p:cNvGraphicFramePr>
            <a:graphicFrameLocks noChangeAspect="1"/>
          </p:cNvGraphicFramePr>
          <p:nvPr/>
        </p:nvGraphicFramePr>
        <p:xfrm>
          <a:off x="1371600" y="4572000"/>
          <a:ext cx="609600" cy="685800"/>
        </p:xfrm>
        <a:graphic>
          <a:graphicData uri="http://schemas.openxmlformats.org/presentationml/2006/ole">
            <p:oleObj spid="_x0000_s52228" name="Equation" r:id="rId5" imgW="152334" imgH="241195" progId="Equation.3">
              <p:embed/>
            </p:oleObj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304800" y="5562600"/>
            <a:ext cx="3429000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সাধারণ পদ       </a:t>
            </a:r>
            <a:r>
              <a:rPr lang="bn-IN" sz="24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=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n ,  n</a:t>
            </a:r>
            <a:r>
              <a:rPr lang="en-US" sz="2400" baseline="300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2</a:t>
            </a:r>
            <a:endParaRPr lang="en-US" sz="2400" baseline="30000" dirty="0">
              <a:latin typeface="Cambria Math" pitchFamily="18" charset="0"/>
              <a:ea typeface="Cambria Math" pitchFamily="18" charset="0"/>
              <a:cs typeface="NikoshBAN" pitchFamily="2" charset="0"/>
            </a:endParaRPr>
          </a:p>
        </p:txBody>
      </p:sp>
      <p:graphicFrame>
        <p:nvGraphicFramePr>
          <p:cNvPr id="33" name="Object 32"/>
          <p:cNvGraphicFramePr>
            <a:graphicFrameLocks noChangeAspect="1"/>
          </p:cNvGraphicFramePr>
          <p:nvPr/>
        </p:nvGraphicFramePr>
        <p:xfrm>
          <a:off x="1600200" y="5257800"/>
          <a:ext cx="609600" cy="762000"/>
        </p:xfrm>
        <a:graphic>
          <a:graphicData uri="http://schemas.openxmlformats.org/presentationml/2006/ole">
            <p:oleObj spid="_x0000_s52229" name="Equation" r:id="rId6" imgW="164957" imgH="241091" progId="Equation.3">
              <p:embed/>
            </p:oleObj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 dir="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5" grpId="0" animBg="1"/>
      <p:bldP spid="28" grpId="0" animBg="1"/>
      <p:bldP spid="30" grpId="0" animBg="1"/>
      <p:bldP spid="3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228600" y="304800"/>
            <a:ext cx="8686800" cy="156966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ধারাঃ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অনুক্রমের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পদ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পরপর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“+”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চিহ্ন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যুক্ত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ধারা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( Series)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পাওয়া যায়। যেমন,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1+3+5+7+ -----------</a:t>
            </a:r>
            <a:r>
              <a:rPr lang="bn-IN" sz="24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একটি ধারা ।ধারাটির পরপর দুইটি পদের পার্থক্য সমান ।আবার,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2+4+8+16+</a:t>
            </a:r>
            <a:r>
              <a:rPr lang="bn-IN" sz="24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--------</a:t>
            </a:r>
            <a:r>
              <a:rPr lang="bn-IN" sz="24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একটি ধারা ।এই ধারার পরপর দুইটি পদের ভাগফল বা অনুপাত সমান ।</a:t>
            </a:r>
            <a:endParaRPr lang="en-US" sz="2400" dirty="0">
              <a:latin typeface="Cambria Math" pitchFamily="18" charset="0"/>
              <a:ea typeface="Cambria Math" pitchFamily="18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5410200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অসীম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ধারাঃ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ধারার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শেষ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পদ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নেই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সেই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ধারা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অসীম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ধারা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ধারা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দুইপ্রকারঃ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             (১)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সমান্তর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অসীম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ধারা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ও (২)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গুণোত্তর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অসীম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ধারা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4648200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সসীম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ধারাঃ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ধারার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শেষ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পদ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সসীম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ধারা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বুলে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।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ধারা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প্রকার;যেমন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              (১)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সমান্তর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সসীম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ধারা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ও (২)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গুণোত্তর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সসীম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ধারা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9" name="Diagram 8"/>
          <p:cNvGraphicFramePr/>
          <p:nvPr/>
        </p:nvGraphicFramePr>
        <p:xfrm>
          <a:off x="2057400" y="990600"/>
          <a:ext cx="57912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Diagram 9"/>
          <p:cNvGraphicFramePr/>
          <p:nvPr/>
        </p:nvGraphicFramePr>
        <p:xfrm>
          <a:off x="228600" y="1981200"/>
          <a:ext cx="3581400" cy="236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graphicFrame>
        <p:nvGraphicFramePr>
          <p:cNvPr id="11" name="Diagram 10"/>
          <p:cNvGraphicFramePr/>
          <p:nvPr/>
        </p:nvGraphicFramePr>
        <p:xfrm>
          <a:off x="4953000" y="2286000"/>
          <a:ext cx="3962400" cy="243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sp>
        <p:nvSpPr>
          <p:cNvPr id="13" name="Right Arrow 12"/>
          <p:cNvSpPr/>
          <p:nvPr/>
        </p:nvSpPr>
        <p:spPr>
          <a:xfrm rot="8609533">
            <a:off x="3558590" y="2505126"/>
            <a:ext cx="655220" cy="3955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 rot="18668422">
            <a:off x="5650264" y="2455812"/>
            <a:ext cx="307330" cy="5747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4" grpId="0"/>
      <p:bldP spid="5" grpId="0"/>
      <p:bldGraphic spid="9" grpId="0">
        <p:bldAsOne/>
      </p:bldGraphic>
      <p:bldGraphic spid="10" grpId="0">
        <p:bldAsOne/>
      </p:bldGraphic>
      <p:bldGraphic spid="11" grpId="0">
        <p:bldAsOne/>
      </p:bldGraphic>
      <p:bldP spid="13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838200" y="914400"/>
          <a:ext cx="3352800" cy="1066800"/>
        </p:xfrm>
        <a:graphic>
          <a:graphicData uri="http://schemas.openxmlformats.org/presentationml/2006/ole">
            <p:oleObj spid="_x0000_s21566" name="Equation" r:id="rId3" imgW="1143000" imgH="609480" progId="Equation.3">
              <p:embed/>
            </p:oleObj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4495800" y="986135"/>
            <a:ext cx="4267200" cy="46166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1600" dirty="0" smtClean="0"/>
              <a:t> 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অনুক্রমের সাধারণ পদ নির্ণয় করতে হবে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228600" y="2209800"/>
            <a:ext cx="8610600" cy="156966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অনুক্রম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ধারার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সাধারণ পদ এমন একটি বিশেষ পদ,যা অনুক্রমের সকল পদই ঐ পদের মধ্যে সম্পর্কিত থাকে । উপরোক্ত অনুক্রমের সাধারণ পদ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7086600" y="3048000"/>
          <a:ext cx="1143000" cy="685800"/>
        </p:xfrm>
        <a:graphic>
          <a:graphicData uri="http://schemas.openxmlformats.org/presentationml/2006/ole">
            <p:oleObj spid="_x0000_s21567" name="Equation" r:id="rId4" imgW="545863" imgH="393529" progId="Equation.3">
              <p:embed/>
            </p:oleObj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228600" y="3972580"/>
            <a:ext cx="6477000" cy="52322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∴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n=1 </a:t>
            </a:r>
            <a:r>
              <a:rPr lang="bn-IN" sz="2400" dirty="0" smtClean="0">
                <a:latin typeface="NikoshBAN" pitchFamily="2" charset="0"/>
                <a:ea typeface="Cambria Math" pitchFamily="18" charset="0"/>
                <a:cs typeface="NikoshBAN" pitchFamily="2" charset="0"/>
              </a:rPr>
              <a:t>হলে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অনুক্রমের প্রথম পদ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04800" y="4800600"/>
            <a:ext cx="6324600" cy="52322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n =2</a:t>
            </a:r>
            <a:r>
              <a:rPr lang="en-US" sz="2800" dirty="0" smtClean="0">
                <a:latin typeface="NikoshBAN" pitchFamily="2" charset="0"/>
                <a:ea typeface="Cambria Math" pitchFamily="18" charset="0"/>
                <a:cs typeface="NikoshBAN" pitchFamily="2" charset="0"/>
              </a:rPr>
              <a:t> </a:t>
            </a:r>
            <a:r>
              <a:rPr lang="bn-IN" sz="2800" dirty="0" smtClean="0">
                <a:latin typeface="NikoshBAN" pitchFamily="2" charset="0"/>
                <a:ea typeface="Cambria Math" pitchFamily="18" charset="0"/>
                <a:cs typeface="NikoshBAN" pitchFamily="2" charset="0"/>
              </a:rPr>
              <a:t>হলে  অনুক্রমের ২য় পদ</a:t>
            </a:r>
            <a:endParaRPr lang="en-US" sz="2800" dirty="0">
              <a:latin typeface="Cambria Math" pitchFamily="18" charset="0"/>
              <a:ea typeface="Cambria Math" pitchFamily="18" charset="0"/>
            </a:endParaRPr>
          </a:p>
        </p:txBody>
      </p:sp>
      <p:graphicFrame>
        <p:nvGraphicFramePr>
          <p:cNvPr id="34" name="Object 33"/>
          <p:cNvGraphicFramePr>
            <a:graphicFrameLocks noChangeAspect="1"/>
          </p:cNvGraphicFramePr>
          <p:nvPr/>
        </p:nvGraphicFramePr>
        <p:xfrm>
          <a:off x="3810000" y="4800600"/>
          <a:ext cx="914400" cy="566738"/>
        </p:xfrm>
        <a:graphic>
          <a:graphicData uri="http://schemas.openxmlformats.org/presentationml/2006/ole">
            <p:oleObj spid="_x0000_s21569" name="Equation" r:id="rId5" imgW="545760" imgH="393480" progId="Equation.3">
              <p:embed/>
            </p:oleObj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457200" y="5638800"/>
            <a:ext cx="815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এভাবে অনুক্রমের 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n</a:t>
            </a:r>
            <a:r>
              <a:rPr lang="bn-IN" sz="2400" dirty="0" smtClean="0">
                <a:latin typeface="NikoshBAN" pitchFamily="2" charset="0"/>
                <a:ea typeface="Cambria Math" pitchFamily="18" charset="0"/>
                <a:cs typeface="NikoshBAN" pitchFamily="2" charset="0"/>
              </a:rPr>
              <a:t>এর নির্দিষ্ট মানের সাপেক্ষে নির্দিষ্টতম পদ নির্ণয় করা যাবে।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895600" y="76201"/>
            <a:ext cx="2667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লক্ষ্য কর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21570" name="Object 66"/>
          <p:cNvGraphicFramePr>
            <a:graphicFrameLocks noChangeAspect="1"/>
          </p:cNvGraphicFramePr>
          <p:nvPr/>
        </p:nvGraphicFramePr>
        <p:xfrm>
          <a:off x="3657600" y="3962400"/>
          <a:ext cx="1295400" cy="533400"/>
        </p:xfrm>
        <a:graphic>
          <a:graphicData uri="http://schemas.openxmlformats.org/presentationml/2006/ole">
            <p:oleObj spid="_x0000_s21570" name="Equation" r:id="rId6" imgW="761669" imgH="393529" progId="Equation.3">
              <p:embed/>
            </p:oleObj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 dir="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2000"/>
                                        <p:tgtEl>
                                          <p:spTgt spid="21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20" grpId="0" animBg="1"/>
      <p:bldP spid="26" grpId="0" animBg="1"/>
      <p:bldP spid="3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2367</TotalTime>
  <Words>1094</Words>
  <Application>Microsoft Office PowerPoint</Application>
  <PresentationFormat>On-screen Show (4:3)</PresentationFormat>
  <Paragraphs>149</Paragraphs>
  <Slides>22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Office Theme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Jahidul Hossain</dc:creator>
  <cp:lastModifiedBy>HD-Media</cp:lastModifiedBy>
  <cp:revision>566</cp:revision>
  <dcterms:created xsi:type="dcterms:W3CDTF">2006-08-16T00:00:00Z</dcterms:created>
  <dcterms:modified xsi:type="dcterms:W3CDTF">2020-03-14T04:39:28Z</dcterms:modified>
</cp:coreProperties>
</file>