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47146-B8A8-497D-A051-BD9D83E9597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FF5B0-2955-4F0A-A904-26F10287E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7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FF5B0-2955-4F0A-A904-26F10287EBE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5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yBX9siC1ns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2362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0738"/>
            <a:ext cx="9294963" cy="68786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457200"/>
            <a:ext cx="3048000" cy="1015663"/>
          </a:xfrm>
          <a:prstGeom prst="rect">
            <a:avLst/>
          </a:prstGeom>
          <a:noFill/>
        </p:spPr>
        <p:txBody>
          <a:bodyPr wrap="square" rtlCol="0">
            <a:prstTxWarp prst="textFade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96853" y="573596"/>
            <a:ext cx="3581400" cy="923330"/>
          </a:xfrm>
          <a:prstGeom prst="rect">
            <a:avLst/>
          </a:prstGeom>
          <a:noFill/>
        </p:spPr>
        <p:txBody>
          <a:bodyPr wrap="square" rtlCol="0">
            <a:prstTxWarp prst="textFade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প্রানঢালা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2200" y="4876800"/>
            <a:ext cx="4191000" cy="1569660"/>
          </a:xfrm>
          <a:prstGeom prst="rect">
            <a:avLst/>
          </a:prstGeom>
          <a:noFill/>
        </p:spPr>
        <p:txBody>
          <a:bodyPr wrap="square" rtlCol="0">
            <a:prstTxWarp prst="textFade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অভিনন্দন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-144696"/>
            <a:ext cx="4722963" cy="7086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446" y="-204537"/>
            <a:ext cx="4873926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5032" y="88231"/>
            <a:ext cx="6324600" cy="67818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10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ক্লাসে </a:t>
            </a:r>
            <a:r>
              <a:rPr lang="bn-BD" sz="10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40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hela Boishakh-1420 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3514" y="72836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76400"/>
            <a:ext cx="3048000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0908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632" y="86496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শব্দার্থঃ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7493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নির্জীবতা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1911" y="920586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প্রান শুন্যতা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114" y="2397138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সোৎসাহ্‌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2458693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উৎসাহের সংগে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887" y="4050025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নওরাজ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4224814"/>
            <a:ext cx="2660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নতুন দিন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496" y="5657165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জা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তী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য়তা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4978" y="5657165"/>
            <a:ext cx="3499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স্ব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চেতনা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সংক্রান্ত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01994"/>
            <a:ext cx="3352800" cy="15054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123" y="1974738"/>
            <a:ext cx="2976282" cy="1606662"/>
          </a:xfrm>
          <a:prstGeom prst="rect">
            <a:avLst/>
          </a:prstGeom>
        </p:spPr>
      </p:pic>
      <p:pic>
        <p:nvPicPr>
          <p:cNvPr id="13" name="Picture 12" descr="sunri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88123" y="3733800"/>
            <a:ext cx="2943331" cy="14018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52" y="5250335"/>
            <a:ext cx="2943331" cy="145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শব্দার্থঃ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84818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রাখিবন্দন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900380"/>
            <a:ext cx="3494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মংগল কামনায় রাখি 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বেধে দেয়ার উৎসব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8194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হালখা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24384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নতুন বছরের নতুন 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হিসাব খাতা আরম্ভ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1189" y="5020961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স্বাদেশিকতা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7103" y="51054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দেশপ্রেমিকতা।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533400"/>
            <a:ext cx="3190103" cy="205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1" y="4306330"/>
            <a:ext cx="3761602" cy="2551670"/>
          </a:xfrm>
          <a:prstGeom prst="rect">
            <a:avLst/>
          </a:prstGeom>
        </p:spPr>
      </p:pic>
      <p:pic>
        <p:nvPicPr>
          <p:cNvPr id="11" name="Picture 10" descr="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399" y="2667000"/>
            <a:ext cx="3037703" cy="1752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705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943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পয়লা বৈশাখ নববর্ষ বাঙ্গালীর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সর্বশ্রেষ্ঠ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উৎসব ।’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44"/>
            <a:ext cx="9144000" cy="573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1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4267200" cy="5641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0" cy="56410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5791079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কৃষি-নির্ভর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সামঞ্জস্য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প্রাচিন কাল  থেকেই  বাংলা নববর্ষ উৎযাপনের ধারনা তৈরি হয় ।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4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2" t="4703" r="20270" b="4292"/>
          <a:stretch/>
        </p:blipFill>
        <p:spPr>
          <a:xfrm>
            <a:off x="6178" y="0"/>
            <a:ext cx="2508422" cy="4812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6" t="4914" r="27738"/>
          <a:stretch/>
        </p:blipFill>
        <p:spPr>
          <a:xfrm>
            <a:off x="4962309" y="-8022"/>
            <a:ext cx="1994545" cy="4812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9" t="6125" r="30241"/>
          <a:stretch/>
        </p:blipFill>
        <p:spPr>
          <a:xfrm>
            <a:off x="2514600" y="0"/>
            <a:ext cx="2438400" cy="48129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5181600"/>
            <a:ext cx="90945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 উৎসব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হিন্দুর বা মুসলমানদের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বৌদ্ধ-খ্রিস্টানের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নয়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এটি উৎসব সমগ্র বাঙালির।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54" y="-8021"/>
            <a:ext cx="2187146" cy="481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1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" r="7029" b="5115"/>
          <a:stretch/>
        </p:blipFill>
        <p:spPr>
          <a:xfrm>
            <a:off x="3179805" y="1"/>
            <a:ext cx="2858529" cy="4648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00400" cy="4648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34" y="-22654"/>
            <a:ext cx="3105666" cy="46708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51816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বিত্তবান,মধ্যবিত্ত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দরিদ্র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বাংলাভাষাভাষী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বসবাসকারী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মানুসের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44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985318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আবুল ফজল তার ‘আইন-ই-আকবরি গ্রন্থে বাংলা নববর্ষ কে এদেশের জনগনের নওরোজ বলে উল্লেখ করেছেন।’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ttp://onushilon.org/corita/image/akb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72440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1" descr="http://static.flickr.com/45/136722465_43350e0dd2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76200"/>
            <a:ext cx="4343400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3640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189141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‘বাঙ্গালী জাতি পরম উৎসাহ ভরে বিভিন্ন অনুষ্ঠানের মাধ্যমে নববর্ষ উদযাপন করে আসছে।’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57"/>
            <a:ext cx="9144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6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6632" y="152400"/>
            <a:ext cx="6781800" cy="830997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800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8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বৈশাখী</a:t>
            </a:r>
            <a:r>
              <a:rPr lang="en-US" sz="4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4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বর্নণা</a:t>
            </a:r>
            <a:r>
              <a:rPr lang="en-US" sz="4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6553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4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4" y="0"/>
            <a:ext cx="900505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6999" y="608838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905000"/>
            <a:ext cx="708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 মোঃ মহিউদ্দীন</a:t>
            </a:r>
          </a:p>
          <a:p>
            <a:r>
              <a:rPr lang="as-I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as-I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আমদহ মাধ্যমিক বিদ্যালয়</a:t>
            </a:r>
          </a:p>
          <a:p>
            <a:r>
              <a:rPr lang="as-I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দৌলতপুর ,কুষ্টিয়া</a:t>
            </a:r>
          </a:p>
          <a:p>
            <a:r>
              <a:rPr lang="as-I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 নাং ০১৭১৯৭৬৫৯৩৯</a:t>
            </a:r>
          </a:p>
          <a:p>
            <a:r>
              <a:rPr lang="as-I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ইমেল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mohiuddinam69@gmail.com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95400"/>
            <a:ext cx="3048000" cy="336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5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1542365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5762" y="121022"/>
            <a:ext cx="4495800" cy="769441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39624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বাংগালী সংস্কৃতির সাথে বাং লা নববর্ষের সর্ম্পক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1022"/>
            <a:ext cx="4195763" cy="33841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4195763" cy="3276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5719" y="25908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টুম্পা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715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রূম্পা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6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8189" y="76200"/>
            <a:ext cx="4648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1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2381" y="-8439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ল্যায়ন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406849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ঐতিহাসিক আবুল ফজল বাংলা নববর্ষকে কি বলে উল্লেখ করেছেন?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21336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) নওরোজ  (খ)জাতীয় উৎসব  (গ)অনন্য উৎসব  (ঘ)বর্ষবরন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" y="2895600"/>
            <a:ext cx="819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২।নববর্ষ উদযাপনের মাধ্যমে কী প্রকাশ পেয়েছে?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" y="3472190"/>
            <a:ext cx="796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ক)উগ্র জাতীয়তা  (খ)ঐক্যবোধ  (গ)বহুমুখী ভাবনা (ঘ)সাংষ্কৃতিক ভিন্নতা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431" y="4267199"/>
            <a:ext cx="712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৩।কবির চৌধুরী উপাধী কি?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323" y="4767590"/>
            <a:ext cx="852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ক)অধ্যাপক     (খ)জাতীয় অধ্যাপক   (গ)জাতীয় শিক্ষক   (ঘ) জাতীয় লেখক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442" y="5435025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।গৌরব মন্ডিত শব্দের  অর্থ কি?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0005" y="60198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ক) মহান     (খ) অলংকার     (গ) সংকীর্ণ       (ঘ) মর্যাদাপূর্ণ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7-Point Star 11"/>
          <p:cNvSpPr/>
          <p:nvPr/>
        </p:nvSpPr>
        <p:spPr>
          <a:xfrm>
            <a:off x="357831" y="2066855"/>
            <a:ext cx="457200" cy="59718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7-Point Star 12"/>
          <p:cNvSpPr/>
          <p:nvPr/>
        </p:nvSpPr>
        <p:spPr>
          <a:xfrm>
            <a:off x="129231" y="3968605"/>
            <a:ext cx="457200" cy="59718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7-Point Star 13"/>
          <p:cNvSpPr/>
          <p:nvPr/>
        </p:nvSpPr>
        <p:spPr>
          <a:xfrm>
            <a:off x="164242" y="5735433"/>
            <a:ext cx="457200" cy="59718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7-Point Star 14"/>
          <p:cNvSpPr/>
          <p:nvPr/>
        </p:nvSpPr>
        <p:spPr>
          <a:xfrm>
            <a:off x="6352674" y="6850905"/>
            <a:ext cx="457200" cy="59718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Callout 15"/>
          <p:cNvSpPr/>
          <p:nvPr/>
        </p:nvSpPr>
        <p:spPr>
          <a:xfrm>
            <a:off x="6629400" y="76200"/>
            <a:ext cx="2285999" cy="1066800"/>
          </a:xfrm>
          <a:prstGeom prst="down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চাপুন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6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7326" y="5782128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তোমার দেখা একটি নববর্ষ উৎসবের বর্ননা দাও।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1524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7620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0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1" y="-17885"/>
            <a:ext cx="922213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9986" y="694366"/>
            <a:ext cx="4953000" cy="1107996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</a:bodyPr>
          <a:lstStyle/>
          <a:p>
            <a:r>
              <a:rPr lang="en-US" sz="6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endParaRPr lang="en-US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9221" y="694366"/>
            <a:ext cx="3352800" cy="1323439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</a:bodyPr>
          <a:lstStyle/>
          <a:p>
            <a:r>
              <a:rPr lang="en-US" sz="9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3163" y="4642009"/>
            <a:ext cx="6324600" cy="2215991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</a:bodyPr>
          <a:lstStyle/>
          <a:p>
            <a:r>
              <a:rPr lang="en-US" sz="13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4" y="-113521"/>
            <a:ext cx="4704101" cy="70492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29" y="-17885"/>
            <a:ext cx="4531402" cy="68930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3582250">
            <a:off x="703425" y="1847764"/>
            <a:ext cx="6284583" cy="8531205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r>
              <a:rPr lang="en-US" sz="9600" b="1" dirty="0" err="1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96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US" sz="96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26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" y="0"/>
            <a:ext cx="9126616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14600" y="71585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667000"/>
            <a:ext cx="662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শ্রেনীঃ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৯ম -১০ম</a:t>
            </a:r>
          </a:p>
          <a:p>
            <a:pPr lvl="0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(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গদ্য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1524000"/>
            <a:ext cx="2174631" cy="330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5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" y="0"/>
            <a:ext cx="913985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533401"/>
            <a:ext cx="3657599" cy="2743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 descr="Pohela-Boishakh-1422-New-P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928" y="3276600"/>
            <a:ext cx="3200399" cy="2590799"/>
          </a:xfrm>
          <a:prstGeom prst="rect">
            <a:avLst/>
          </a:prstGeom>
        </p:spPr>
      </p:pic>
      <p:pic>
        <p:nvPicPr>
          <p:cNvPr id="5" name="Content Placeholder 6" descr="picture-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213" y="3429000"/>
            <a:ext cx="3657599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ী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9" y="739274"/>
            <a:ext cx="3218328" cy="230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66800" y="60960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উপরের ছবিগুলো দেখ  এবং চিন্তা করে  বল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1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76200"/>
            <a:ext cx="9129156" cy="685800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2133600" y="786219"/>
            <a:ext cx="6096000" cy="1499781"/>
          </a:xfrm>
          <a:prstGeom prst="wedgeRectCallout">
            <a:avLst>
              <a:gd name="adj1" fmla="val -20376"/>
              <a:gd name="adj2" fmla="val 98752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7" name="Up Arrow Callout 6"/>
          <p:cNvSpPr/>
          <p:nvPr/>
        </p:nvSpPr>
        <p:spPr>
          <a:xfrm>
            <a:off x="990600" y="4182762"/>
            <a:ext cx="6248400" cy="1600200"/>
          </a:xfrm>
          <a:prstGeom prst="upArrow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https://www.youtube.com/watch?v=lyBX9siC1ns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2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hela Boishakh-1420 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890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304800"/>
            <a:ext cx="6172200" cy="1200329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810986"/>
            <a:ext cx="7391400" cy="1569660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পহেলা বৈশাখ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4876800"/>
            <a:ext cx="5334000" cy="1015663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 চৌধুরী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9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" y="0"/>
            <a:ext cx="913985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828800"/>
            <a:ext cx="8077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bn-IN" sz="4400" dirty="0"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লেখক </a:t>
            </a:r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কবীর 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চৌধুরীর </a:t>
            </a:r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 বলতে পারবে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নতুন নতুন শব্দের অর্থ বলতে পারবে ।</a:t>
            </a:r>
            <a:endParaRPr lang="bn-IN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বাংলা 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নবর্বষ সর্ম্পকে বলতে 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 ।</a:t>
            </a:r>
            <a:endParaRPr lang="bn-IN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 নববর্ষ </a:t>
            </a:r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উদযাপনের তাৎপর্য 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ব্যাখা করতে পারবে।</a:t>
            </a:r>
            <a:r>
              <a:rPr lang="bn-IN" sz="3600" dirty="0" smtClean="0"/>
              <a:t> </a:t>
            </a:r>
            <a:endParaRPr lang="bn-IN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929063" y="4572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4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1-12-14__pcp01.jpg"/>
          <p:cNvPicPr>
            <a:picLocks noChangeAspect="1"/>
          </p:cNvPicPr>
          <p:nvPr/>
        </p:nvPicPr>
        <p:blipFill rotWithShape="1">
          <a:blip r:embed="rId2"/>
          <a:srcRect l="20241" r="20182"/>
          <a:stretch/>
        </p:blipFill>
        <p:spPr>
          <a:xfrm>
            <a:off x="2590800" y="1066800"/>
            <a:ext cx="4176583" cy="41125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05200" y="517931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কবির চৌধুরী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বির </a:t>
            </a:r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চৌধুরী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5257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কবির চৌধুরী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4965412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s-IN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 চৌধুরী</a:t>
            </a:r>
          </a:p>
        </p:txBody>
      </p:sp>
      <p:sp>
        <p:nvSpPr>
          <p:cNvPr id="2" name="Round Diagonal Corner Rectangle 1"/>
          <p:cNvSpPr/>
          <p:nvPr/>
        </p:nvSpPr>
        <p:spPr>
          <a:xfrm>
            <a:off x="3505200" y="152400"/>
            <a:ext cx="2209800" cy="914400"/>
          </a:xfrm>
          <a:prstGeom prst="round2Diag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জন্মঃ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81400" y="5875072"/>
            <a:ext cx="2667000" cy="914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মৃত্যুঃ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53200" y="228600"/>
            <a:ext cx="2362200" cy="914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পৈত্রিক নিবাসঃ 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53200" y="1676400"/>
            <a:ext cx="2438400" cy="990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পুরস্কারঃ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5800" y="5179314"/>
            <a:ext cx="23622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উল্লেখ যোগ্য গ্রন্থঃ 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05600" y="4572000"/>
            <a:ext cx="2286000" cy="990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পরিচিতিঃ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13" name="Rounded Rectangle 12"/>
          <p:cNvSpPr/>
          <p:nvPr/>
        </p:nvSpPr>
        <p:spPr>
          <a:xfrm>
            <a:off x="6705600" y="3139533"/>
            <a:ext cx="2286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ডিগ্রিঃ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Bent-Up Arrow 13"/>
          <p:cNvSpPr/>
          <p:nvPr/>
        </p:nvSpPr>
        <p:spPr>
          <a:xfrm>
            <a:off x="6248399" y="5600752"/>
            <a:ext cx="1752601" cy="731520"/>
          </a:xfrm>
          <a:prstGeom prst="bentUp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 rot="16200000">
            <a:off x="7497465" y="3880933"/>
            <a:ext cx="702271" cy="914400"/>
          </a:xfrm>
          <a:prstGeom prst="mathMinu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5562600" y="233751"/>
            <a:ext cx="1143000" cy="914400"/>
          </a:xfrm>
          <a:prstGeom prst="mathMinu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7499524" y="983269"/>
            <a:ext cx="702271" cy="914400"/>
          </a:xfrm>
          <a:prstGeom prst="mathMinu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-Shape 20"/>
          <p:cNvSpPr/>
          <p:nvPr/>
        </p:nvSpPr>
        <p:spPr>
          <a:xfrm>
            <a:off x="2057400" y="6093714"/>
            <a:ext cx="1524000" cy="383286"/>
          </a:xfrm>
          <a:prstGeom prst="corne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16200000">
            <a:off x="7505703" y="2398010"/>
            <a:ext cx="702271" cy="914400"/>
          </a:xfrm>
          <a:prstGeom prst="mathMinu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85800" y="5131550"/>
            <a:ext cx="2324100" cy="9906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ছয় সঙ্গী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581400" y="5782283"/>
            <a:ext cx="2699951" cy="9906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২০১১সালের </a:t>
            </a:r>
            <a:r>
              <a:rPr lang="bn-BD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১৩ই ডিসেম্বর।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669559" y="4559587"/>
            <a:ext cx="2286000" cy="9906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জাতীয় অধ্যাপক।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705600" y="3123057"/>
            <a:ext cx="2347783" cy="9906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১৯৪৪ সালে ঢাকা বিশ্ব বিদ্যালয় থেকে স্নাতকোত্তর।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553200" y="1676400"/>
            <a:ext cx="2438400" cy="9906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 একাডেমিপুরস্কার, একুশে পদক।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553200" y="237870"/>
            <a:ext cx="2362200" cy="9906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ব্রাম্মণবাড়িয়া জেলায়।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429000" y="114300"/>
            <a:ext cx="2286000" cy="9906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১৯২৩সালের ৯ই জানুয়ারি </a:t>
            </a:r>
            <a:r>
              <a:rPr lang="bn-BD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78194" y="3412293"/>
            <a:ext cx="1905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সাহিত্য </a:t>
            </a:r>
            <a:r>
              <a:rPr lang="bn-BD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কোষ 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81000" y="212124"/>
            <a:ext cx="22098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বঙ্গবন্ধু শেখ মুজিব 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44213" y="1714500"/>
            <a:ext cx="1905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মুক্তিযুদ্ধ চর্চা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4" name="Flowchart: Collate 33"/>
          <p:cNvSpPr/>
          <p:nvPr/>
        </p:nvSpPr>
        <p:spPr>
          <a:xfrm>
            <a:off x="1187794" y="1143000"/>
            <a:ext cx="342900" cy="571500"/>
          </a:xfrm>
          <a:prstGeom prst="flowChartCol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lowchart: Collate 34"/>
          <p:cNvSpPr/>
          <p:nvPr/>
        </p:nvSpPr>
        <p:spPr>
          <a:xfrm>
            <a:off x="1500833" y="4326692"/>
            <a:ext cx="342900" cy="804858"/>
          </a:xfrm>
          <a:prstGeom prst="flowChartCol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Flowchart: Collate 35"/>
          <p:cNvSpPr/>
          <p:nvPr/>
        </p:nvSpPr>
        <p:spPr>
          <a:xfrm>
            <a:off x="1359244" y="2628901"/>
            <a:ext cx="342900" cy="783392"/>
          </a:xfrm>
          <a:prstGeom prst="flowChartCol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3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45720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bn-BD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28274"/>
            <a:ext cx="3886200" cy="31723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7652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435</Words>
  <Application>Microsoft Office PowerPoint</Application>
  <PresentationFormat>On-screen Show (4:3)</PresentationFormat>
  <Paragraphs>100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</dc:creator>
  <cp:lastModifiedBy>pc</cp:lastModifiedBy>
  <cp:revision>114</cp:revision>
  <dcterms:created xsi:type="dcterms:W3CDTF">2006-08-16T00:00:00Z</dcterms:created>
  <dcterms:modified xsi:type="dcterms:W3CDTF">2020-03-18T06:30:49Z</dcterms:modified>
</cp:coreProperties>
</file>