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2" r:id="rId2"/>
    <p:sldId id="313" r:id="rId3"/>
    <p:sldId id="264" r:id="rId4"/>
    <p:sldId id="303" r:id="rId5"/>
    <p:sldId id="272" r:id="rId6"/>
    <p:sldId id="266" r:id="rId7"/>
    <p:sldId id="276" r:id="rId8"/>
    <p:sldId id="283" r:id="rId9"/>
    <p:sldId id="305" r:id="rId10"/>
    <p:sldId id="281" r:id="rId11"/>
    <p:sldId id="307" r:id="rId12"/>
    <p:sldId id="309" r:id="rId13"/>
    <p:sldId id="289" r:id="rId14"/>
    <p:sldId id="292" r:id="rId15"/>
    <p:sldId id="293" r:id="rId16"/>
    <p:sldId id="300" r:id="rId17"/>
    <p:sldId id="311" r:id="rId18"/>
    <p:sldId id="298" r:id="rId19"/>
    <p:sldId id="314"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ider"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AC98D-8479-43FC-B714-44B79EAF10ED}" type="datetimeFigureOut">
              <a:rPr lang="en-US" smtClean="0"/>
              <a:t>3/19/2020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DC47E-D7F6-4484-B10B-3556C97B205A}" type="slidenum">
              <a:rPr lang="en-US" smtClean="0"/>
              <a:t>‹#›</a:t>
            </a:fld>
            <a:endParaRPr lang="en-US"/>
          </a:p>
        </p:txBody>
      </p:sp>
    </p:spTree>
    <p:extLst>
      <p:ext uri="{BB962C8B-B14F-4D97-AF65-F5344CB8AC3E}">
        <p14:creationId xmlns:p14="http://schemas.microsoft.com/office/powerpoint/2010/main" val="132789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DC47E-D7F6-4484-B10B-3556C97B205A}" type="slidenum">
              <a:rPr lang="en-US" smtClean="0"/>
              <a:t>8</a:t>
            </a:fld>
            <a:endParaRPr lang="en-US"/>
          </a:p>
        </p:txBody>
      </p:sp>
    </p:spTree>
    <p:extLst>
      <p:ext uri="{BB962C8B-B14F-4D97-AF65-F5344CB8AC3E}">
        <p14:creationId xmlns:p14="http://schemas.microsoft.com/office/powerpoint/2010/main" val="82082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DC47E-D7F6-4484-B10B-3556C97B205A}" type="slidenum">
              <a:rPr lang="en-US" smtClean="0"/>
              <a:t>9</a:t>
            </a:fld>
            <a:endParaRPr lang="en-US"/>
          </a:p>
        </p:txBody>
      </p:sp>
    </p:spTree>
    <p:extLst>
      <p:ext uri="{BB962C8B-B14F-4D97-AF65-F5344CB8AC3E}">
        <p14:creationId xmlns:p14="http://schemas.microsoft.com/office/powerpoint/2010/main" val="82082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DC47E-D7F6-4484-B10B-3556C97B205A}" type="slidenum">
              <a:rPr lang="en-US" smtClean="0"/>
              <a:t>11</a:t>
            </a:fld>
            <a:endParaRPr lang="en-US"/>
          </a:p>
        </p:txBody>
      </p:sp>
    </p:spTree>
    <p:extLst>
      <p:ext uri="{BB962C8B-B14F-4D97-AF65-F5344CB8AC3E}">
        <p14:creationId xmlns:p14="http://schemas.microsoft.com/office/powerpoint/2010/main" val="82082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DC47E-D7F6-4484-B10B-3556C97B205A}" type="slidenum">
              <a:rPr lang="en-US" smtClean="0"/>
              <a:t>12</a:t>
            </a:fld>
            <a:endParaRPr lang="en-US"/>
          </a:p>
        </p:txBody>
      </p:sp>
    </p:spTree>
    <p:extLst>
      <p:ext uri="{BB962C8B-B14F-4D97-AF65-F5344CB8AC3E}">
        <p14:creationId xmlns:p14="http://schemas.microsoft.com/office/powerpoint/2010/main" val="82082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DC47E-D7F6-4484-B10B-3556C97B205A}" type="slidenum">
              <a:rPr lang="en-US" smtClean="0"/>
              <a:t>14</a:t>
            </a:fld>
            <a:endParaRPr lang="en-US"/>
          </a:p>
        </p:txBody>
      </p:sp>
    </p:spTree>
    <p:extLst>
      <p:ext uri="{BB962C8B-B14F-4D97-AF65-F5344CB8AC3E}">
        <p14:creationId xmlns:p14="http://schemas.microsoft.com/office/powerpoint/2010/main" val="82082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93" y="180748"/>
            <a:ext cx="8440615" cy="6400799"/>
          </a:xfrm>
          <a:prstGeom prst="rect">
            <a:avLst/>
          </a:prstGeom>
        </p:spPr>
      </p:pic>
      <p:sp>
        <p:nvSpPr>
          <p:cNvPr id="4" name="Rectangle 3"/>
          <p:cNvSpPr/>
          <p:nvPr/>
        </p:nvSpPr>
        <p:spPr>
          <a:xfrm rot="20746308">
            <a:off x="-631672" y="2147732"/>
            <a:ext cx="8990797" cy="1562558"/>
          </a:xfrm>
          <a:prstGeom prst="rect">
            <a:avLst/>
          </a:prstGeom>
          <a:noFill/>
        </p:spPr>
        <p:txBody>
          <a:bodyPr wrap="square" lIns="84406" tIns="42203" rIns="84406" bIns="42203">
            <a:spAutoFit/>
          </a:bodyPr>
          <a:lstStyle/>
          <a:p>
            <a:pPr algn="ctr"/>
            <a:r>
              <a:rPr lang="en-US" sz="9600" b="1" dirty="0">
                <a:ln w="12700">
                  <a:solidFill>
                    <a:schemeClr val="tx2">
                      <a:lumMod val="75000"/>
                    </a:schemeClr>
                  </a:solidFill>
                  <a:prstDash val="solid"/>
                </a:ln>
                <a:effectLst>
                  <a:outerShdw dist="38100" dir="2640000" algn="bl" rotWithShape="0">
                    <a:schemeClr val="tx2">
                      <a:lumMod val="75000"/>
                    </a:schemeClr>
                  </a:outerShdw>
                </a:effectLst>
              </a:rPr>
              <a:t>WELCOME</a:t>
            </a:r>
          </a:p>
        </p:txBody>
      </p:sp>
    </p:spTree>
    <p:extLst>
      <p:ext uri="{BB962C8B-B14F-4D97-AF65-F5344CB8AC3E}">
        <p14:creationId xmlns:p14="http://schemas.microsoft.com/office/powerpoint/2010/main" val="22546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4245429" cy="507831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b="1" dirty="0"/>
              <a:t>There is nothing worse for me than sitting in a traffic. - Joe Montana</a:t>
            </a:r>
            <a:endParaRPr lang="en-US" sz="5400" dirty="0">
              <a:latin typeface="Andalus" pitchFamily="18" charset="-78"/>
              <a:cs typeface="Andalus"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04800"/>
            <a:ext cx="3790950" cy="3810000"/>
          </a:xfrm>
          <a:prstGeom prst="rect">
            <a:avLst/>
          </a:prstGeom>
        </p:spPr>
      </p:pic>
      <p:sp>
        <p:nvSpPr>
          <p:cNvPr id="6" name="TextBox 5"/>
          <p:cNvSpPr txBox="1"/>
          <p:nvPr/>
        </p:nvSpPr>
        <p:spPr>
          <a:xfrm>
            <a:off x="5029200" y="4267200"/>
            <a:ext cx="3790950" cy="1938992"/>
          </a:xfrm>
          <a:prstGeom prst="rect">
            <a:avLst/>
          </a:prstGeom>
          <a:noFill/>
        </p:spPr>
        <p:txBody>
          <a:bodyPr wrap="square" rtlCol="0">
            <a:spAutoFit/>
          </a:bodyPr>
          <a:lstStyle/>
          <a:p>
            <a:r>
              <a:rPr lang="en-US" sz="2400" dirty="0"/>
              <a:t>Joseph Clifford Montana Jr., nicknamed Joe Cool and The Comeback Kid, is a former American football quarterback </a:t>
            </a:r>
          </a:p>
        </p:txBody>
      </p:sp>
    </p:spTree>
    <p:extLst>
      <p:ext uri="{BB962C8B-B14F-4D97-AF65-F5344CB8AC3E}">
        <p14:creationId xmlns:p14="http://schemas.microsoft.com/office/powerpoint/2010/main" val="3742280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00401" y="4538281"/>
            <a:ext cx="2895600" cy="1961934"/>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Serious patients’ problem</a:t>
            </a:r>
            <a:endParaRPr lang="en-US" sz="32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8" name="Oval 7"/>
          <p:cNvSpPr/>
          <p:nvPr/>
        </p:nvSpPr>
        <p:spPr>
          <a:xfrm>
            <a:off x="302988" y="4509252"/>
            <a:ext cx="2393041" cy="196193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Students delay in reaching class</a:t>
            </a:r>
            <a:endParaRPr lang="en-US" sz="22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TextBox 2"/>
          <p:cNvSpPr txBox="1"/>
          <p:nvPr/>
        </p:nvSpPr>
        <p:spPr>
          <a:xfrm>
            <a:off x="609600" y="228600"/>
            <a:ext cx="8137068"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5400" dirty="0" smtClean="0">
                <a:solidFill>
                  <a:schemeClr val="tx1"/>
                </a:solidFill>
                <a:effectLst>
                  <a:outerShdw blurRad="38100" dist="38100" dir="2700000" algn="tl">
                    <a:srgbClr val="000000">
                      <a:alpha val="43137"/>
                    </a:srgbClr>
                  </a:outerShdw>
                </a:effectLst>
              </a:rPr>
              <a:t>Let’s know about sufferings of Traffic jam</a:t>
            </a:r>
            <a:endParaRPr lang="en-US" sz="5400" dirty="0">
              <a:solidFill>
                <a:schemeClr val="tx1"/>
              </a:solidFill>
              <a:effectLst>
                <a:outerShdw blurRad="38100" dist="38100" dir="2700000" algn="tl">
                  <a:srgbClr val="000000">
                    <a:alpha val="43137"/>
                  </a:srgbClr>
                </a:outerShdw>
              </a:effectLst>
            </a:endParaRPr>
          </a:p>
        </p:txBody>
      </p:sp>
      <p:sp>
        <p:nvSpPr>
          <p:cNvPr id="10" name="Oval 9"/>
          <p:cNvSpPr/>
          <p:nvPr/>
        </p:nvSpPr>
        <p:spPr>
          <a:xfrm>
            <a:off x="6506027" y="4661652"/>
            <a:ext cx="2393041" cy="196193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Andalus" pitchFamily="18" charset="-78"/>
                <a:cs typeface="Andalus" pitchFamily="18" charset="-78"/>
              </a:rPr>
              <a:t>Economic drawbacks</a:t>
            </a:r>
          </a:p>
        </p:txBody>
      </p:sp>
      <p:sp>
        <p:nvSpPr>
          <p:cNvPr id="11" name="Oval 10"/>
          <p:cNvSpPr/>
          <p:nvPr/>
        </p:nvSpPr>
        <p:spPr>
          <a:xfrm>
            <a:off x="1654629" y="2339367"/>
            <a:ext cx="2895600" cy="196193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ndalus" pitchFamily="18" charset="-78"/>
                <a:cs typeface="Andalus" pitchFamily="18" charset="-78"/>
              </a:rPr>
              <a:t>Wait on</a:t>
            </a:r>
            <a:endParaRPr lang="en-US" sz="3200" b="1" dirty="0">
              <a:latin typeface="Andalus" pitchFamily="18" charset="-78"/>
              <a:cs typeface="Andalus" pitchFamily="18" charset="-78"/>
            </a:endParaRPr>
          </a:p>
        </p:txBody>
      </p:sp>
      <p:sp>
        <p:nvSpPr>
          <p:cNvPr id="12" name="Oval 11"/>
          <p:cNvSpPr/>
          <p:nvPr/>
        </p:nvSpPr>
        <p:spPr>
          <a:xfrm>
            <a:off x="5334000" y="2466427"/>
            <a:ext cx="2895600" cy="1961934"/>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Kill valuable time</a:t>
            </a:r>
            <a:endParaRPr lang="en-US" sz="32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68004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28600"/>
            <a:ext cx="8137068"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5400" b="1" dirty="0">
                <a:solidFill>
                  <a:schemeClr val="tx1"/>
                </a:solidFill>
                <a:effectLst>
                  <a:outerShdw blurRad="38100" dist="38100" dir="2700000" algn="tl">
                    <a:srgbClr val="000000">
                      <a:alpha val="43137"/>
                    </a:srgbClr>
                  </a:outerShdw>
                </a:effectLst>
              </a:rPr>
              <a:t>According to Accident Research Institute of </a:t>
            </a:r>
            <a:r>
              <a:rPr lang="en-US" sz="5400" b="1" dirty="0" smtClean="0">
                <a:solidFill>
                  <a:schemeClr val="tx1"/>
                </a:solidFill>
                <a:effectLst>
                  <a:outerShdw blurRad="38100" dist="38100" dir="2700000" algn="tl">
                    <a:srgbClr val="000000">
                      <a:alpha val="43137"/>
                    </a:srgbClr>
                  </a:outerShdw>
                </a:effectLst>
              </a:rPr>
              <a:t>BUET</a:t>
            </a:r>
            <a:endParaRPr lang="en-US" sz="5400"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a:xfrm>
            <a:off x="609600" y="2514600"/>
            <a:ext cx="8137068" cy="3810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3600" b="1" dirty="0">
                <a:latin typeface="Times New Roman" pitchFamily="18" charset="0"/>
                <a:cs typeface="Times New Roman" pitchFamily="18" charset="0"/>
              </a:rPr>
              <a:t>``traffic jam in Dhaka ends up around 50 lakh working hours every day and the average speed of Vehicles during rush hours has come down to 5kmph. This traffic jam causes an annual loss of 20,000 </a:t>
            </a:r>
            <a:r>
              <a:rPr lang="en-US" sz="3600" b="1" dirty="0" err="1">
                <a:latin typeface="Times New Roman" pitchFamily="18" charset="0"/>
                <a:cs typeface="Times New Roman" pitchFamily="18" charset="0"/>
              </a:rPr>
              <a:t>crore</a:t>
            </a:r>
            <a:r>
              <a:rPr lang="en-US" sz="3600" b="1" dirty="0">
                <a:latin typeface="Times New Roman" pitchFamily="18" charset="0"/>
                <a:cs typeface="Times New Roman" pitchFamily="18" charset="0"/>
              </a:rPr>
              <a:t> taka (2 billion dollar)".</a:t>
            </a:r>
            <a:r>
              <a:rPr lang="en-US" sz="3600" dirty="0">
                <a:latin typeface="Times New Roman" pitchFamily="18" charset="0"/>
                <a:cs typeface="Times New Roman" pitchFamily="18" charset="0"/>
              </a:rPr>
              <a:t> </a:t>
            </a:r>
          </a:p>
        </p:txBody>
      </p:sp>
    </p:spTree>
    <p:extLst>
      <p:ext uri="{BB962C8B-B14F-4D97-AF65-F5344CB8AC3E}">
        <p14:creationId xmlns:p14="http://schemas.microsoft.com/office/powerpoint/2010/main" val="402247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4245429" cy="452431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800" b="1" dirty="0"/>
              <a:t>``We can't make any money sitting in </a:t>
            </a:r>
            <a:r>
              <a:rPr lang="en-US" sz="4800" b="1" dirty="0" smtClean="0"/>
              <a:t>traffic“, says </a:t>
            </a:r>
            <a:r>
              <a:rPr lang="en-US" sz="4800" b="1" dirty="0"/>
              <a:t>Wayne </a:t>
            </a:r>
            <a:r>
              <a:rPr lang="en-US" sz="4800" b="1" dirty="0" err="1"/>
              <a:t>Huigenga</a:t>
            </a:r>
            <a:r>
              <a:rPr lang="en-US" sz="4800" b="1" dirty="0"/>
              <a:t>.</a:t>
            </a:r>
            <a:r>
              <a:rPr lang="en-US" sz="48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4800"/>
            <a:ext cx="3352800" cy="2895600"/>
          </a:xfrm>
          <a:prstGeom prst="rect">
            <a:avLst/>
          </a:prstGeom>
        </p:spPr>
      </p:pic>
      <p:sp>
        <p:nvSpPr>
          <p:cNvPr id="5" name="TextBox 4"/>
          <p:cNvSpPr txBox="1"/>
          <p:nvPr/>
        </p:nvSpPr>
        <p:spPr>
          <a:xfrm>
            <a:off x="5181600" y="3581400"/>
            <a:ext cx="3352800" cy="1477328"/>
          </a:xfrm>
          <a:prstGeom prst="rect">
            <a:avLst/>
          </a:prstGeom>
          <a:noFill/>
        </p:spPr>
        <p:txBody>
          <a:bodyPr wrap="square" rtlCol="0">
            <a:spAutoFit/>
          </a:bodyPr>
          <a:lstStyle/>
          <a:p>
            <a:r>
              <a:rPr lang="en-US" dirty="0"/>
              <a:t>Harry Wayne Huizenga Sr. was an American businessman and entrepreneur. He founded AutoNation, Waste Management, Inc. </a:t>
            </a:r>
          </a:p>
        </p:txBody>
      </p:sp>
    </p:spTree>
    <p:extLst>
      <p:ext uri="{BB962C8B-B14F-4D97-AF65-F5344CB8AC3E}">
        <p14:creationId xmlns:p14="http://schemas.microsoft.com/office/powerpoint/2010/main" val="1358871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00401" y="4538281"/>
            <a:ext cx="2895600" cy="196193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More traffic polices</a:t>
            </a:r>
            <a:endParaRPr lang="en-US" sz="32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8" name="Oval 7"/>
          <p:cNvSpPr/>
          <p:nvPr/>
        </p:nvSpPr>
        <p:spPr>
          <a:xfrm>
            <a:off x="302988" y="4509252"/>
            <a:ext cx="2393041" cy="1961934"/>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One way movement</a:t>
            </a:r>
            <a:endParaRPr lang="en-US" sz="22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TextBox 2"/>
          <p:cNvSpPr txBox="1"/>
          <p:nvPr/>
        </p:nvSpPr>
        <p:spPr>
          <a:xfrm>
            <a:off x="609600" y="228600"/>
            <a:ext cx="8137068"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5400" dirty="0" smtClean="0">
                <a:solidFill>
                  <a:schemeClr val="tx1"/>
                </a:solidFill>
              </a:rPr>
              <a:t>Let’s know about remedy from Traffic jam</a:t>
            </a:r>
            <a:endParaRPr lang="en-US" sz="5400" dirty="0">
              <a:solidFill>
                <a:schemeClr val="tx1"/>
              </a:solidFill>
            </a:endParaRPr>
          </a:p>
        </p:txBody>
      </p:sp>
      <p:sp>
        <p:nvSpPr>
          <p:cNvPr id="10" name="Oval 9"/>
          <p:cNvSpPr/>
          <p:nvPr/>
        </p:nvSpPr>
        <p:spPr>
          <a:xfrm>
            <a:off x="6506027" y="4661652"/>
            <a:ext cx="2393041" cy="196193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Andalus" pitchFamily="18" charset="-78"/>
                <a:cs typeface="Andalus" pitchFamily="18" charset="-78"/>
              </a:rPr>
              <a:t>P</a:t>
            </a:r>
            <a:r>
              <a:rPr lang="en-US" sz="24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unishment</a:t>
            </a:r>
            <a:endParaRPr lang="en-US" sz="24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11" name="Oval 10"/>
          <p:cNvSpPr/>
          <p:nvPr/>
        </p:nvSpPr>
        <p:spPr>
          <a:xfrm>
            <a:off x="1654629" y="2339367"/>
            <a:ext cx="2895600" cy="1961934"/>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solidFill>
                  <a:schemeClr val="tx1"/>
                </a:solidFill>
                <a:latin typeface="Andalus" pitchFamily="18" charset="-78"/>
                <a:cs typeface="Andalus" pitchFamily="18" charset="-78"/>
              </a:rPr>
              <a:t>Public Transport</a:t>
            </a:r>
            <a:endParaRPr lang="en-US" sz="3200" b="1" dirty="0">
              <a:solidFill>
                <a:schemeClr val="tx1"/>
              </a:solidFill>
              <a:latin typeface="Andalus" pitchFamily="18" charset="-78"/>
              <a:cs typeface="Andalus" pitchFamily="18" charset="-78"/>
            </a:endParaRPr>
          </a:p>
        </p:txBody>
      </p:sp>
      <p:sp>
        <p:nvSpPr>
          <p:cNvPr id="12" name="Oval 11"/>
          <p:cNvSpPr/>
          <p:nvPr/>
        </p:nvSpPr>
        <p:spPr>
          <a:xfrm>
            <a:off x="5334000" y="2466427"/>
            <a:ext cx="2895600" cy="196193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solidFill>
                  <a:schemeClr val="tx1"/>
                </a:solidFill>
                <a:latin typeface="Andalus" pitchFamily="18" charset="-78"/>
                <a:cs typeface="Andalus" pitchFamily="18" charset="-78"/>
              </a:rPr>
              <a:t>Broaden roads</a:t>
            </a:r>
            <a:endParaRPr lang="en-US" sz="32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2248231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4245429" cy="483209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4400" dirty="0"/>
              <a:t>``</a:t>
            </a:r>
            <a:r>
              <a:rPr lang="en-US" sz="4400" b="1" dirty="0"/>
              <a:t>If you provide good alternatives for public transport, you won't have traffic </a:t>
            </a:r>
            <a:r>
              <a:rPr lang="en-US" sz="4400" b="1" dirty="0" smtClean="0"/>
              <a:t>problems“ - </a:t>
            </a:r>
            <a:r>
              <a:rPr lang="en-US" sz="4400" b="1" dirty="0"/>
              <a:t>Jaime Lerner.</a:t>
            </a:r>
            <a:r>
              <a:rPr lang="en-US" sz="4400" dirty="0"/>
              <a:t> </a:t>
            </a:r>
          </a:p>
        </p:txBody>
      </p:sp>
      <p:sp>
        <p:nvSpPr>
          <p:cNvPr id="5" name="TextBox 4"/>
          <p:cNvSpPr txBox="1"/>
          <p:nvPr/>
        </p:nvSpPr>
        <p:spPr>
          <a:xfrm>
            <a:off x="5225143" y="4191000"/>
            <a:ext cx="3352800" cy="1569660"/>
          </a:xfrm>
          <a:prstGeom prst="rect">
            <a:avLst/>
          </a:prstGeom>
          <a:noFill/>
        </p:spPr>
        <p:txBody>
          <a:bodyPr wrap="square" rtlCol="0">
            <a:spAutoFit/>
          </a:bodyPr>
          <a:lstStyle/>
          <a:p>
            <a:r>
              <a:rPr lang="en-US" sz="3200" dirty="0"/>
              <a:t>Jaime Lerner is a Brazilian politician.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693" y="304800"/>
            <a:ext cx="3279850" cy="3657600"/>
          </a:xfrm>
          <a:prstGeom prst="rect">
            <a:avLst/>
          </a:prstGeom>
        </p:spPr>
      </p:pic>
    </p:spTree>
    <p:extLst>
      <p:ext uri="{BB962C8B-B14F-4D97-AF65-F5344CB8AC3E}">
        <p14:creationId xmlns:p14="http://schemas.microsoft.com/office/powerpoint/2010/main" val="385933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508859603"/>
              </p:ext>
            </p:extLst>
          </p:nvPr>
        </p:nvGraphicFramePr>
        <p:xfrm>
          <a:off x="4114800" y="3200400"/>
          <a:ext cx="933450" cy="490537"/>
        </p:xfrm>
        <a:graphic>
          <a:graphicData uri="http://schemas.openxmlformats.org/presentationml/2006/ole">
            <mc:AlternateContent xmlns:mc="http://schemas.openxmlformats.org/markup-compatibility/2006">
              <mc:Choice xmlns:v="urn:schemas-microsoft-com:vml" Requires="v">
                <p:oleObj spid="_x0000_s3098" name="Packager Shell Object" showAsIcon="1" r:id="rId3" imgW="933840" imgH="491040" progId="Package">
                  <p:embed/>
                </p:oleObj>
              </mc:Choice>
              <mc:Fallback>
                <p:oleObj name="Packager Shell Object" showAsIcon="1" r:id="rId3" imgW="933840" imgH="491040" progId="Package">
                  <p:embed/>
                  <p:pic>
                    <p:nvPicPr>
                      <p:cNvPr id="0" name=""/>
                      <p:cNvPicPr/>
                      <p:nvPr/>
                    </p:nvPicPr>
                    <p:blipFill>
                      <a:blip r:embed="rId4"/>
                      <a:stretch>
                        <a:fillRect/>
                      </a:stretch>
                    </p:blipFill>
                    <p:spPr>
                      <a:xfrm>
                        <a:off x="4114800" y="3200400"/>
                        <a:ext cx="933450" cy="490537"/>
                      </a:xfrm>
                      <a:prstGeom prst="rect">
                        <a:avLst/>
                      </a:prstGeom>
                    </p:spPr>
                  </p:pic>
                </p:oleObj>
              </mc:Fallback>
            </mc:AlternateContent>
          </a:graphicData>
        </a:graphic>
      </p:graphicFrame>
      <p:sp>
        <p:nvSpPr>
          <p:cNvPr id="3" name="TextBox 2"/>
          <p:cNvSpPr txBox="1"/>
          <p:nvPr/>
        </p:nvSpPr>
        <p:spPr>
          <a:xfrm>
            <a:off x="1676400" y="381000"/>
            <a:ext cx="56388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dirty="0" smtClean="0">
                <a:solidFill>
                  <a:schemeClr val="tx1"/>
                </a:solidFill>
                <a:effectLst>
                  <a:outerShdw blurRad="38100" dist="38100" dir="2700000" algn="tl">
                    <a:srgbClr val="000000">
                      <a:alpha val="43137"/>
                    </a:srgbClr>
                  </a:outerShdw>
                </a:effectLst>
              </a:rPr>
              <a:t>INDIVIDUAL WORK</a:t>
            </a:r>
            <a:endParaRPr lang="en-US" sz="5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0551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4245429" cy="4154984"/>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4400" b="1" dirty="0" smtClean="0"/>
              <a:t>``</a:t>
            </a:r>
            <a:r>
              <a:rPr lang="en-US" sz="4400" b="1" dirty="0"/>
              <a:t>If I complain about a traffic jam, I have no one to blame but myself</a:t>
            </a:r>
            <a:r>
              <a:rPr lang="en-US" sz="4400" b="1" dirty="0" smtClean="0"/>
              <a:t>"</a:t>
            </a:r>
          </a:p>
          <a:p>
            <a:r>
              <a:rPr lang="en-US" sz="4400" b="1" dirty="0" smtClean="0"/>
              <a:t>- Steve </a:t>
            </a:r>
            <a:r>
              <a:rPr lang="en-US" sz="4400" b="1" dirty="0"/>
              <a:t>Wynn</a:t>
            </a:r>
            <a:endParaRPr lang="en-US" sz="4400" dirty="0"/>
          </a:p>
        </p:txBody>
      </p:sp>
      <p:sp>
        <p:nvSpPr>
          <p:cNvPr id="5" name="TextBox 4"/>
          <p:cNvSpPr txBox="1"/>
          <p:nvPr/>
        </p:nvSpPr>
        <p:spPr>
          <a:xfrm>
            <a:off x="4953000" y="4191000"/>
            <a:ext cx="3624943" cy="1815882"/>
          </a:xfrm>
          <a:prstGeom prst="rect">
            <a:avLst/>
          </a:prstGeom>
          <a:noFill/>
        </p:spPr>
        <p:txBody>
          <a:bodyPr wrap="square" rtlCol="0">
            <a:spAutoFit/>
          </a:bodyPr>
          <a:lstStyle/>
          <a:p>
            <a:r>
              <a:rPr lang="en-US" sz="2800" dirty="0"/>
              <a:t>Stephen Alan Wynn is an American real estate businessman and art collector.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04800"/>
            <a:ext cx="3951514" cy="3716489"/>
          </a:xfrm>
          <a:prstGeom prst="rect">
            <a:avLst/>
          </a:prstGeom>
        </p:spPr>
      </p:pic>
    </p:spTree>
    <p:extLst>
      <p:ext uri="{BB962C8B-B14F-4D97-AF65-F5344CB8AC3E}">
        <p14:creationId xmlns:p14="http://schemas.microsoft.com/office/powerpoint/2010/main" val="140351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ular Pentagon 1"/>
          <p:cNvSpPr/>
          <p:nvPr/>
        </p:nvSpPr>
        <p:spPr>
          <a:xfrm>
            <a:off x="1752600" y="533400"/>
            <a:ext cx="5257800" cy="2819400"/>
          </a:xfrm>
          <a:prstGeom prst="pentagon">
            <a:avLst/>
          </a:prstGeom>
          <a:ln w="101600" cmpd="dbl">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smtClean="0">
                <a:latin typeface="Book Antiqua" pitchFamily="18" charset="0"/>
              </a:rPr>
              <a:t>Home work</a:t>
            </a:r>
            <a:endParaRPr lang="en-US" sz="4000" b="1" dirty="0">
              <a:latin typeface="Book Antiqua" pitchFamily="18" charset="0"/>
            </a:endParaRPr>
          </a:p>
        </p:txBody>
      </p:sp>
      <p:sp>
        <p:nvSpPr>
          <p:cNvPr id="3" name="Hexagon 2"/>
          <p:cNvSpPr/>
          <p:nvPr/>
        </p:nvSpPr>
        <p:spPr>
          <a:xfrm>
            <a:off x="609600" y="3352800"/>
            <a:ext cx="7391400" cy="1981200"/>
          </a:xfrm>
          <a:prstGeom prst="hexagon">
            <a:avLst/>
          </a:prstGeom>
          <a:ln w="101600" cmpd="dbl">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smtClean="0">
                <a:latin typeface="Book Antiqua" pitchFamily="18" charset="0"/>
              </a:rPr>
              <a:t>Write a paragraph on </a:t>
            </a:r>
          </a:p>
          <a:p>
            <a:pPr algn="ctr"/>
            <a:r>
              <a:rPr lang="en-US" sz="4000" b="1" dirty="0" smtClean="0">
                <a:latin typeface="Book Antiqua" pitchFamily="18" charset="0"/>
              </a:rPr>
              <a:t>“ A Traffic Jam.”</a:t>
            </a:r>
            <a:endParaRPr lang="en-US" sz="4000" b="1" dirty="0">
              <a:latin typeface="Book Antiqua" pitchFamily="18" charset="0"/>
            </a:endParaRPr>
          </a:p>
        </p:txBody>
      </p:sp>
    </p:spTree>
    <p:extLst>
      <p:ext uri="{BB962C8B-B14F-4D97-AF65-F5344CB8AC3E}">
        <p14:creationId xmlns:p14="http://schemas.microsoft.com/office/powerpoint/2010/main" val="3203000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971" y="723777"/>
            <a:ext cx="8233659" cy="5518761"/>
          </a:xfrm>
          <a:prstGeom prst="rect">
            <a:avLst/>
          </a:prstGeom>
        </p:spPr>
      </p:pic>
      <p:sp>
        <p:nvSpPr>
          <p:cNvPr id="2" name="Title 1"/>
          <p:cNvSpPr>
            <a:spLocks noGrp="1"/>
          </p:cNvSpPr>
          <p:nvPr>
            <p:ph type="title"/>
          </p:nvPr>
        </p:nvSpPr>
        <p:spPr>
          <a:xfrm>
            <a:off x="1195755" y="967154"/>
            <a:ext cx="7139353" cy="91440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5539"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Homework   </a:t>
            </a:r>
          </a:p>
        </p:txBody>
      </p:sp>
      <p:sp>
        <p:nvSpPr>
          <p:cNvPr id="6" name="Rectangle 5"/>
          <p:cNvSpPr/>
          <p:nvPr/>
        </p:nvSpPr>
        <p:spPr>
          <a:xfrm>
            <a:off x="844062" y="3130695"/>
            <a:ext cx="7315200"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a:latin typeface="Book Antiqua" pitchFamily="18" charset="0"/>
              </a:rPr>
              <a:t>Write a paragraph on </a:t>
            </a:r>
          </a:p>
          <a:p>
            <a:pPr algn="ctr"/>
            <a:r>
              <a:rPr lang="en-US" sz="4400" b="1" dirty="0">
                <a:latin typeface="Book Antiqua" pitchFamily="18" charset="0"/>
              </a:rPr>
              <a:t>“ A Traffic Jam.”</a:t>
            </a:r>
            <a:endParaRPr lang="en-US" sz="4400" b="1" dirty="0">
              <a:latin typeface="Book Antiqua" pitchFamily="18" charset="0"/>
            </a:endParaRPr>
          </a:p>
        </p:txBody>
      </p:sp>
    </p:spTree>
    <p:extLst>
      <p:ext uri="{BB962C8B-B14F-4D97-AF65-F5344CB8AC3E}">
        <p14:creationId xmlns:p14="http://schemas.microsoft.com/office/powerpoint/2010/main" val="8165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431" y="263769"/>
            <a:ext cx="6816870" cy="984738"/>
          </a:xfr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sz="4985" i="1" dirty="0">
                <a:solidFill>
                  <a:schemeClr val="bg1"/>
                </a:solidFill>
                <a:effectLst>
                  <a:outerShdw blurRad="38100" dist="38100" dir="2700000" algn="tl">
                    <a:srgbClr val="000000">
                      <a:alpha val="43137"/>
                    </a:srgbClr>
                  </a:outerShdw>
                </a:effectLst>
              </a:rPr>
              <a:t>Teacher’s  Identity:</a:t>
            </a:r>
          </a:p>
        </p:txBody>
      </p:sp>
      <p:sp>
        <p:nvSpPr>
          <p:cNvPr id="3" name="Content Placeholder 2"/>
          <p:cNvSpPr>
            <a:spLocks noGrp="1"/>
          </p:cNvSpPr>
          <p:nvPr>
            <p:ph sz="quarter" idx="4294967295"/>
          </p:nvPr>
        </p:nvSpPr>
        <p:spPr>
          <a:xfrm>
            <a:off x="1125415" y="1459523"/>
            <a:ext cx="5275385" cy="32074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en-US" sz="4431"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Md. </a:t>
            </a:r>
            <a:r>
              <a:rPr lang="en-US" sz="4431" b="1" i="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Robel</a:t>
            </a:r>
            <a:r>
              <a:rPr lang="en-US" sz="4431"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31"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Haque</a:t>
            </a:r>
            <a:endParaRPr lang="en-US" sz="4431"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b="1" i="1" dirty="0">
                <a:solidFill>
                  <a:schemeClr val="bg1"/>
                </a:solidFill>
                <a:effectLst>
                  <a:outerShdw blurRad="38100" dist="38100" dir="2700000" algn="tl">
                    <a:srgbClr val="000000">
                      <a:alpha val="43137"/>
                    </a:srgbClr>
                  </a:outerShdw>
                </a:effectLst>
              </a:rPr>
              <a:t>Assistant Teacher</a:t>
            </a:r>
          </a:p>
          <a:p>
            <a:pPr>
              <a:buNone/>
            </a:pPr>
            <a:r>
              <a:rPr lang="en-US" sz="2215" b="1" i="1" dirty="0" err="1">
                <a:solidFill>
                  <a:schemeClr val="bg1"/>
                </a:solidFill>
                <a:effectLst>
                  <a:outerShdw blurRad="38100" dist="38100" dir="2700000" algn="tl">
                    <a:srgbClr val="000000">
                      <a:alpha val="43137"/>
                    </a:srgbClr>
                  </a:outerShdw>
                </a:effectLst>
              </a:rPr>
              <a:t>Nirmoil</a:t>
            </a:r>
            <a:r>
              <a:rPr lang="en-US" sz="2215" b="1" i="1" dirty="0">
                <a:solidFill>
                  <a:schemeClr val="bg1"/>
                </a:solidFill>
                <a:effectLst>
                  <a:outerShdw blurRad="38100" dist="38100" dir="2700000" algn="tl">
                    <a:srgbClr val="000000">
                      <a:alpha val="43137"/>
                    </a:srgbClr>
                  </a:outerShdw>
                </a:effectLst>
              </a:rPr>
              <a:t> </a:t>
            </a:r>
            <a:r>
              <a:rPr lang="en-US" sz="2215" b="1" i="1" dirty="0" err="1">
                <a:solidFill>
                  <a:schemeClr val="bg1"/>
                </a:solidFill>
                <a:effectLst>
                  <a:outerShdw blurRad="38100" dist="38100" dir="2700000" algn="tl">
                    <a:srgbClr val="000000">
                      <a:alpha val="43137"/>
                    </a:srgbClr>
                  </a:outerShdw>
                </a:effectLst>
              </a:rPr>
              <a:t>Darazia</a:t>
            </a:r>
            <a:r>
              <a:rPr lang="en-US" sz="2215" b="1" i="1" dirty="0">
                <a:solidFill>
                  <a:schemeClr val="bg1"/>
                </a:solidFill>
                <a:effectLst>
                  <a:outerShdw blurRad="38100" dist="38100" dir="2700000" algn="tl">
                    <a:srgbClr val="000000">
                      <a:alpha val="43137"/>
                    </a:srgbClr>
                  </a:outerShdw>
                </a:effectLst>
              </a:rPr>
              <a:t> </a:t>
            </a:r>
            <a:r>
              <a:rPr lang="en-US" sz="2215" b="1" i="1" dirty="0" err="1">
                <a:solidFill>
                  <a:schemeClr val="bg1"/>
                </a:solidFill>
                <a:effectLst>
                  <a:outerShdw blurRad="38100" dist="38100" dir="2700000" algn="tl">
                    <a:srgbClr val="000000">
                      <a:alpha val="43137"/>
                    </a:srgbClr>
                  </a:outerShdw>
                </a:effectLst>
              </a:rPr>
              <a:t>Dakhil</a:t>
            </a:r>
            <a:r>
              <a:rPr lang="en-US" sz="2215" b="1" i="1" dirty="0">
                <a:solidFill>
                  <a:schemeClr val="bg1"/>
                </a:solidFill>
                <a:effectLst>
                  <a:outerShdw blurRad="38100" dist="38100" dir="2700000" algn="tl">
                    <a:srgbClr val="000000">
                      <a:alpha val="43137"/>
                    </a:srgbClr>
                  </a:outerShdw>
                </a:effectLst>
              </a:rPr>
              <a:t> </a:t>
            </a:r>
            <a:r>
              <a:rPr lang="en-US" sz="2215" b="1" i="1" dirty="0" err="1">
                <a:solidFill>
                  <a:schemeClr val="bg1"/>
                </a:solidFill>
                <a:effectLst>
                  <a:outerShdw blurRad="38100" dist="38100" dir="2700000" algn="tl">
                    <a:srgbClr val="000000">
                      <a:alpha val="43137"/>
                    </a:srgbClr>
                  </a:outerShdw>
                </a:effectLst>
              </a:rPr>
              <a:t>Madrasha</a:t>
            </a:r>
            <a:endParaRPr lang="en-US" sz="2215" b="1" i="1" dirty="0">
              <a:solidFill>
                <a:schemeClr val="bg1"/>
              </a:solidFill>
              <a:effectLst>
                <a:outerShdw blurRad="38100" dist="38100" dir="2700000" algn="tl">
                  <a:srgbClr val="000000">
                    <a:alpha val="43137"/>
                  </a:srgbClr>
                </a:outerShdw>
              </a:effectLst>
            </a:endParaRPr>
          </a:p>
          <a:p>
            <a:pPr>
              <a:buNone/>
            </a:pPr>
            <a:r>
              <a:rPr lang="en-US" sz="2215" b="1" i="1" dirty="0" err="1">
                <a:solidFill>
                  <a:schemeClr val="bg1"/>
                </a:solidFill>
                <a:effectLst>
                  <a:outerShdw blurRad="38100" dist="38100" dir="2700000" algn="tl">
                    <a:srgbClr val="000000">
                      <a:alpha val="43137"/>
                    </a:srgbClr>
                  </a:outerShdw>
                </a:effectLst>
              </a:rPr>
              <a:t>Shampur,Patnitala,Naogaon</a:t>
            </a:r>
            <a:r>
              <a:rPr lang="en-US" sz="2215" b="1" i="1" dirty="0">
                <a:solidFill>
                  <a:schemeClr val="bg1"/>
                </a:solidFill>
                <a:effectLst>
                  <a:outerShdw blurRad="38100" dist="38100" dir="2700000" algn="tl">
                    <a:srgbClr val="000000">
                      <a:alpha val="43137"/>
                    </a:srgbClr>
                  </a:outerShdw>
                </a:effectLst>
              </a:rPr>
              <a:t>.</a:t>
            </a:r>
          </a:p>
          <a:p>
            <a:pPr>
              <a:buNone/>
            </a:pPr>
            <a:r>
              <a:rPr lang="en-US" b="1" i="1" dirty="0">
                <a:solidFill>
                  <a:schemeClr val="bg1"/>
                </a:solidFill>
                <a:effectLst>
                  <a:outerShdw blurRad="38100" dist="38100" dir="2700000" algn="tl">
                    <a:srgbClr val="000000">
                      <a:alpha val="43137"/>
                    </a:srgbClr>
                  </a:outerShdw>
                </a:effectLst>
              </a:rPr>
              <a:t>Mob: 01774795179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124" y="1459523"/>
            <a:ext cx="2353048" cy="2883877"/>
          </a:xfrm>
          <a:prstGeom prst="rect">
            <a:avLst/>
          </a:prstGeom>
          <a:ln>
            <a:noFill/>
          </a:ln>
          <a:effectLst>
            <a:glow rad="228600">
              <a:schemeClr val="accent3">
                <a:satMod val="175000"/>
                <a:alpha val="40000"/>
              </a:schemeClr>
            </a:glow>
            <a:outerShdw blurRad="44450" dist="27940" dir="5400000" algn="ctr">
              <a:srgbClr val="000000">
                <a:alpha val="32000"/>
              </a:srgbClr>
            </a:outerShdw>
            <a:reflection blurRad="6350" stA="50000" endA="275" endPos="40000" dist="101600" dir="5400000" sy="-100000" algn="bl" rotWithShape="0"/>
          </a:effectLst>
          <a:scene3d>
            <a:camera prst="isometricOffAxis2Left"/>
            <a:lightRig rig="balanced" dir="t">
              <a:rot lat="0" lon="0" rev="8700000"/>
            </a:lightRig>
          </a:scene3d>
          <a:sp3d>
            <a:bevelT w="190500" h="38100"/>
          </a:sp3d>
        </p:spPr>
      </p:pic>
    </p:spTree>
    <p:extLst>
      <p:ext uri="{BB962C8B-B14F-4D97-AF65-F5344CB8AC3E}">
        <p14:creationId xmlns:p14="http://schemas.microsoft.com/office/powerpoint/2010/main" val="264869551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590800"/>
            <a:ext cx="4292600"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THANK YOU ALL </a:t>
            </a:r>
            <a:endParaRPr lang="en-US"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0505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76400"/>
            <a:ext cx="8001000" cy="3308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000" dirty="0"/>
              <a:t>ENGLISH SECOND PAPER</a:t>
            </a:r>
          </a:p>
          <a:p>
            <a:pPr algn="ctr"/>
            <a:r>
              <a:rPr lang="en-US" sz="11500" dirty="0" smtClean="0">
                <a:solidFill>
                  <a:schemeClr val="tx1"/>
                </a:solidFill>
                <a:latin typeface="Times New Roman" pitchFamily="18" charset="0"/>
                <a:cs typeface="Times New Roman" pitchFamily="18" charset="0"/>
              </a:rPr>
              <a:t>CLASS - 10</a:t>
            </a:r>
          </a:p>
          <a:p>
            <a:pPr algn="ctr"/>
            <a:r>
              <a:rPr lang="en-US" sz="5400" dirty="0" smtClean="0">
                <a:solidFill>
                  <a:srgbClr val="002060"/>
                </a:solidFill>
                <a:latin typeface="Times New Roman" pitchFamily="18" charset="0"/>
                <a:cs typeface="Times New Roman" pitchFamily="18" charset="0"/>
              </a:rPr>
              <a:t>Time – 50 minutes</a:t>
            </a:r>
            <a:endParaRPr lang="en-US" sz="5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73005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84086"/>
            <a:ext cx="7620000" cy="5638800"/>
          </a:xfrm>
          <a:prstGeom prst="rect">
            <a:avLst/>
          </a:prstGeom>
        </p:spPr>
      </p:pic>
      <p:sp>
        <p:nvSpPr>
          <p:cNvPr id="3" name="TextBox 2"/>
          <p:cNvSpPr txBox="1"/>
          <p:nvPr/>
        </p:nvSpPr>
        <p:spPr>
          <a:xfrm>
            <a:off x="838200" y="45720"/>
            <a:ext cx="7620000" cy="507831"/>
          </a:xfrm>
          <a:prstGeom prst="rect">
            <a:avLst/>
          </a:prstGeom>
          <a:noFill/>
        </p:spPr>
        <p:txBody>
          <a:bodyPr wrap="square" rtlCol="0">
            <a:spAutoFit/>
          </a:bodyPr>
          <a:lstStyle/>
          <a:p>
            <a:pPr algn="ctr"/>
            <a:r>
              <a:rPr lang="en-US" sz="2700" dirty="0" smtClean="0">
                <a:effectLst>
                  <a:outerShdw blurRad="38100" dist="38100" dir="2700000" algn="tl">
                    <a:srgbClr val="000000">
                      <a:alpha val="43137"/>
                    </a:srgbClr>
                  </a:outerShdw>
                </a:effectLst>
                <a:latin typeface="Andalus" pitchFamily="18" charset="-78"/>
                <a:cs typeface="Andalus" pitchFamily="18" charset="-78"/>
              </a:rPr>
              <a:t>See </a:t>
            </a:r>
            <a:r>
              <a:rPr lang="en-US" sz="2700" dirty="0" smtClean="0">
                <a:effectLst>
                  <a:outerShdw blurRad="38100" dist="38100" dir="2700000" algn="tl">
                    <a:srgbClr val="000000">
                      <a:alpha val="43137"/>
                    </a:srgbClr>
                  </a:outerShdw>
                </a:effectLst>
                <a:latin typeface="Andalus" pitchFamily="18" charset="-78"/>
                <a:cs typeface="Andalus" pitchFamily="18" charset="-78"/>
              </a:rPr>
              <a:t>the picture and guess what is happening here</a:t>
            </a:r>
            <a:endParaRPr lang="en-US" sz="2700" dirty="0">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12300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35888"/>
            <a:ext cx="8229600" cy="1754326"/>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lesson is-</a:t>
            </a:r>
          </a:p>
          <a:p>
            <a:pPr algn="ctr"/>
            <a:r>
              <a:rPr lang="en-US" sz="5400" dirty="0" smtClean="0">
                <a:latin typeface="Andalus" pitchFamily="18" charset="-78"/>
                <a:cs typeface="Andalus" pitchFamily="18" charset="-78"/>
              </a:rPr>
              <a:t>a </a:t>
            </a:r>
            <a:r>
              <a:rPr lang="en-US" sz="5400" dirty="0" smtClean="0">
                <a:latin typeface="Andalus" pitchFamily="18" charset="-78"/>
                <a:cs typeface="Andalus" pitchFamily="18" charset="-78"/>
              </a:rPr>
              <a:t>paragraph and it is-</a:t>
            </a:r>
            <a:endParaRPr lang="en-US" sz="5400" dirty="0">
              <a:latin typeface="Andalus" pitchFamily="18" charset="-78"/>
              <a:cs typeface="Andalus" pitchFamily="18" charset="-78"/>
            </a:endParaRPr>
          </a:p>
        </p:txBody>
      </p:sp>
      <p:sp>
        <p:nvSpPr>
          <p:cNvPr id="5" name="TextBox 4"/>
          <p:cNvSpPr txBox="1"/>
          <p:nvPr/>
        </p:nvSpPr>
        <p:spPr>
          <a:xfrm>
            <a:off x="914400" y="3578423"/>
            <a:ext cx="7620000" cy="1298377"/>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5400" b="1" dirty="0" smtClean="0">
                <a:solidFill>
                  <a:schemeClr val="tx1"/>
                </a:solidFill>
                <a:latin typeface="Andalus" pitchFamily="18" charset="-78"/>
                <a:cs typeface="Andalus" pitchFamily="18" charset="-78"/>
              </a:rPr>
              <a:t>Traffic Jam</a:t>
            </a:r>
            <a:endParaRPr lang="en-US" sz="54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2644765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752600"/>
            <a:ext cx="7924800" cy="2308324"/>
          </a:xfrm>
          <a:prstGeom prst="rect">
            <a:avLst/>
          </a:prstGeom>
          <a:noFill/>
        </p:spPr>
        <p:txBody>
          <a:bodyPr wrap="square" rtlCol="0">
            <a:spAutoFit/>
          </a:bodyPr>
          <a:lstStyle/>
          <a:p>
            <a:r>
              <a:rPr lang="en-US" sz="3200" b="1" dirty="0" smtClean="0">
                <a:latin typeface="Andalus" pitchFamily="18" charset="-78"/>
                <a:cs typeface="Andalus" pitchFamily="18" charset="-78"/>
              </a:rPr>
              <a:t>1</a:t>
            </a:r>
            <a:r>
              <a:rPr lang="en-US" sz="3200" b="1" dirty="0" smtClean="0">
                <a:latin typeface="Andalus" pitchFamily="18" charset="-78"/>
                <a:cs typeface="Andalus" pitchFamily="18" charset="-78"/>
              </a:rPr>
              <a:t>. Ask </a:t>
            </a:r>
            <a:r>
              <a:rPr lang="en-US" sz="3200" b="1" dirty="0">
                <a:latin typeface="Andalus" pitchFamily="18" charset="-78"/>
                <a:cs typeface="Andalus" pitchFamily="18" charset="-78"/>
              </a:rPr>
              <a:t>and answer questions</a:t>
            </a:r>
          </a:p>
          <a:p>
            <a:r>
              <a:rPr lang="en-US" sz="3200" b="1" dirty="0" smtClean="0">
                <a:latin typeface="Andalus" pitchFamily="18" charset="-78"/>
                <a:cs typeface="Andalus" pitchFamily="18" charset="-78"/>
              </a:rPr>
              <a:t>2. Know </a:t>
            </a:r>
            <a:r>
              <a:rPr lang="en-US" sz="3200" b="1" dirty="0">
                <a:latin typeface="Andalus" pitchFamily="18" charset="-78"/>
                <a:cs typeface="Andalus" pitchFamily="18" charset="-78"/>
              </a:rPr>
              <a:t>information</a:t>
            </a:r>
          </a:p>
          <a:p>
            <a:r>
              <a:rPr lang="en-US" sz="3200" b="1" dirty="0" smtClean="0">
                <a:latin typeface="Andalus" pitchFamily="18" charset="-78"/>
                <a:cs typeface="Andalus" pitchFamily="18" charset="-78"/>
              </a:rPr>
              <a:t>3. Practice </a:t>
            </a:r>
            <a:r>
              <a:rPr lang="en-US" sz="3200" b="1" dirty="0">
                <a:latin typeface="Andalus" pitchFamily="18" charset="-78"/>
                <a:cs typeface="Andalus" pitchFamily="18" charset="-78"/>
              </a:rPr>
              <a:t>writing</a:t>
            </a:r>
          </a:p>
          <a:p>
            <a:pPr>
              <a:lnSpc>
                <a:spcPct val="150000"/>
              </a:lnSpc>
            </a:pPr>
            <a:r>
              <a:rPr lang="en-US" sz="3200" b="1" dirty="0" smtClean="0">
                <a:latin typeface="Andalus" pitchFamily="18" charset="-78"/>
                <a:cs typeface="Andalus" pitchFamily="18" charset="-78"/>
              </a:rPr>
              <a:t>4. Write </a:t>
            </a:r>
            <a:r>
              <a:rPr lang="en-US" sz="3200" b="1" dirty="0">
                <a:latin typeface="Andalus" pitchFamily="18" charset="-78"/>
                <a:cs typeface="Andalus" pitchFamily="18" charset="-78"/>
              </a:rPr>
              <a:t>a paragraph</a:t>
            </a:r>
          </a:p>
        </p:txBody>
      </p:sp>
      <p:sp>
        <p:nvSpPr>
          <p:cNvPr id="4" name="Rectangle 3"/>
          <p:cNvSpPr/>
          <p:nvPr/>
        </p:nvSpPr>
        <p:spPr>
          <a:xfrm>
            <a:off x="152400" y="762000"/>
            <a:ext cx="8382000" cy="523220"/>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Andalus" pitchFamily="18" charset="-78"/>
                <a:cs typeface="Andalus" pitchFamily="18" charset="-78"/>
              </a:rPr>
              <a:t>After we have studied this lesson we will be able to----</a:t>
            </a:r>
            <a:endParaRPr lang="en-US" sz="2800" b="1" dirty="0">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3465969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8382000" cy="5334000"/>
          </a:xfrm>
          <a:prstGeom prst="rect">
            <a:avLst/>
          </a:prstGeom>
        </p:spPr>
      </p:pic>
      <p:sp>
        <p:nvSpPr>
          <p:cNvPr id="3" name="Rectangle 2"/>
          <p:cNvSpPr/>
          <p:nvPr/>
        </p:nvSpPr>
        <p:spPr>
          <a:xfrm>
            <a:off x="457200" y="152400"/>
            <a:ext cx="8305800" cy="762000"/>
          </a:xfrm>
          <a:prstGeom prst="rect">
            <a:avLst/>
          </a:prstGeom>
          <a:ln w="101600" cap="sq" cmpd="dbl">
            <a:solidFill>
              <a:schemeClr val="accent6">
                <a:lumMod val="60000"/>
                <a:lumOff val="40000"/>
              </a:schemeClr>
            </a:solidFill>
            <a:miter lim="800000"/>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latin typeface="Andalus" pitchFamily="18" charset="-78"/>
                <a:cs typeface="Andalus" pitchFamily="18" charset="-78"/>
              </a:rPr>
              <a:t>What is a traffic jam?</a:t>
            </a:r>
            <a:endParaRPr lang="en-US" sz="3600" b="1" dirty="0">
              <a:latin typeface="Andalus" pitchFamily="18" charset="-78"/>
              <a:cs typeface="Andalus" pitchFamily="18" charset="-78"/>
            </a:endParaRPr>
          </a:p>
        </p:txBody>
      </p:sp>
      <p:sp>
        <p:nvSpPr>
          <p:cNvPr id="6" name="TextBox 5"/>
          <p:cNvSpPr txBox="1"/>
          <p:nvPr/>
        </p:nvSpPr>
        <p:spPr>
          <a:xfrm>
            <a:off x="381000" y="5030450"/>
            <a:ext cx="8382000" cy="193899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a:t>Traffic jam is a situation in which a long line of </a:t>
            </a:r>
            <a:r>
              <a:rPr lang="en-US" sz="4000" dirty="0" smtClean="0"/>
              <a:t>vehicles </a:t>
            </a:r>
            <a:r>
              <a:rPr lang="en-US" sz="4000" dirty="0"/>
              <a:t>on a road have stopped moving or are moving very slowly. </a:t>
            </a:r>
            <a:endParaRPr lang="en-US" sz="40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768685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3959" y="4505623"/>
            <a:ext cx="2393041"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latin typeface="Andalus" pitchFamily="18" charset="-78"/>
                <a:cs typeface="Andalus" pitchFamily="18" charset="-78"/>
              </a:rPr>
              <a:t>Cause</a:t>
            </a:r>
          </a:p>
        </p:txBody>
      </p:sp>
      <p:sp>
        <p:nvSpPr>
          <p:cNvPr id="7" name="Oval 6"/>
          <p:cNvSpPr/>
          <p:nvPr/>
        </p:nvSpPr>
        <p:spPr>
          <a:xfrm>
            <a:off x="3200401" y="4538281"/>
            <a:ext cx="2895600"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latin typeface="Andalus" pitchFamily="18" charset="-78"/>
                <a:cs typeface="Andalus" pitchFamily="18" charset="-78"/>
              </a:rPr>
              <a:t>Sufferings</a:t>
            </a:r>
          </a:p>
        </p:txBody>
      </p:sp>
      <p:sp>
        <p:nvSpPr>
          <p:cNvPr id="8" name="Oval 7"/>
          <p:cNvSpPr/>
          <p:nvPr/>
        </p:nvSpPr>
        <p:spPr>
          <a:xfrm>
            <a:off x="6353627" y="4509252"/>
            <a:ext cx="2393041"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latin typeface="Andalus" pitchFamily="18" charset="-78"/>
                <a:cs typeface="Andalus" pitchFamily="18" charset="-78"/>
              </a:rPr>
              <a:t>Remedy</a:t>
            </a:r>
          </a:p>
        </p:txBody>
      </p:sp>
      <p:sp>
        <p:nvSpPr>
          <p:cNvPr id="9" name="TextBox 8"/>
          <p:cNvSpPr txBox="1"/>
          <p:nvPr/>
        </p:nvSpPr>
        <p:spPr>
          <a:xfrm>
            <a:off x="2371271" y="1524000"/>
            <a:ext cx="4553857" cy="2740164"/>
          </a:xfrm>
          <a:prstGeom prst="downArrow">
            <a:avLst/>
          </a:prstGeom>
          <a:noFill/>
          <a:ln>
            <a:solidFill>
              <a:schemeClr val="tx1"/>
            </a:solidFill>
          </a:ln>
        </p:spPr>
        <p:txBody>
          <a:bodyPr wrap="square" rtlCol="0">
            <a:spAutoFit/>
          </a:bodyPr>
          <a:lstStyle/>
          <a:p>
            <a:endParaRPr lang="en-US" sz="3200" b="1" dirty="0" smtClean="0">
              <a:latin typeface="Andalus" pitchFamily="18" charset="-78"/>
              <a:cs typeface="Andalus" pitchFamily="18" charset="-78"/>
            </a:endParaRPr>
          </a:p>
          <a:p>
            <a:endParaRPr lang="en-US" sz="3200" b="1" dirty="0">
              <a:latin typeface="Andalus" pitchFamily="18" charset="-78"/>
              <a:cs typeface="Andalus" pitchFamily="18" charset="-78"/>
            </a:endParaRPr>
          </a:p>
          <a:p>
            <a:endParaRPr lang="en-US" sz="3200" b="1" dirty="0" smtClean="0">
              <a:latin typeface="Andalus" pitchFamily="18" charset="-78"/>
              <a:cs typeface="Andalus" pitchFamily="18" charset="-78"/>
            </a:endParaRPr>
          </a:p>
          <a:p>
            <a:r>
              <a:rPr lang="en-US" sz="3200" b="1" dirty="0" smtClean="0">
                <a:latin typeface="Andalus" pitchFamily="18" charset="-78"/>
                <a:cs typeface="Andalus" pitchFamily="18" charset="-78"/>
              </a:rPr>
              <a:t>Traffic </a:t>
            </a:r>
            <a:r>
              <a:rPr lang="en-US" sz="3200" b="1" dirty="0">
                <a:latin typeface="Andalus" pitchFamily="18" charset="-78"/>
                <a:cs typeface="Andalus" pitchFamily="18" charset="-78"/>
              </a:rPr>
              <a:t>Jam</a:t>
            </a:r>
          </a:p>
        </p:txBody>
      </p:sp>
      <p:sp>
        <p:nvSpPr>
          <p:cNvPr id="3" name="TextBox 2"/>
          <p:cNvSpPr txBox="1"/>
          <p:nvPr/>
        </p:nvSpPr>
        <p:spPr>
          <a:xfrm>
            <a:off x="609600" y="228600"/>
            <a:ext cx="8137068"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5400" dirty="0" smtClean="0"/>
              <a:t>GROUP WORK</a:t>
            </a:r>
            <a:endParaRPr lang="en-US" sz="5400" dirty="0"/>
          </a:p>
        </p:txBody>
      </p:sp>
    </p:spTree>
    <p:extLst>
      <p:ext uri="{BB962C8B-B14F-4D97-AF65-F5344CB8AC3E}">
        <p14:creationId xmlns:p14="http://schemas.microsoft.com/office/powerpoint/2010/main" val="78294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00401" y="4538281"/>
            <a:ext cx="2895600"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latin typeface="Andalus" pitchFamily="18" charset="-78"/>
                <a:cs typeface="Andalus" pitchFamily="18" charset="-78"/>
              </a:rPr>
              <a:t>Narrow Roads</a:t>
            </a:r>
            <a:endParaRPr lang="en-US" sz="3200" b="1" dirty="0">
              <a:latin typeface="Andalus" pitchFamily="18" charset="-78"/>
              <a:cs typeface="Andalus" pitchFamily="18" charset="-78"/>
            </a:endParaRPr>
          </a:p>
        </p:txBody>
      </p:sp>
      <p:sp>
        <p:nvSpPr>
          <p:cNvPr id="8" name="Oval 7"/>
          <p:cNvSpPr/>
          <p:nvPr/>
        </p:nvSpPr>
        <p:spPr>
          <a:xfrm>
            <a:off x="458108" y="4661652"/>
            <a:ext cx="2393041"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smtClean="0">
                <a:latin typeface="Andalus" pitchFamily="18" charset="-78"/>
                <a:cs typeface="Andalus" pitchFamily="18" charset="-78"/>
              </a:rPr>
              <a:t>Sweet will driving</a:t>
            </a:r>
            <a:endParaRPr lang="en-US" sz="2200" b="1" dirty="0">
              <a:latin typeface="Andalus" pitchFamily="18" charset="-78"/>
              <a:cs typeface="Andalus" pitchFamily="18" charset="-78"/>
            </a:endParaRPr>
          </a:p>
        </p:txBody>
      </p:sp>
      <p:sp>
        <p:nvSpPr>
          <p:cNvPr id="3" name="TextBox 2"/>
          <p:cNvSpPr txBox="1"/>
          <p:nvPr/>
        </p:nvSpPr>
        <p:spPr>
          <a:xfrm>
            <a:off x="609600" y="228600"/>
            <a:ext cx="8137068"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5400" dirty="0" smtClean="0">
                <a:solidFill>
                  <a:schemeClr val="tx1"/>
                </a:solidFill>
                <a:effectLst>
                  <a:outerShdw blurRad="38100" dist="38100" dir="2700000" algn="tl">
                    <a:srgbClr val="000000">
                      <a:alpha val="43137"/>
                    </a:srgbClr>
                  </a:outerShdw>
                </a:effectLst>
              </a:rPr>
              <a:t>Let’s know about cause of Traffic jam</a:t>
            </a:r>
            <a:endParaRPr lang="en-US" sz="5400" dirty="0">
              <a:solidFill>
                <a:schemeClr val="tx1"/>
              </a:solidFill>
              <a:effectLst>
                <a:outerShdw blurRad="38100" dist="38100" dir="2700000" algn="tl">
                  <a:srgbClr val="000000">
                    <a:alpha val="43137"/>
                  </a:srgbClr>
                </a:outerShdw>
              </a:effectLst>
            </a:endParaRPr>
          </a:p>
        </p:txBody>
      </p:sp>
      <p:sp>
        <p:nvSpPr>
          <p:cNvPr id="10" name="Oval 9"/>
          <p:cNvSpPr/>
          <p:nvPr/>
        </p:nvSpPr>
        <p:spPr>
          <a:xfrm>
            <a:off x="6506027" y="4661652"/>
            <a:ext cx="2393041"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smtClean="0">
                <a:latin typeface="Andalus" pitchFamily="18" charset="-78"/>
                <a:cs typeface="Andalus" pitchFamily="18" charset="-78"/>
              </a:rPr>
              <a:t>Unnecessary overtaking</a:t>
            </a:r>
            <a:endParaRPr lang="en-US" sz="2200" b="1" dirty="0">
              <a:latin typeface="Andalus" pitchFamily="18" charset="-78"/>
              <a:cs typeface="Andalus" pitchFamily="18" charset="-78"/>
            </a:endParaRPr>
          </a:p>
        </p:txBody>
      </p:sp>
      <p:sp>
        <p:nvSpPr>
          <p:cNvPr id="11" name="Oval 10"/>
          <p:cNvSpPr/>
          <p:nvPr/>
        </p:nvSpPr>
        <p:spPr>
          <a:xfrm>
            <a:off x="1654629" y="2339367"/>
            <a:ext cx="2895600"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latin typeface="Andalus" pitchFamily="18" charset="-78"/>
                <a:cs typeface="Andalus" pitchFamily="18" charset="-78"/>
              </a:rPr>
              <a:t>Lots of Rickshaws</a:t>
            </a:r>
            <a:endParaRPr lang="en-US" sz="3200" b="1" dirty="0">
              <a:latin typeface="Andalus" pitchFamily="18" charset="-78"/>
              <a:cs typeface="Andalus" pitchFamily="18" charset="-78"/>
            </a:endParaRPr>
          </a:p>
        </p:txBody>
      </p:sp>
      <p:sp>
        <p:nvSpPr>
          <p:cNvPr id="12" name="Oval 11"/>
          <p:cNvSpPr/>
          <p:nvPr/>
        </p:nvSpPr>
        <p:spPr>
          <a:xfrm>
            <a:off x="5334000" y="2466427"/>
            <a:ext cx="2895600" cy="1961934"/>
          </a:xfrm>
          <a:prstGeom prst="ellipse">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latin typeface="Andalus" pitchFamily="18" charset="-78"/>
                <a:cs typeface="Andalus" pitchFamily="18" charset="-78"/>
              </a:rPr>
              <a:t>Wrong parking</a:t>
            </a:r>
            <a:endParaRPr lang="en-US" sz="3200" b="1" dirty="0">
              <a:latin typeface="Andalus" pitchFamily="18" charset="-78"/>
              <a:cs typeface="Andalus" pitchFamily="18" charset="-78"/>
            </a:endParaRPr>
          </a:p>
        </p:txBody>
      </p:sp>
    </p:spTree>
    <p:extLst>
      <p:ext uri="{BB962C8B-B14F-4D97-AF65-F5344CB8AC3E}">
        <p14:creationId xmlns:p14="http://schemas.microsoft.com/office/powerpoint/2010/main" val="1755856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391</Words>
  <Application>Microsoft Office PowerPoint</Application>
  <PresentationFormat>On-screen Show (4:3)</PresentationFormat>
  <Paragraphs>71</Paragraphs>
  <Slides>20</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Andalus</vt:lpstr>
      <vt:lpstr>Arial</vt:lpstr>
      <vt:lpstr>Book Antiqua</vt:lpstr>
      <vt:lpstr>Calibri</vt:lpstr>
      <vt:lpstr>Times New Roman</vt:lpstr>
      <vt:lpstr>Office Theme</vt:lpstr>
      <vt:lpstr>Packager Shell Object</vt:lpstr>
      <vt:lpstr>PowerPoint Presentation</vt:lpstr>
      <vt:lpstr>Teacher’s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Homework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Dialogue</dc:title>
  <dc:creator>salma</dc:creator>
  <cp:lastModifiedBy>RMN</cp:lastModifiedBy>
  <cp:revision>98</cp:revision>
  <dcterms:created xsi:type="dcterms:W3CDTF">2006-08-16T00:00:00Z</dcterms:created>
  <dcterms:modified xsi:type="dcterms:W3CDTF">2020-03-19T02:42:58Z</dcterms:modified>
</cp:coreProperties>
</file>