
<file path=[Content_Types].xml><?xml version="1.0" encoding="utf-8"?>
<Types xmlns="http://schemas.openxmlformats.org/package/2006/content-types">
  <Default Extension="jfif" ContentType="image/jpeg"/>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81" r:id="rId2"/>
    <p:sldId id="282" r:id="rId3"/>
    <p:sldId id="283" r:id="rId4"/>
    <p:sldId id="277" r:id="rId5"/>
    <p:sldId id="276" r:id="rId6"/>
    <p:sldId id="260" r:id="rId7"/>
    <p:sldId id="275" r:id="rId8"/>
    <p:sldId id="266" r:id="rId9"/>
    <p:sldId id="274" r:id="rId10"/>
    <p:sldId id="273" r:id="rId11"/>
    <p:sldId id="279" r:id="rId12"/>
    <p:sldId id="284" r:id="rId13"/>
    <p:sldId id="271"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53" autoAdjust="0"/>
    <p:restoredTop sz="94660"/>
  </p:normalViewPr>
  <p:slideViewPr>
    <p:cSldViewPr snapToGrid="0">
      <p:cViewPr varScale="1">
        <p:scale>
          <a:sx n="68" d="100"/>
          <a:sy n="68" d="100"/>
        </p:scale>
        <p:origin x="90" y="108"/>
      </p:cViewPr>
      <p:guideLst/>
    </p:cSldViewPr>
  </p:slideViewPr>
  <p:notesTextViewPr>
    <p:cViewPr>
      <p:scale>
        <a:sx n="1" d="1"/>
        <a:sy n="1" d="1"/>
      </p:scale>
      <p:origin x="0" y="0"/>
    </p:cViewPr>
  </p:notesTextViewPr>
  <p:sorterViewPr>
    <p:cViewPr>
      <p:scale>
        <a:sx n="100" d="100"/>
        <a:sy n="100" d="100"/>
      </p:scale>
      <p:origin x="0" y="-106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E3AD562-6DC0-4A36-A150-52728D651595}"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2994428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AD562-6DC0-4A36-A150-52728D651595}"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31910128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AD562-6DC0-4A36-A150-52728D651595}"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2821785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E3AD562-6DC0-4A36-A150-52728D651595}"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73519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E3AD562-6DC0-4A36-A150-52728D651595}" type="datetimeFigureOut">
              <a:rPr lang="en-US" smtClean="0"/>
              <a:t>3/19/2020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352410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E3AD562-6DC0-4A36-A150-52728D651595}"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1880201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3AD562-6DC0-4A36-A150-52728D651595}" type="datetimeFigureOut">
              <a:rPr lang="en-US" smtClean="0"/>
              <a:t>3/19/2020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38547350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E3AD562-6DC0-4A36-A150-52728D651595}" type="datetimeFigureOut">
              <a:rPr lang="en-US" smtClean="0"/>
              <a:t>3/19/2020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2833586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3AD562-6DC0-4A36-A150-52728D651595}" type="datetimeFigureOut">
              <a:rPr lang="en-US" smtClean="0"/>
              <a:t>3/19/2020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38108743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3AD562-6DC0-4A36-A150-52728D651595}"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1053785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E3AD562-6DC0-4A36-A150-52728D651595}" type="datetimeFigureOut">
              <a:rPr lang="en-US" smtClean="0"/>
              <a:t>3/19/2020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B4378D-AD37-4498-9ACE-68B8FD0B3203}" type="slidenum">
              <a:rPr lang="en-US" smtClean="0"/>
              <a:t>‹#›</a:t>
            </a:fld>
            <a:endParaRPr lang="en-US"/>
          </a:p>
        </p:txBody>
      </p:sp>
    </p:spTree>
    <p:extLst>
      <p:ext uri="{BB962C8B-B14F-4D97-AF65-F5344CB8AC3E}">
        <p14:creationId xmlns:p14="http://schemas.microsoft.com/office/powerpoint/2010/main" val="2588778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3AD562-6DC0-4A36-A150-52728D651595}" type="datetimeFigureOut">
              <a:rPr lang="en-US" smtClean="0"/>
              <a:t>3/19/2020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B4378D-AD37-4498-9ACE-68B8FD0B3203}" type="slidenum">
              <a:rPr lang="en-US" smtClean="0"/>
              <a:t>‹#›</a:t>
            </a:fld>
            <a:endParaRPr lang="en-US"/>
          </a:p>
        </p:txBody>
      </p:sp>
    </p:spTree>
    <p:extLst>
      <p:ext uri="{BB962C8B-B14F-4D97-AF65-F5344CB8AC3E}">
        <p14:creationId xmlns:p14="http://schemas.microsoft.com/office/powerpoint/2010/main" val="14873283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image" Target="../media/image10.jpg"/><Relationship Id="rId1" Type="http://schemas.openxmlformats.org/officeDocument/2006/relationships/slideLayout" Target="../slideLayouts/slideLayout7.xml"/><Relationship Id="rId4" Type="http://schemas.openxmlformats.org/officeDocument/2006/relationships/image" Target="../media/image12.jfif"/></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fif"/><Relationship Id="rId2" Type="http://schemas.openxmlformats.org/officeDocument/2006/relationships/image" Target="../media/image3.jfif"/><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fif"/></Relationships>
</file>

<file path=ppt/slides/_rels/slide5.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f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67000" y="789797"/>
            <a:ext cx="6858000" cy="5200649"/>
          </a:xfrm>
          <a:prstGeom prst="rect">
            <a:avLst/>
          </a:prstGeom>
        </p:spPr>
      </p:pic>
      <p:sp>
        <p:nvSpPr>
          <p:cNvPr id="4" name="Rectangle 3"/>
          <p:cNvSpPr/>
          <p:nvPr/>
        </p:nvSpPr>
        <p:spPr>
          <a:xfrm rot="20746308">
            <a:off x="2597209" y="1672403"/>
            <a:ext cx="5948839" cy="2839239"/>
          </a:xfrm>
          <a:prstGeom prst="rect">
            <a:avLst/>
          </a:prstGeom>
          <a:noFill/>
        </p:spPr>
        <p:txBody>
          <a:bodyPr wrap="square" lIns="68580" tIns="34290" rIns="68580" bIns="34290">
            <a:spAutoFit/>
          </a:bodyPr>
          <a:lstStyle/>
          <a:p>
            <a:pPr algn="ctr"/>
            <a:r>
              <a:rPr lang="en-US" sz="9000" b="1" dirty="0">
                <a:ln w="12700">
                  <a:solidFill>
                    <a:schemeClr val="tx2">
                      <a:lumMod val="75000"/>
                    </a:schemeClr>
                  </a:solidFill>
                  <a:prstDash val="solid"/>
                </a:ln>
                <a:effectLst>
                  <a:outerShdw dist="38100" dir="2640000" algn="bl" rotWithShape="0">
                    <a:schemeClr val="tx2">
                      <a:lumMod val="75000"/>
                    </a:schemeClr>
                  </a:outerShdw>
                </a:effectLst>
              </a:rPr>
              <a:t>WELCOME</a:t>
            </a:r>
          </a:p>
        </p:txBody>
      </p:sp>
    </p:spTree>
    <p:extLst>
      <p:ext uri="{BB962C8B-B14F-4D97-AF65-F5344CB8AC3E}">
        <p14:creationId xmlns:p14="http://schemas.microsoft.com/office/powerpoint/2010/main" val="323660004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2A2AA4-D9FD-4549-A39C-6CC4F596A206}"/>
              </a:ext>
            </a:extLst>
          </p:cNvPr>
          <p:cNvSpPr/>
          <p:nvPr/>
        </p:nvSpPr>
        <p:spPr>
          <a:xfrm>
            <a:off x="0" y="-42203"/>
            <a:ext cx="12192000" cy="6900203"/>
          </a:xfrm>
          <a:prstGeom prst="rect">
            <a:avLst/>
          </a:prstGeom>
          <a:solidFill>
            <a:schemeClr val="accent2">
              <a:lumMod val="60000"/>
              <a:lumOff val="40000"/>
              <a:alpha val="50000"/>
            </a:schemeClr>
          </a:solid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BB85BF60-98E1-4906-9BB6-B1D4EBB701FD}"/>
              </a:ext>
            </a:extLst>
          </p:cNvPr>
          <p:cNvSpPr txBox="1"/>
          <p:nvPr/>
        </p:nvSpPr>
        <p:spPr>
          <a:xfrm>
            <a:off x="4330157" y="3934123"/>
            <a:ext cx="7861843" cy="1938992"/>
          </a:xfrm>
          <a:prstGeom prst="rect">
            <a:avLst/>
          </a:prstGeom>
          <a:noFill/>
          <a:ln w="34925">
            <a:noFill/>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40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W</a:t>
            </a:r>
            <a:r>
              <a:rPr lang="en-US" sz="32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ork in pairs.</a:t>
            </a:r>
          </a:p>
          <a:p>
            <a:pPr algn="ctr"/>
            <a:r>
              <a:rPr lang="en-US" sz="40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D</a:t>
            </a:r>
            <a:r>
              <a:rPr lang="en-US" sz="32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ecide</a:t>
            </a:r>
          </a:p>
          <a:p>
            <a:pPr algn="ctr"/>
            <a:r>
              <a:rPr lang="en-US" sz="40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W</a:t>
            </a:r>
            <a:r>
              <a:rPr lang="en-US" sz="32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ho’s  better between these two bests?</a:t>
            </a:r>
          </a:p>
        </p:txBody>
      </p:sp>
      <p:pic>
        <p:nvPicPr>
          <p:cNvPr id="5" name="Picture 4">
            <a:extLst>
              <a:ext uri="{FF2B5EF4-FFF2-40B4-BE49-F238E27FC236}">
                <a16:creationId xmlns:a16="http://schemas.microsoft.com/office/drawing/2014/main" xmlns="" id="{70E7AC7E-406E-40F4-B760-06EE4698E61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60" y="485316"/>
            <a:ext cx="4028661" cy="22545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a:extLst>
              <a:ext uri="{FF2B5EF4-FFF2-40B4-BE49-F238E27FC236}">
                <a16:creationId xmlns:a16="http://schemas.microsoft.com/office/drawing/2014/main" xmlns="" id="{CABDB938-F8B5-4124-84E4-0174CE8FDC8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59548" y="1"/>
            <a:ext cx="3426126" cy="303862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a:extLst>
              <a:ext uri="{FF2B5EF4-FFF2-40B4-BE49-F238E27FC236}">
                <a16:creationId xmlns:a16="http://schemas.microsoft.com/office/drawing/2014/main" xmlns="" id="{9AE1C700-919D-4AC3-B741-F701C9CC9E0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1060" y="3959503"/>
            <a:ext cx="4028661" cy="236798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1454012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2A2AA4-D9FD-4549-A39C-6CC4F596A206}"/>
              </a:ext>
            </a:extLst>
          </p:cNvPr>
          <p:cNvSpPr/>
          <p:nvPr/>
        </p:nvSpPr>
        <p:spPr>
          <a:xfrm>
            <a:off x="0" y="-21102"/>
            <a:ext cx="12192000" cy="6900203"/>
          </a:xfrm>
          <a:prstGeom prst="rect">
            <a:avLst/>
          </a:prstGeom>
          <a:solidFill>
            <a:schemeClr val="accent2">
              <a:lumMod val="60000"/>
              <a:lumOff val="40000"/>
              <a:alpha val="50000"/>
            </a:schemeClr>
          </a:solid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xmlns="" id="{012A6EC1-477A-44BE-870D-0FB0DACF5A79}"/>
              </a:ext>
            </a:extLst>
          </p:cNvPr>
          <p:cNvSpPr txBox="1"/>
          <p:nvPr/>
        </p:nvSpPr>
        <p:spPr>
          <a:xfrm>
            <a:off x="182880" y="262932"/>
            <a:ext cx="11282289" cy="1077218"/>
          </a:xfrm>
          <a:prstGeom prst="rect">
            <a:avLst/>
          </a:prstGeom>
          <a:noFill/>
          <a:ln w="34925">
            <a:noFill/>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3200" b="1"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Give arguments in favour of your decisions with a individual short note about their life and achievements.</a:t>
            </a:r>
          </a:p>
        </p:txBody>
      </p:sp>
      <p:pic>
        <p:nvPicPr>
          <p:cNvPr id="5" name="Picture 4">
            <a:extLst>
              <a:ext uri="{FF2B5EF4-FFF2-40B4-BE49-F238E27FC236}">
                <a16:creationId xmlns:a16="http://schemas.microsoft.com/office/drawing/2014/main" xmlns="" id="{CF4A1475-C3D7-406B-8F1A-B640347BA9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2979" y="2709134"/>
            <a:ext cx="5005731" cy="2777266"/>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7" name="Picture 6">
            <a:extLst>
              <a:ext uri="{FF2B5EF4-FFF2-40B4-BE49-F238E27FC236}">
                <a16:creationId xmlns:a16="http://schemas.microsoft.com/office/drawing/2014/main" xmlns="" id="{532AF0A1-3C41-45B1-9469-FEF2096E36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11689" y="2709134"/>
            <a:ext cx="5005731" cy="281572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3085130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16727" y="1231006"/>
            <a:ext cx="6689848" cy="4483994"/>
          </a:xfrm>
          <a:prstGeom prst="rect">
            <a:avLst/>
          </a:prstGeom>
        </p:spPr>
      </p:pic>
      <p:sp>
        <p:nvSpPr>
          <p:cNvPr id="2" name="Title 1"/>
          <p:cNvSpPr>
            <a:spLocks noGrp="1"/>
          </p:cNvSpPr>
          <p:nvPr>
            <p:ph type="title"/>
          </p:nvPr>
        </p:nvSpPr>
        <p:spPr>
          <a:xfrm>
            <a:off x="3352801" y="1428750"/>
            <a:ext cx="5800724" cy="742950"/>
          </a:xfrm>
          <a:solidFill>
            <a:schemeClr val="accent4"/>
          </a:solidFill>
        </p:spPr>
        <p:txBody>
          <a:bodyPr/>
          <a:lstStyle/>
          <a:p>
            <a:pPr algn="ctr"/>
            <a:r>
              <a:rPr lang="en-US" sz="3600" b="1" i="1" dirty="0">
                <a:effectLst>
                  <a:outerShdw blurRad="38100" dist="38100" dir="2700000" algn="tl">
                    <a:srgbClr val="000000">
                      <a:alpha val="43137"/>
                    </a:srgbClr>
                  </a:outerShdw>
                </a:effectLst>
                <a:latin typeface="Times New Roman" pitchFamily="18" charset="0"/>
                <a:cs typeface="Times New Roman" pitchFamily="18" charset="0"/>
              </a:rPr>
              <a:t>   Homework   </a:t>
            </a:r>
          </a:p>
        </p:txBody>
      </p:sp>
      <p:sp>
        <p:nvSpPr>
          <p:cNvPr id="6" name="Rectangle 5"/>
          <p:cNvSpPr/>
          <p:nvPr/>
        </p:nvSpPr>
        <p:spPr>
          <a:xfrm>
            <a:off x="0" y="5075215"/>
            <a:ext cx="11746523" cy="646331"/>
          </a:xfrm>
          <a:prstGeom prst="rect">
            <a:avLst/>
          </a:prstGeom>
        </p:spPr>
        <p:txBody>
          <a:bodyPr wrap="square">
            <a:spAutoFit/>
          </a:bodyPr>
          <a:lstStyle/>
          <a:p>
            <a:pPr algn="ctr"/>
            <a:r>
              <a:rPr lang="en-US" sz="3600"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rPr>
              <a:t>Make a chart about themselves with the comparisons.</a:t>
            </a:r>
            <a:endParaRPr lang="en-US" sz="3600" dirty="0">
              <a:effectLst>
                <a:outerShdw blurRad="38100" dist="38100" dir="2700000" algn="tl">
                  <a:srgbClr val="000000">
                    <a:alpha val="43137"/>
                  </a:srgbClr>
                </a:outerShdw>
              </a:effectLst>
              <a:latin typeface="Franklin Gothic Demi" panose="020B0703020102020204" pitchFamily="34" charset="0"/>
              <a:cs typeface="Times New Roman" panose="02020603050405020304" pitchFamily="18" charset="0"/>
            </a:endParaRPr>
          </a:p>
        </p:txBody>
      </p:sp>
    </p:spTree>
    <p:extLst>
      <p:ext uri="{BB962C8B-B14F-4D97-AF65-F5344CB8AC3E}">
        <p14:creationId xmlns:p14="http://schemas.microsoft.com/office/powerpoint/2010/main" val="186339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09E6871-8359-4237-B61F-8890BBBA1E11}"/>
              </a:ext>
            </a:extLst>
          </p:cNvPr>
          <p:cNvSpPr/>
          <p:nvPr/>
        </p:nvSpPr>
        <p:spPr>
          <a:xfrm>
            <a:off x="3174832" y="2714077"/>
            <a:ext cx="5473170" cy="830997"/>
          </a:xfrm>
          <a:prstGeom prst="rect">
            <a:avLst/>
          </a:prstGeom>
          <a:ln>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lgn="ctr"/>
            <a:r>
              <a:rPr lang="en-US" sz="4800" b="1" i="1" cap="all" dirty="0">
                <a:ln w="9000" cmpd="sng">
                  <a:solidFill>
                    <a:srgbClr val="39639D">
                      <a:shade val="50000"/>
                      <a:satMod val="120000"/>
                    </a:srgbClr>
                  </a:solidFill>
                  <a:prstDash val="solid"/>
                </a:ln>
                <a:effectLst>
                  <a:outerShdw blurRad="38100" dist="38100" dir="2700000" algn="tl">
                    <a:srgbClr val="000000">
                      <a:alpha val="43137"/>
                    </a:srgbClr>
                  </a:outerShdw>
                  <a:reflection blurRad="12700" stA="28000" endPos="45000" dist="1000" dir="5400000" sy="-100000" algn="bl" rotWithShape="0"/>
                </a:effectLst>
                <a:latin typeface="Lucida Sans Unicode"/>
              </a:rPr>
              <a:t>Thank You All</a:t>
            </a:r>
          </a:p>
        </p:txBody>
      </p:sp>
    </p:spTree>
    <p:extLst>
      <p:ext uri="{BB962C8B-B14F-4D97-AF65-F5344CB8AC3E}">
        <p14:creationId xmlns:p14="http://schemas.microsoft.com/office/powerpoint/2010/main" val="72671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67101" y="857250"/>
            <a:ext cx="5538707" cy="800100"/>
          </a:xfrm>
          <a:solidFill>
            <a:srgbClr val="00B050"/>
          </a:solidFill>
        </p:spPr>
        <p:style>
          <a:lnRef idx="2">
            <a:schemeClr val="accent3">
              <a:shade val="50000"/>
            </a:schemeClr>
          </a:lnRef>
          <a:fillRef idx="1">
            <a:schemeClr val="accent3"/>
          </a:fillRef>
          <a:effectRef idx="0">
            <a:schemeClr val="accent3"/>
          </a:effectRef>
          <a:fontRef idx="minor">
            <a:schemeClr val="lt1"/>
          </a:fontRef>
        </p:style>
        <p:txBody>
          <a:bodyPr/>
          <a:lstStyle/>
          <a:p>
            <a:pPr algn="ctr"/>
            <a:r>
              <a:rPr lang="en-US" sz="4050" b="1" i="1" dirty="0">
                <a:solidFill>
                  <a:schemeClr val="bg1"/>
                </a:solidFill>
                <a:effectLst>
                  <a:outerShdw blurRad="38100" dist="38100" dir="2700000" algn="tl">
                    <a:srgbClr val="000000">
                      <a:alpha val="43137"/>
                    </a:srgbClr>
                  </a:outerShdw>
                </a:effectLst>
              </a:rPr>
              <a:t>Teacher’s  Identity:</a:t>
            </a:r>
          </a:p>
        </p:txBody>
      </p:sp>
      <p:sp>
        <p:nvSpPr>
          <p:cNvPr id="3" name="Content Placeholder 2"/>
          <p:cNvSpPr>
            <a:spLocks noGrp="1"/>
          </p:cNvSpPr>
          <p:nvPr>
            <p:ph sz="quarter" idx="4294967295"/>
          </p:nvPr>
        </p:nvSpPr>
        <p:spPr>
          <a:xfrm>
            <a:off x="3295650" y="1828800"/>
            <a:ext cx="4286250" cy="26060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lstStyle/>
          <a:p>
            <a:pPr>
              <a:buNone/>
            </a:pPr>
            <a:r>
              <a:rPr lang="en-US"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Md. </a:t>
            </a:r>
            <a:r>
              <a:rPr lang="en-US" sz="360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Rubel</a:t>
            </a:r>
            <a:r>
              <a:rPr lang="en-US"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 </a:t>
            </a:r>
            <a:r>
              <a:rPr lang="en-US" sz="3600" b="1" i="1" dirty="0" err="1">
                <a:solidFill>
                  <a:schemeClr val="tx1"/>
                </a:solidFill>
                <a:effectLst>
                  <a:outerShdw blurRad="38100" dist="38100" dir="2700000" algn="tl">
                    <a:srgbClr val="000000">
                      <a:alpha val="43137"/>
                    </a:srgbClr>
                  </a:outerShdw>
                </a:effectLst>
                <a:latin typeface="Times New Roman" pitchFamily="18" charset="0"/>
                <a:cs typeface="Times New Roman" pitchFamily="18" charset="0"/>
              </a:rPr>
              <a:t>Haque</a:t>
            </a:r>
            <a:endParaRPr lang="en-US" sz="3600" b="1" i="1" dirty="0">
              <a:solidFill>
                <a:schemeClr val="tx1"/>
              </a:solidFill>
              <a:effectLst>
                <a:outerShdw blurRad="38100" dist="38100" dir="2700000" algn="tl">
                  <a:srgbClr val="000000">
                    <a:alpha val="43137"/>
                  </a:srgbClr>
                </a:outerShdw>
              </a:effectLst>
              <a:latin typeface="Times New Roman" pitchFamily="18" charset="0"/>
              <a:cs typeface="Times New Roman" pitchFamily="18" charset="0"/>
            </a:endParaRPr>
          </a:p>
          <a:p>
            <a:pPr>
              <a:buNone/>
            </a:pPr>
            <a:r>
              <a:rPr lang="en-US" b="1" i="1" dirty="0">
                <a:solidFill>
                  <a:schemeClr val="tx1"/>
                </a:solidFill>
                <a:effectLst>
                  <a:outerShdw blurRad="38100" dist="38100" dir="2700000" algn="tl">
                    <a:srgbClr val="000000">
                      <a:alpha val="43137"/>
                    </a:srgbClr>
                  </a:outerShdw>
                </a:effectLst>
              </a:rPr>
              <a:t>Assistant Teacher</a:t>
            </a:r>
          </a:p>
          <a:p>
            <a:pPr>
              <a:buNone/>
            </a:pPr>
            <a:r>
              <a:rPr lang="en-US" sz="1800" b="1" i="1" dirty="0" err="1">
                <a:solidFill>
                  <a:schemeClr val="tx1"/>
                </a:solidFill>
                <a:effectLst>
                  <a:outerShdw blurRad="38100" dist="38100" dir="2700000" algn="tl">
                    <a:srgbClr val="000000">
                      <a:alpha val="43137"/>
                    </a:srgbClr>
                  </a:outerShdw>
                </a:effectLst>
              </a:rPr>
              <a:t>Nirmoil</a:t>
            </a:r>
            <a:r>
              <a:rPr lang="en-US" sz="1800" b="1" i="1" dirty="0">
                <a:solidFill>
                  <a:schemeClr val="tx1"/>
                </a:solidFill>
                <a:effectLst>
                  <a:outerShdw blurRad="38100" dist="38100" dir="2700000" algn="tl">
                    <a:srgbClr val="000000">
                      <a:alpha val="43137"/>
                    </a:srgbClr>
                  </a:outerShdw>
                </a:effectLst>
              </a:rPr>
              <a:t> </a:t>
            </a:r>
            <a:r>
              <a:rPr lang="en-US" sz="1800" b="1" i="1" dirty="0" err="1">
                <a:solidFill>
                  <a:schemeClr val="tx1"/>
                </a:solidFill>
                <a:effectLst>
                  <a:outerShdw blurRad="38100" dist="38100" dir="2700000" algn="tl">
                    <a:srgbClr val="000000">
                      <a:alpha val="43137"/>
                    </a:srgbClr>
                  </a:outerShdw>
                </a:effectLst>
              </a:rPr>
              <a:t>Darazia</a:t>
            </a:r>
            <a:r>
              <a:rPr lang="en-US" sz="1800" b="1" i="1" dirty="0">
                <a:solidFill>
                  <a:schemeClr val="tx1"/>
                </a:solidFill>
                <a:effectLst>
                  <a:outerShdw blurRad="38100" dist="38100" dir="2700000" algn="tl">
                    <a:srgbClr val="000000">
                      <a:alpha val="43137"/>
                    </a:srgbClr>
                  </a:outerShdw>
                </a:effectLst>
              </a:rPr>
              <a:t> </a:t>
            </a:r>
            <a:r>
              <a:rPr lang="en-US" sz="1800" b="1" i="1" dirty="0" err="1">
                <a:solidFill>
                  <a:schemeClr val="tx1"/>
                </a:solidFill>
                <a:effectLst>
                  <a:outerShdw blurRad="38100" dist="38100" dir="2700000" algn="tl">
                    <a:srgbClr val="000000">
                      <a:alpha val="43137"/>
                    </a:srgbClr>
                  </a:outerShdw>
                </a:effectLst>
              </a:rPr>
              <a:t>Dakhil</a:t>
            </a:r>
            <a:r>
              <a:rPr lang="en-US" sz="1800" b="1" i="1" dirty="0">
                <a:solidFill>
                  <a:schemeClr val="tx1"/>
                </a:solidFill>
                <a:effectLst>
                  <a:outerShdw blurRad="38100" dist="38100" dir="2700000" algn="tl">
                    <a:srgbClr val="000000">
                      <a:alpha val="43137"/>
                    </a:srgbClr>
                  </a:outerShdw>
                </a:effectLst>
              </a:rPr>
              <a:t> </a:t>
            </a:r>
            <a:r>
              <a:rPr lang="en-US" sz="1800" b="1" i="1" dirty="0" err="1">
                <a:solidFill>
                  <a:schemeClr val="tx1"/>
                </a:solidFill>
                <a:effectLst>
                  <a:outerShdw blurRad="38100" dist="38100" dir="2700000" algn="tl">
                    <a:srgbClr val="000000">
                      <a:alpha val="43137"/>
                    </a:srgbClr>
                  </a:outerShdw>
                </a:effectLst>
              </a:rPr>
              <a:t>Madrasha</a:t>
            </a:r>
            <a:endParaRPr lang="en-US" sz="1800" b="1" i="1" dirty="0">
              <a:solidFill>
                <a:schemeClr val="tx1"/>
              </a:solidFill>
              <a:effectLst>
                <a:outerShdw blurRad="38100" dist="38100" dir="2700000" algn="tl">
                  <a:srgbClr val="000000">
                    <a:alpha val="43137"/>
                  </a:srgbClr>
                </a:outerShdw>
              </a:effectLst>
            </a:endParaRPr>
          </a:p>
          <a:p>
            <a:pPr>
              <a:buNone/>
            </a:pPr>
            <a:r>
              <a:rPr lang="en-US" sz="1800" b="1" i="1" dirty="0" err="1">
                <a:solidFill>
                  <a:schemeClr val="tx1"/>
                </a:solidFill>
                <a:effectLst>
                  <a:outerShdw blurRad="38100" dist="38100" dir="2700000" algn="tl">
                    <a:srgbClr val="000000">
                      <a:alpha val="43137"/>
                    </a:srgbClr>
                  </a:outerShdw>
                </a:effectLst>
              </a:rPr>
              <a:t>Shampur,Patnitala,Naogaon</a:t>
            </a:r>
            <a:r>
              <a:rPr lang="en-US" sz="1800" b="1" i="1" dirty="0">
                <a:solidFill>
                  <a:schemeClr val="tx1"/>
                </a:solidFill>
                <a:effectLst>
                  <a:outerShdw blurRad="38100" dist="38100" dir="2700000" algn="tl">
                    <a:srgbClr val="000000">
                      <a:alpha val="43137"/>
                    </a:srgbClr>
                  </a:outerShdw>
                </a:effectLst>
              </a:rPr>
              <a:t>.</a:t>
            </a:r>
          </a:p>
          <a:p>
            <a:pPr>
              <a:buNone/>
            </a:pPr>
            <a:r>
              <a:rPr lang="en-US" b="1" i="1" dirty="0">
                <a:solidFill>
                  <a:schemeClr val="tx1"/>
                </a:solidFill>
                <a:effectLst>
                  <a:outerShdw blurRad="38100" dist="38100" dir="2700000" algn="tl">
                    <a:srgbClr val="000000">
                      <a:alpha val="43137"/>
                    </a:srgbClr>
                  </a:outerShdw>
                </a:effectLst>
              </a:rPr>
              <a:t>Mob: 01774795179</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7602" y="1828800"/>
            <a:ext cx="1911851" cy="2343150"/>
          </a:xfrm>
          <a:prstGeom prst="rect">
            <a:avLst/>
          </a:prstGeom>
          <a:ln>
            <a:noFill/>
          </a:ln>
          <a:effectLst>
            <a:glow rad="228600">
              <a:schemeClr val="accent3">
                <a:satMod val="175000"/>
                <a:alpha val="40000"/>
              </a:schemeClr>
            </a:glow>
            <a:outerShdw blurRad="44450" dist="27940" dir="5400000" algn="ctr">
              <a:srgbClr val="000000">
                <a:alpha val="32000"/>
              </a:srgbClr>
            </a:outerShdw>
            <a:reflection blurRad="6350" stA="50000" endA="275" endPos="40000" dist="101600" dir="5400000" sy="-100000" algn="bl" rotWithShape="0"/>
          </a:effectLst>
          <a:scene3d>
            <a:camera prst="isometricOffAxis2Left"/>
            <a:lightRig rig="balanced" dir="t">
              <a:rot lat="0" lon="0" rev="8700000"/>
            </a:lightRig>
          </a:scene3d>
          <a:sp3d>
            <a:bevelT w="190500" h="38100"/>
          </a:sp3d>
        </p:spPr>
      </p:pic>
    </p:spTree>
    <p:extLst>
      <p:ext uri="{BB962C8B-B14F-4D97-AF65-F5344CB8AC3E}">
        <p14:creationId xmlns:p14="http://schemas.microsoft.com/office/powerpoint/2010/main" val="89266150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CFEAE19-FA25-4DDB-912E-4B88315720F7}"/>
              </a:ext>
            </a:extLst>
          </p:cNvPr>
          <p:cNvSpPr/>
          <p:nvPr/>
        </p:nvSpPr>
        <p:spPr>
          <a:xfrm>
            <a:off x="618978" y="2551397"/>
            <a:ext cx="11169748" cy="3139321"/>
          </a:xfrm>
          <a:prstGeom prst="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a:spAutoFit/>
          </a:bodyPr>
          <a:lstStyle/>
          <a:p>
            <a:pPr lvl="0" algn="ctr">
              <a:lnSpc>
                <a:spcPct val="150000"/>
              </a:lnSpc>
              <a:defRPr/>
            </a:pPr>
            <a:r>
              <a:rPr lang="en-US" sz="4400" b="1" dirty="0">
                <a:solidFill>
                  <a:schemeClr val="accent6">
                    <a:lumMod val="50000"/>
                  </a:schemeClr>
                </a:solidFill>
                <a:effectLst>
                  <a:outerShdw blurRad="38100" dist="38100" dir="2700000" algn="tl">
                    <a:srgbClr val="000000">
                      <a:alpha val="43137"/>
                    </a:srgbClr>
                  </a:outerShdw>
                </a:effectLst>
                <a:latin typeface="NikoshBAN" pitchFamily="2" charset="0"/>
                <a:cs typeface="NikoshBAN" pitchFamily="2" charset="0"/>
              </a:rPr>
              <a:t> </a:t>
            </a:r>
            <a:r>
              <a:rPr lang="en-US" sz="4400" b="1"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Classes:Nine</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&amp; Ten. </a:t>
            </a:r>
          </a:p>
          <a:p>
            <a:pPr lvl="0" algn="ctr">
              <a:lnSpc>
                <a:spcPct val="150000"/>
              </a:lnSpc>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Sub</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“English For </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a:t>
            </a:r>
          </a:p>
          <a:p>
            <a:pPr lvl="0" algn="ctr">
              <a:lnSpc>
                <a:spcPct val="150000"/>
              </a:lnSpc>
              <a:defRPr/>
            </a:pP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Part</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First Part</a:t>
            </a:r>
            <a:r>
              <a:rPr lang="en-US" sz="44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4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843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2A2AA4-D9FD-4549-A39C-6CC4F596A206}"/>
              </a:ext>
            </a:extLst>
          </p:cNvPr>
          <p:cNvSpPr/>
          <p:nvPr/>
        </p:nvSpPr>
        <p:spPr>
          <a:xfrm>
            <a:off x="0" y="0"/>
            <a:ext cx="12192000" cy="6858000"/>
          </a:xfrm>
          <a:prstGeom prst="rect">
            <a:avLst/>
          </a:prstGeom>
          <a:solidFill>
            <a:schemeClr val="accent2">
              <a:lumMod val="60000"/>
              <a:lumOff val="40000"/>
              <a:alpha val="50000"/>
            </a:schemeClr>
          </a:solid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2D0091E0-67C5-40AF-A168-3C23146ED035}"/>
              </a:ext>
            </a:extLst>
          </p:cNvPr>
          <p:cNvSpPr txBox="1"/>
          <p:nvPr/>
        </p:nvSpPr>
        <p:spPr>
          <a:xfrm>
            <a:off x="2424111" y="443453"/>
            <a:ext cx="8825948" cy="461665"/>
          </a:xfrm>
          <a:prstGeom prst="rect">
            <a:avLst/>
          </a:prstGeom>
          <a:noFill/>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457200" indent="-457200" algn="ctr">
              <a:buFont typeface="Wingdings" panose="05000000000000000000" pitchFamily="2" charset="2"/>
              <a:buChar char="Ø"/>
            </a:pPr>
            <a:r>
              <a:rPr lang="en-US" sz="2400" b="1" dirty="0">
                <a:solidFill>
                  <a:schemeClr val="accent6">
                    <a:lumMod val="50000"/>
                  </a:schemeClr>
                </a:solidFill>
                <a:latin typeface="Times New Roman" panose="02020603050405020304" pitchFamily="18" charset="0"/>
                <a:cs typeface="Times New Roman" panose="02020603050405020304" pitchFamily="18" charset="0"/>
              </a:rPr>
              <a:t>What do you know about them?  Why are they well known?</a:t>
            </a:r>
          </a:p>
        </p:txBody>
      </p:sp>
      <p:sp>
        <p:nvSpPr>
          <p:cNvPr id="4" name="TextBox 3">
            <a:extLst>
              <a:ext uri="{FF2B5EF4-FFF2-40B4-BE49-F238E27FC236}">
                <a16:creationId xmlns:a16="http://schemas.microsoft.com/office/drawing/2014/main" xmlns="" id="{B36ABE82-7EB0-42D0-A4EB-C885C926F218}"/>
              </a:ext>
            </a:extLst>
          </p:cNvPr>
          <p:cNvSpPr txBox="1"/>
          <p:nvPr/>
        </p:nvSpPr>
        <p:spPr>
          <a:xfrm>
            <a:off x="1093175" y="5254247"/>
            <a:ext cx="1985223" cy="400110"/>
          </a:xfrm>
          <a:prstGeom prst="rect">
            <a:avLst/>
          </a:prstGeom>
          <a:noFill/>
          <a:ln>
            <a:solidFill>
              <a:schemeClr val="bg1"/>
            </a:solidFill>
          </a:ln>
          <a:effectLst>
            <a:glow rad="228600">
              <a:schemeClr val="accent4">
                <a:satMod val="175000"/>
                <a:alpha val="40000"/>
              </a:schemeClr>
            </a:glow>
          </a:effectLst>
        </p:spPr>
        <p:txBody>
          <a:bodyPr wrap="square" rtlCol="0">
            <a:spAutoFit/>
          </a:bodyPr>
          <a:lstStyle/>
          <a:p>
            <a:pPr algn="ctr"/>
            <a:r>
              <a:rPr lang="en-US" sz="2000" b="1" dirty="0">
                <a:solidFill>
                  <a:schemeClr val="accent6">
                    <a:lumMod val="50000"/>
                  </a:schemeClr>
                </a:solidFill>
                <a:latin typeface="Times New Roman" panose="02020603050405020304" pitchFamily="18" charset="0"/>
                <a:cs typeface="Times New Roman" panose="02020603050405020304" pitchFamily="18" charset="0"/>
              </a:rPr>
              <a:t>Usain Bolt !</a:t>
            </a:r>
          </a:p>
        </p:txBody>
      </p:sp>
      <p:sp>
        <p:nvSpPr>
          <p:cNvPr id="5" name="TextBox 4">
            <a:extLst>
              <a:ext uri="{FF2B5EF4-FFF2-40B4-BE49-F238E27FC236}">
                <a16:creationId xmlns:a16="http://schemas.microsoft.com/office/drawing/2014/main" xmlns="" id="{DB01264C-B215-42C2-99FF-451C2B08E90A}"/>
              </a:ext>
            </a:extLst>
          </p:cNvPr>
          <p:cNvSpPr txBox="1"/>
          <p:nvPr/>
        </p:nvSpPr>
        <p:spPr>
          <a:xfrm>
            <a:off x="4263301" y="5254247"/>
            <a:ext cx="3684105" cy="400110"/>
          </a:xfrm>
          <a:prstGeom prst="rect">
            <a:avLst/>
          </a:prstGeom>
          <a:noFill/>
          <a:ln>
            <a:solidFill>
              <a:schemeClr val="bg1"/>
            </a:solidFill>
          </a:ln>
          <a:effectLst>
            <a:glow rad="228600">
              <a:schemeClr val="accent4">
                <a:satMod val="175000"/>
                <a:alpha val="40000"/>
              </a:schemeClr>
            </a:glow>
          </a:effectLst>
        </p:spPr>
        <p:txBody>
          <a:bodyPr wrap="square" rtlCol="0">
            <a:spAutoFit/>
          </a:bodyPr>
          <a:lstStyle/>
          <a:p>
            <a:pPr algn="ctr"/>
            <a:r>
              <a:rPr lang="en-US" sz="2000" b="1" dirty="0">
                <a:solidFill>
                  <a:schemeClr val="accent6">
                    <a:lumMod val="50000"/>
                  </a:schemeClr>
                </a:solidFill>
                <a:latin typeface="Times New Roman" panose="02020603050405020304" pitchFamily="18" charset="0"/>
                <a:cs typeface="Times New Roman" panose="02020603050405020304" pitchFamily="18" charset="0"/>
              </a:rPr>
              <a:t>On the 2012 London Olympics</a:t>
            </a:r>
          </a:p>
        </p:txBody>
      </p:sp>
      <p:sp>
        <p:nvSpPr>
          <p:cNvPr id="6" name="TextBox 5">
            <a:extLst>
              <a:ext uri="{FF2B5EF4-FFF2-40B4-BE49-F238E27FC236}">
                <a16:creationId xmlns:a16="http://schemas.microsoft.com/office/drawing/2014/main" xmlns="" id="{B6758702-B3F3-4A62-917F-4773EA397EA5}"/>
              </a:ext>
            </a:extLst>
          </p:cNvPr>
          <p:cNvSpPr txBox="1"/>
          <p:nvPr/>
        </p:nvSpPr>
        <p:spPr>
          <a:xfrm>
            <a:off x="9132306" y="5261113"/>
            <a:ext cx="2065780" cy="400110"/>
          </a:xfrm>
          <a:prstGeom prst="rect">
            <a:avLst/>
          </a:prstGeom>
          <a:noFill/>
          <a:ln>
            <a:solidFill>
              <a:schemeClr val="bg1"/>
            </a:solidFill>
          </a:ln>
          <a:effectLst>
            <a:glow rad="228600">
              <a:schemeClr val="accent4">
                <a:satMod val="175000"/>
                <a:alpha val="40000"/>
              </a:schemeClr>
            </a:glow>
          </a:effectLst>
        </p:spPr>
        <p:txBody>
          <a:bodyPr wrap="square" rtlCol="0">
            <a:spAutoFit/>
          </a:bodyPr>
          <a:lstStyle/>
          <a:p>
            <a:pPr algn="ctr"/>
            <a:r>
              <a:rPr lang="en-US" sz="2000" b="1" dirty="0">
                <a:solidFill>
                  <a:schemeClr val="accent6">
                    <a:lumMod val="50000"/>
                  </a:schemeClr>
                </a:solidFill>
                <a:latin typeface="Times New Roman" panose="02020603050405020304" pitchFamily="18" charset="0"/>
                <a:cs typeface="Times New Roman" panose="02020603050405020304" pitchFamily="18" charset="0"/>
              </a:rPr>
              <a:t>Michael Phelps !</a:t>
            </a:r>
          </a:p>
        </p:txBody>
      </p:sp>
      <p:pic>
        <p:nvPicPr>
          <p:cNvPr id="7" name="Picture 6">
            <a:extLst>
              <a:ext uri="{FF2B5EF4-FFF2-40B4-BE49-F238E27FC236}">
                <a16:creationId xmlns:a16="http://schemas.microsoft.com/office/drawing/2014/main" xmlns="" id="{67296144-C351-4B03-9B8F-720A0E196A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1785" y="1865963"/>
            <a:ext cx="3048000" cy="31142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8" name="Picture 7">
            <a:extLst>
              <a:ext uri="{FF2B5EF4-FFF2-40B4-BE49-F238E27FC236}">
                <a16:creationId xmlns:a16="http://schemas.microsoft.com/office/drawing/2014/main" xmlns="" id="{CD967910-0BDE-4F96-922A-2593E10212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82218" y="1865961"/>
            <a:ext cx="3047999" cy="311426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9" name="Picture 8">
            <a:extLst>
              <a:ext uri="{FF2B5EF4-FFF2-40B4-BE49-F238E27FC236}">
                <a16:creationId xmlns:a16="http://schemas.microsoft.com/office/drawing/2014/main" xmlns="" id="{9B29F3FC-CF48-4A10-9B3A-3660D3227B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05506" y="1322363"/>
            <a:ext cx="4580988" cy="3657858"/>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pic>
        <p:nvPicPr>
          <p:cNvPr id="10" name="Picture 9">
            <a:extLst>
              <a:ext uri="{FF2B5EF4-FFF2-40B4-BE49-F238E27FC236}">
                <a16:creationId xmlns:a16="http://schemas.microsoft.com/office/drawing/2014/main" xmlns="" id="{1192B342-EC55-48F4-927A-C1B53CE8AF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45" y="185531"/>
            <a:ext cx="1346528" cy="148135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11" name="TextBox 10">
            <a:extLst>
              <a:ext uri="{FF2B5EF4-FFF2-40B4-BE49-F238E27FC236}">
                <a16:creationId xmlns:a16="http://schemas.microsoft.com/office/drawing/2014/main" xmlns="" id="{97095977-B6AD-459C-82E8-0E5F2C63176C}"/>
              </a:ext>
            </a:extLst>
          </p:cNvPr>
          <p:cNvSpPr txBox="1"/>
          <p:nvPr/>
        </p:nvSpPr>
        <p:spPr>
          <a:xfrm>
            <a:off x="2693455" y="6139450"/>
            <a:ext cx="6718852" cy="461665"/>
          </a:xfrm>
          <a:prstGeom prst="rect">
            <a:avLst/>
          </a:prstGeom>
          <a:noFill/>
          <a:ln>
            <a:noFill/>
          </a:ln>
          <a:effectLst>
            <a:glow rad="228600">
              <a:schemeClr val="accent4">
                <a:lumMod val="50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rtlCol="0">
            <a:spAutoFit/>
          </a:bodyPr>
          <a:lstStyle/>
          <a:p>
            <a:pPr marL="342900" indent="-342900" algn="ctr">
              <a:buFont typeface="Wingdings" panose="05000000000000000000" pitchFamily="2" charset="2"/>
              <a:buChar char="Ø"/>
            </a:pPr>
            <a:r>
              <a:rPr lang="en-US" sz="2400" b="1" dirty="0">
                <a:solidFill>
                  <a:schemeClr val="accent6">
                    <a:lumMod val="50000"/>
                  </a:schemeClr>
                </a:solidFill>
                <a:latin typeface="Times New Roman" panose="02020603050405020304" pitchFamily="18" charset="0"/>
                <a:cs typeface="Times New Roman" panose="02020603050405020304" pitchFamily="18" charset="0"/>
              </a:rPr>
              <a:t>Do you want to read more about them?</a:t>
            </a:r>
          </a:p>
        </p:txBody>
      </p:sp>
    </p:spTree>
    <p:extLst>
      <p:ext uri="{BB962C8B-B14F-4D97-AF65-F5344CB8AC3E}">
        <p14:creationId xmlns:p14="http://schemas.microsoft.com/office/powerpoint/2010/main" val="26833928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iterate type="lt">
                                    <p:tmPct val="10000"/>
                                  </p:iterate>
                                  <p:childTnLst>
                                    <p:set>
                                      <p:cBhvr>
                                        <p:cTn id="26" dur="1" fill="hold">
                                          <p:stCondLst>
                                            <p:cond delay="0"/>
                                          </p:stCondLst>
                                        </p:cTn>
                                        <p:tgtEl>
                                          <p:spTgt spid="11"/>
                                        </p:tgtEl>
                                        <p:attrNameLst>
                                          <p:attrName>style.visibility</p:attrName>
                                        </p:attrNameLst>
                                      </p:cBhvr>
                                      <p:to>
                                        <p:strVal val="visible"/>
                                      </p:to>
                                    </p:set>
                                    <p:animEffect transition="in" filter="wipe(left)">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animBg="1"/>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2A2AA4-D9FD-4549-A39C-6CC4F596A206}"/>
              </a:ext>
            </a:extLst>
          </p:cNvPr>
          <p:cNvSpPr/>
          <p:nvPr/>
        </p:nvSpPr>
        <p:spPr>
          <a:xfrm>
            <a:off x="0" y="-42205"/>
            <a:ext cx="12192000" cy="6900203"/>
          </a:xfrm>
          <a:prstGeom prst="rect">
            <a:avLst/>
          </a:prstGeom>
          <a:solidFill>
            <a:schemeClr val="accent2">
              <a:lumMod val="60000"/>
              <a:lumOff val="40000"/>
              <a:alpha val="50000"/>
            </a:schemeClr>
          </a:solid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xmlns="" id="{E3CF2101-5489-4A9A-8C10-23A8ABB39012}"/>
              </a:ext>
            </a:extLst>
          </p:cNvPr>
          <p:cNvSpPr txBox="1"/>
          <p:nvPr/>
        </p:nvSpPr>
        <p:spPr>
          <a:xfrm>
            <a:off x="6447683" y="2722436"/>
            <a:ext cx="5744317" cy="1384995"/>
          </a:xfrm>
          <a:prstGeom prst="rect">
            <a:avLst/>
          </a:prstGeom>
          <a:noFill/>
          <a:ln>
            <a:noFill/>
          </a:ln>
          <a:effectLst>
            <a:glow rad="228600">
              <a:schemeClr val="accent2">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Truly, to tell about any famous personality in the world, we have to read more about them. </a:t>
            </a:r>
          </a:p>
        </p:txBody>
      </p:sp>
      <p:pic>
        <p:nvPicPr>
          <p:cNvPr id="4" name="Picture 3">
            <a:extLst>
              <a:ext uri="{FF2B5EF4-FFF2-40B4-BE49-F238E27FC236}">
                <a16:creationId xmlns:a16="http://schemas.microsoft.com/office/drawing/2014/main" xmlns="" id="{24FE797D-9A0A-4DC7-A6DF-0C7A2817DD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354" y="641782"/>
            <a:ext cx="5331646" cy="5327290"/>
          </a:xfrm>
          <a:prstGeom prst="ellipse">
            <a:avLst/>
          </a:prstGeom>
          <a:ln>
            <a:noFill/>
          </a:ln>
          <a:effectLst>
            <a:glow rad="228600">
              <a:schemeClr val="accent4">
                <a:satMod val="175000"/>
                <a:alpha val="40000"/>
              </a:schemeClr>
            </a:glow>
            <a:outerShdw blurRad="149987" dist="250190" dir="8460000" algn="ctr">
              <a:srgbClr val="000000">
                <a:alpha val="28000"/>
              </a:srgbClr>
            </a:outerShdw>
            <a:softEdge rad="112500"/>
          </a:effectLst>
          <a:scene3d>
            <a:camera prst="orthographicFront">
              <a:rot lat="0" lon="0" rev="0"/>
            </a:camera>
            <a:lightRig rig="contrasting" dir="t">
              <a:rot lat="0" lon="0" rev="1500000"/>
            </a:lightRig>
          </a:scene3d>
          <a:sp3d prstMaterial="metal">
            <a:bevelT w="88900" h="88900"/>
          </a:sp3d>
        </p:spPr>
      </p:pic>
    </p:spTree>
    <p:extLst>
      <p:ext uri="{BB962C8B-B14F-4D97-AF65-F5344CB8AC3E}">
        <p14:creationId xmlns:p14="http://schemas.microsoft.com/office/powerpoint/2010/main" val="40800619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07850043-B7A4-4EB5-8E9F-3A1C207E6059}"/>
              </a:ext>
            </a:extLst>
          </p:cNvPr>
          <p:cNvSpPr/>
          <p:nvPr/>
        </p:nvSpPr>
        <p:spPr>
          <a:xfrm>
            <a:off x="2743200" y="630691"/>
            <a:ext cx="7765961" cy="1446550"/>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91440" tIns="45720" rIns="91440" bIns="45720">
            <a:spAutoFit/>
          </a:bodyPr>
          <a:lstStyle/>
          <a:p>
            <a:pPr algn="ctr">
              <a:defRPr/>
            </a:pPr>
            <a:endParaRPr lang="en-US" sz="4400" b="1" kern="0" dirty="0">
              <a:ln w="1905"/>
              <a:solidFill>
                <a:schemeClr val="accent6"/>
              </a:solidFill>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a:p>
            <a:pPr algn="ctr">
              <a:defRPr/>
            </a:pPr>
            <a:r>
              <a:rPr lang="en-US" sz="4400" b="1" kern="0" dirty="0">
                <a:ln w="1905"/>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Today our topic is</a:t>
            </a:r>
          </a:p>
        </p:txBody>
      </p:sp>
      <p:sp>
        <p:nvSpPr>
          <p:cNvPr id="3" name="Rectangle 2">
            <a:extLst>
              <a:ext uri="{FF2B5EF4-FFF2-40B4-BE49-F238E27FC236}">
                <a16:creationId xmlns:a16="http://schemas.microsoft.com/office/drawing/2014/main" xmlns="" id="{126B8105-D490-4441-8ECF-87CC1E0E05CA}"/>
              </a:ext>
            </a:extLst>
          </p:cNvPr>
          <p:cNvSpPr/>
          <p:nvPr/>
        </p:nvSpPr>
        <p:spPr>
          <a:xfrm>
            <a:off x="2769704" y="2982358"/>
            <a:ext cx="6692347" cy="769441"/>
          </a:xfrm>
          <a:prstGeom prst="rect">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91440" tIns="45720" rIns="91440" bIns="45720">
            <a:spAutoFit/>
          </a:bodyPr>
          <a:lstStyle/>
          <a:p>
            <a:pPr algn="ctr"/>
            <a:r>
              <a:rPr lang="en-US" sz="4400" b="1" dirty="0">
                <a:ln w="1905"/>
                <a:solidFill>
                  <a:srgbClr val="00B050"/>
                </a:solidFill>
                <a:effectLst>
                  <a:innerShdw blurRad="69850" dist="43180" dir="5400000">
                    <a:srgbClr val="000000">
                      <a:alpha val="65000"/>
                    </a:srgbClr>
                  </a:innerShdw>
                </a:effectLst>
              </a:rPr>
              <a:t>“Reading really helps!”</a:t>
            </a:r>
          </a:p>
        </p:txBody>
      </p:sp>
      <p:sp>
        <p:nvSpPr>
          <p:cNvPr id="6" name="Rectangle 5">
            <a:extLst>
              <a:ext uri="{FF2B5EF4-FFF2-40B4-BE49-F238E27FC236}">
                <a16:creationId xmlns:a16="http://schemas.microsoft.com/office/drawing/2014/main" xmlns="" id="{24F4B4F4-93AD-432F-AB34-0C1EAAEC6CA6}"/>
              </a:ext>
            </a:extLst>
          </p:cNvPr>
          <p:cNvSpPr/>
          <p:nvPr/>
        </p:nvSpPr>
        <p:spPr>
          <a:xfrm>
            <a:off x="0" y="0"/>
            <a:ext cx="12192000" cy="6858000"/>
          </a:xfrm>
          <a:prstGeom prst="rect">
            <a:avLst/>
          </a:prstGeom>
          <a:noFill/>
          <a:ln w="76200">
            <a:solidFill>
              <a:srgbClr val="00B050"/>
            </a:solidFill>
          </a:ln>
          <a:effectLst>
            <a:glow rad="228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2082078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507378EA-2096-4129-BEEC-DC34FB7599DB}"/>
              </a:ext>
            </a:extLst>
          </p:cNvPr>
          <p:cNvSpPr/>
          <p:nvPr/>
        </p:nvSpPr>
        <p:spPr>
          <a:xfrm>
            <a:off x="834895" y="2929071"/>
            <a:ext cx="9547062" cy="3046988"/>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a:spAutoFit/>
          </a:bodyPr>
          <a:lstStyle/>
          <a:p>
            <a:pPr lvl="0">
              <a:defRPr/>
            </a:pPr>
            <a:endParaRPr lang="en-US" sz="3200" i="1" kern="0" dirty="0">
              <a:solidFill>
                <a:srgbClr val="002060"/>
              </a:solidFill>
              <a:latin typeface="Times New Roman" panose="02020603050405020304" pitchFamily="18" charset="0"/>
              <a:cs typeface="Times New Roman" panose="02020603050405020304" pitchFamily="18" charset="0"/>
            </a:endParaRPr>
          </a:p>
          <a:p>
            <a:pPr lvl="0">
              <a:defRPr/>
            </a:pPr>
            <a:r>
              <a:rPr lang="en-US" sz="3200" i="1" kern="0" dirty="0">
                <a:solidFill>
                  <a:srgbClr val="002060"/>
                </a:solidFill>
                <a:latin typeface="Times New Roman" panose="02020603050405020304" pitchFamily="18" charset="0"/>
                <a:cs typeface="Times New Roman" panose="02020603050405020304" pitchFamily="18" charset="0"/>
              </a:rPr>
              <a:t>        </a:t>
            </a:r>
            <a:r>
              <a:rPr lang="en-US" sz="3200" b="1" i="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talk about pictures.</a:t>
            </a:r>
          </a:p>
          <a:p>
            <a:pPr lvl="0">
              <a:defRPr/>
            </a:pPr>
            <a:r>
              <a:rPr lang="en-US" sz="3200" b="1" i="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2. listen for specific information.</a:t>
            </a:r>
          </a:p>
          <a:p>
            <a:pPr lvl="0">
              <a:defRPr/>
            </a:pPr>
            <a:r>
              <a:rPr lang="en-US" sz="3200" b="1" i="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3. read a text and find out information.</a:t>
            </a:r>
          </a:p>
          <a:p>
            <a:pPr lvl="0">
              <a:defRPr/>
            </a:pPr>
            <a:r>
              <a:rPr lang="en-US" sz="3200" b="1" i="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4. write about a person.</a:t>
            </a:r>
          </a:p>
          <a:p>
            <a:pPr lvl="0">
              <a:defRPr/>
            </a:pPr>
            <a:r>
              <a:rPr lang="en-US" sz="3200" b="1" i="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5. infer the word meaning from the text.</a:t>
            </a:r>
          </a:p>
        </p:txBody>
      </p:sp>
      <p:sp>
        <p:nvSpPr>
          <p:cNvPr id="7" name="Rectangle 6"/>
          <p:cNvSpPr/>
          <p:nvPr/>
        </p:nvSpPr>
        <p:spPr>
          <a:xfrm>
            <a:off x="2660967" y="1015033"/>
            <a:ext cx="8417689" cy="646331"/>
          </a:xfrm>
          <a:prstGeom prst="rect">
            <a:avLst/>
          </a:prstGeom>
        </p:spPr>
        <p:txBody>
          <a:bodyPr wrap="none">
            <a:spAutoFit/>
          </a:bodyPr>
          <a:lstStyle/>
          <a:p>
            <a:pPr algn="ctr"/>
            <a:r>
              <a:rPr lang="en-US" sz="3600" b="1"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3600" kern="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fter this lesson the students will be able to-</a:t>
            </a:r>
            <a:endParaRPr lang="en-US" sz="3600"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100293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iterate type="lt">
                                    <p:tmPct val="10000"/>
                                  </p:iterate>
                                  <p:childTnLst>
                                    <p:set>
                                      <p:cBhvr>
                                        <p:cTn id="6" dur="1" fill="hold">
                                          <p:stCondLst>
                                            <p:cond delay="0"/>
                                          </p:stCondLst>
                                        </p:cTn>
                                        <p:tgtEl>
                                          <p:spTgt spid="5">
                                            <p:txEl>
                                              <p:pRg st="1" end="1"/>
                                            </p:txEl>
                                          </p:spTgt>
                                        </p:tgtEl>
                                        <p:attrNameLst>
                                          <p:attrName>style.visibility</p:attrName>
                                        </p:attrNameLst>
                                      </p:cBhvr>
                                      <p:to>
                                        <p:strVal val="visible"/>
                                      </p:to>
                                    </p:set>
                                    <p:animEffect transition="in" filter="wipe(left)">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iterate type="lt">
                                    <p:tmPct val="10000"/>
                                  </p:iterate>
                                  <p:childTnLst>
                                    <p:set>
                                      <p:cBhvr>
                                        <p:cTn id="11" dur="1" fill="hold">
                                          <p:stCondLst>
                                            <p:cond delay="0"/>
                                          </p:stCondLst>
                                        </p:cTn>
                                        <p:tgtEl>
                                          <p:spTgt spid="5">
                                            <p:txEl>
                                              <p:pRg st="2" end="2"/>
                                            </p:txEl>
                                          </p:spTgt>
                                        </p:tgtEl>
                                        <p:attrNameLst>
                                          <p:attrName>style.visibility</p:attrName>
                                        </p:attrNameLst>
                                      </p:cBhvr>
                                      <p:to>
                                        <p:strVal val="visible"/>
                                      </p:to>
                                    </p:set>
                                    <p:animEffect transition="in" filter="wipe(left)">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iterate type="lt">
                                    <p:tmPct val="10000"/>
                                  </p:iterate>
                                  <p:childTnLst>
                                    <p:set>
                                      <p:cBhvr>
                                        <p:cTn id="16" dur="1" fill="hold">
                                          <p:stCondLst>
                                            <p:cond delay="0"/>
                                          </p:stCondLst>
                                        </p:cTn>
                                        <p:tgtEl>
                                          <p:spTgt spid="5">
                                            <p:txEl>
                                              <p:pRg st="3" end="3"/>
                                            </p:txEl>
                                          </p:spTgt>
                                        </p:tgtEl>
                                        <p:attrNameLst>
                                          <p:attrName>style.visibility</p:attrName>
                                        </p:attrNameLst>
                                      </p:cBhvr>
                                      <p:to>
                                        <p:strVal val="visible"/>
                                      </p:to>
                                    </p:set>
                                    <p:animEffect transition="in" filter="wipe(left)">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iterate type="lt">
                                    <p:tmPct val="10000"/>
                                  </p:iterate>
                                  <p:childTnLst>
                                    <p:set>
                                      <p:cBhvr>
                                        <p:cTn id="21" dur="1" fill="hold">
                                          <p:stCondLst>
                                            <p:cond delay="0"/>
                                          </p:stCondLst>
                                        </p:cTn>
                                        <p:tgtEl>
                                          <p:spTgt spid="5">
                                            <p:txEl>
                                              <p:pRg st="4" end="4"/>
                                            </p:txEl>
                                          </p:spTgt>
                                        </p:tgtEl>
                                        <p:attrNameLst>
                                          <p:attrName>style.visibility</p:attrName>
                                        </p:attrNameLst>
                                      </p:cBhvr>
                                      <p:to>
                                        <p:strVal val="visible"/>
                                      </p:to>
                                    </p:set>
                                    <p:animEffect transition="in" filter="wipe(left)">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iterate type="lt">
                                    <p:tmPct val="10000"/>
                                  </p:iterate>
                                  <p:childTnLst>
                                    <p:set>
                                      <p:cBhvr>
                                        <p:cTn id="26" dur="1" fill="hold">
                                          <p:stCondLst>
                                            <p:cond delay="0"/>
                                          </p:stCondLst>
                                        </p:cTn>
                                        <p:tgtEl>
                                          <p:spTgt spid="5">
                                            <p:txEl>
                                              <p:pRg st="5" end="5"/>
                                            </p:txEl>
                                          </p:spTgt>
                                        </p:tgtEl>
                                        <p:attrNameLst>
                                          <p:attrName>style.visibility</p:attrName>
                                        </p:attrNameLst>
                                      </p:cBhvr>
                                      <p:to>
                                        <p:strVal val="visible"/>
                                      </p:to>
                                    </p:set>
                                    <p:animEffect transition="in" filter="wipe(left)">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D0A9BED8-36B7-49D8-802F-68DEA2DA0953}"/>
              </a:ext>
            </a:extLst>
          </p:cNvPr>
          <p:cNvSpPr/>
          <p:nvPr/>
        </p:nvSpPr>
        <p:spPr>
          <a:xfrm>
            <a:off x="0" y="-42203"/>
            <a:ext cx="12192000" cy="6900203"/>
          </a:xfrm>
          <a:prstGeom prst="rect">
            <a:avLst/>
          </a:prstGeom>
          <a:solidFill>
            <a:schemeClr val="accent2">
              <a:lumMod val="60000"/>
              <a:lumOff val="40000"/>
              <a:alpha val="50000"/>
            </a:schemeClr>
          </a:solid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8B585531-D988-4325-A5D0-2971A5E437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77" y="140678"/>
            <a:ext cx="6386733" cy="6555545"/>
          </a:xfrm>
          <a:prstGeom prst="round2DiagRect">
            <a:avLst>
              <a:gd name="adj1" fmla="val 16667"/>
              <a:gd name="adj2" fmla="val 0"/>
            </a:avLst>
          </a:prstGeom>
          <a:ln w="88900" cap="sq">
            <a:solidFill>
              <a:schemeClr val="accent6">
                <a:lumMod val="75000"/>
              </a:schemeClr>
            </a:solidFill>
            <a:miter lim="800000"/>
          </a:ln>
          <a:effectLst>
            <a:glow rad="228600">
              <a:schemeClr val="accent4">
                <a:satMod val="175000"/>
                <a:alpha val="0"/>
              </a:schemeClr>
            </a:glow>
            <a:outerShdw blurRad="149987" dist="250190" dir="8460000" algn="ctr">
              <a:srgbClr val="000000">
                <a:alpha val="28000"/>
              </a:srgbClr>
            </a:outerShdw>
            <a:reflection stA="0" endPos="65000" dist="50800" dir="5400000" sy="-100000" algn="bl" rotWithShape="0"/>
          </a:effectLst>
          <a:scene3d>
            <a:camera prst="orthographicFront">
              <a:rot lat="0" lon="0" rev="0"/>
            </a:camera>
            <a:lightRig rig="contrasting" dir="t">
              <a:rot lat="0" lon="0" rev="1500000"/>
            </a:lightRig>
          </a:scene3d>
          <a:sp3d prstMaterial="metal">
            <a:bevelT w="88900" h="88900"/>
          </a:sp3d>
        </p:spPr>
      </p:pic>
      <p:sp>
        <p:nvSpPr>
          <p:cNvPr id="4" name="TextBox 3">
            <a:extLst>
              <a:ext uri="{FF2B5EF4-FFF2-40B4-BE49-F238E27FC236}">
                <a16:creationId xmlns:a16="http://schemas.microsoft.com/office/drawing/2014/main" xmlns="" id="{61789136-9C99-48A1-844D-BAF4BA44FB7E}"/>
              </a:ext>
            </a:extLst>
          </p:cNvPr>
          <p:cNvSpPr txBox="1"/>
          <p:nvPr/>
        </p:nvSpPr>
        <p:spPr>
          <a:xfrm>
            <a:off x="6894287" y="175576"/>
            <a:ext cx="4992913" cy="461665"/>
          </a:xfrm>
          <a:prstGeom prst="rect">
            <a:avLst/>
          </a:prstGeom>
          <a:solidFill>
            <a:schemeClr val="bg2"/>
          </a:solidFill>
          <a:ln>
            <a:noFill/>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en-US" sz="2400" b="1" dirty="0"/>
              <a:t>The most successful sprinter</a:t>
            </a:r>
          </a:p>
        </p:txBody>
      </p:sp>
      <p:sp>
        <p:nvSpPr>
          <p:cNvPr id="5" name="TextBox 4">
            <a:extLst>
              <a:ext uri="{FF2B5EF4-FFF2-40B4-BE49-F238E27FC236}">
                <a16:creationId xmlns:a16="http://schemas.microsoft.com/office/drawing/2014/main" xmlns="" id="{C4DBE92B-4977-465F-B097-D036E8D78235}"/>
              </a:ext>
            </a:extLst>
          </p:cNvPr>
          <p:cNvSpPr txBox="1"/>
          <p:nvPr/>
        </p:nvSpPr>
        <p:spPr>
          <a:xfrm>
            <a:off x="6686843" y="855020"/>
            <a:ext cx="5462953" cy="5909310"/>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Bolt was born in August 21. 1986 at Trelawny in Jamaica.</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2012 on “London Olympics”, he was just 25 years old.</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early age, he plays cricket and his coach suggested him for sprinting. In 2002 he was dominated world junior championships, winning world junior 200m title and adds 200m world youth title later a year he got junior world record at 19.93 seconds in 2004.</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2007 world championship he got silver medals.</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He also dominated the 2008 Beijing Games, got triple gold. In London Bolt was the third man to repeat as a 100m gold medalist and the first as a 200m gold medalist, and he broke his own Olympics record by running the 100m in 9.63 seconds. The fasted man in the world.</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In 2009 he got gold medals on relay sprints. In 2011 he also got gold medals in 200m, and relay. </a:t>
            </a: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2012 at London he got gold in six Olympic finals he won six gold medals. As a legend there is no telling how long he can be on top of the sprinting world.</a:t>
            </a:r>
          </a:p>
        </p:txBody>
      </p:sp>
    </p:spTree>
    <p:extLst>
      <p:ext uri="{BB962C8B-B14F-4D97-AF65-F5344CB8AC3E}">
        <p14:creationId xmlns:p14="http://schemas.microsoft.com/office/powerpoint/2010/main" val="30718142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invX="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3E2A2AA4-D9FD-4549-A39C-6CC4F596A206}"/>
              </a:ext>
            </a:extLst>
          </p:cNvPr>
          <p:cNvSpPr/>
          <p:nvPr/>
        </p:nvSpPr>
        <p:spPr>
          <a:xfrm>
            <a:off x="0" y="-42203"/>
            <a:ext cx="12192000" cy="6900203"/>
          </a:xfrm>
          <a:prstGeom prst="rect">
            <a:avLst/>
          </a:prstGeom>
          <a:solidFill>
            <a:schemeClr val="accent2">
              <a:lumMod val="60000"/>
              <a:lumOff val="40000"/>
              <a:alpha val="50000"/>
            </a:schemeClr>
          </a:solidFill>
          <a:ln w="76200">
            <a:solidFill>
              <a:schemeClr val="accent6">
                <a:lumMod val="75000"/>
              </a:schemeClr>
            </a:solid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7B1BFDD4-3D3D-4FBB-98A9-FB37AECE48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195" y="618975"/>
            <a:ext cx="4670472" cy="5620049"/>
          </a:xfrm>
          <a:prstGeom prst="rect">
            <a:avLst/>
          </a:prstGeom>
          <a:ln>
            <a:solidFill>
              <a:srgbClr val="002060"/>
            </a:solid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TextBox 3">
            <a:extLst>
              <a:ext uri="{FF2B5EF4-FFF2-40B4-BE49-F238E27FC236}">
                <a16:creationId xmlns:a16="http://schemas.microsoft.com/office/drawing/2014/main" xmlns="" id="{B160EF2B-70A4-48D5-BF69-74C3C9E359A7}"/>
              </a:ext>
            </a:extLst>
          </p:cNvPr>
          <p:cNvSpPr txBox="1"/>
          <p:nvPr/>
        </p:nvSpPr>
        <p:spPr>
          <a:xfrm rot="625850">
            <a:off x="217901" y="447056"/>
            <a:ext cx="2065780" cy="400110"/>
          </a:xfrm>
          <a:prstGeom prst="rect">
            <a:avLst/>
          </a:prstGeom>
          <a:solidFill>
            <a:schemeClr val="tx1"/>
          </a:solidFill>
          <a:ln>
            <a:noFill/>
          </a:ln>
          <a:effectLst>
            <a:glow rad="228600">
              <a:schemeClr val="accent4">
                <a:satMod val="175000"/>
                <a:alpha val="40000"/>
              </a:schemeClr>
            </a:glow>
          </a:effectLst>
        </p:spPr>
        <p:txBody>
          <a:bodyPr wrap="square" rtlCol="0">
            <a:spAutoFit/>
          </a:bodyPr>
          <a:lstStyle/>
          <a:p>
            <a:pPr algn="ctr"/>
            <a:r>
              <a:rPr lang="en-US" sz="2000" b="1" dirty="0">
                <a:solidFill>
                  <a:schemeClr val="bg1"/>
                </a:solidFill>
                <a:latin typeface="Times New Roman" panose="02020603050405020304" pitchFamily="18" charset="0"/>
                <a:cs typeface="Times New Roman" panose="02020603050405020304" pitchFamily="18" charset="0"/>
              </a:rPr>
              <a:t>Michael Phelps !</a:t>
            </a:r>
          </a:p>
        </p:txBody>
      </p:sp>
      <p:sp>
        <p:nvSpPr>
          <p:cNvPr id="7" name="Flowchart: Terminator 6">
            <a:extLst>
              <a:ext uri="{FF2B5EF4-FFF2-40B4-BE49-F238E27FC236}">
                <a16:creationId xmlns:a16="http://schemas.microsoft.com/office/drawing/2014/main" xmlns="" id="{ADC34F85-313C-438F-8295-58754AA236DB}"/>
              </a:ext>
            </a:extLst>
          </p:cNvPr>
          <p:cNvSpPr/>
          <p:nvPr/>
        </p:nvSpPr>
        <p:spPr>
          <a:xfrm>
            <a:off x="5979883" y="263358"/>
            <a:ext cx="5094516" cy="540534"/>
          </a:xfrm>
          <a:prstGeom prst="flowChartTerminator">
            <a:avLst/>
          </a:prstGeom>
          <a:solidFill>
            <a:schemeClr val="bg1"/>
          </a:solidFill>
          <a:ln w="38100">
            <a:noFill/>
          </a:ln>
          <a:effectLst>
            <a:glow rad="228600">
              <a:schemeClr val="accent4">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0B050"/>
                </a:solidFill>
              </a:rPr>
              <a:t>The most successful swimmer</a:t>
            </a:r>
          </a:p>
        </p:txBody>
      </p:sp>
      <p:sp>
        <p:nvSpPr>
          <p:cNvPr id="9" name="TextBox 8">
            <a:extLst>
              <a:ext uri="{FF2B5EF4-FFF2-40B4-BE49-F238E27FC236}">
                <a16:creationId xmlns:a16="http://schemas.microsoft.com/office/drawing/2014/main" xmlns="" id="{E830799B-A6D0-476C-9A64-F88EA052FC33}"/>
              </a:ext>
            </a:extLst>
          </p:cNvPr>
          <p:cNvSpPr txBox="1"/>
          <p:nvPr/>
        </p:nvSpPr>
        <p:spPr>
          <a:xfrm>
            <a:off x="5428343" y="1298713"/>
            <a:ext cx="6284686" cy="5632311"/>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Phelps was born in June 30, 1985 at Baltimore, Maryland, United States.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In 2012 on “London Olympics”, he was just 26 years old.</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t>He </a:t>
            </a:r>
            <a:r>
              <a:rPr lang="en-US" dirty="0">
                <a:latin typeface="Times New Roman" panose="02020603050405020304" pitchFamily="18" charset="0"/>
                <a:cs typeface="Times New Roman" panose="02020603050405020304" pitchFamily="18" charset="0"/>
              </a:rPr>
              <a:t>took place on men's 4 × 100 meter freestyle relay event at the 2008 Olympic Games on 10–11 August at the Beijing National Aquatics Center in Beijing, China.</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 The men's 4 × 200 meter freestyle relay event at the 2012 Summer Olympics took place on 31 July at the London Aquatics Centre in London, United Kingdom</a:t>
            </a:r>
          </a:p>
          <a:p>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Phelps is the most decorated Olympian ever, with 22 overall medals. 19 golds, two silver, two bronze. London was Phelps’ grand final. He won four golds and two silvers in seven events, and he says he’ll never race again. Phelps was already a legend by doing his past works.</a:t>
            </a: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59785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1101</TotalTime>
  <Words>559</Words>
  <Application>Microsoft Office PowerPoint</Application>
  <PresentationFormat>Widescreen</PresentationFormat>
  <Paragraphs>52</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Franklin Gothic Demi</vt:lpstr>
      <vt:lpstr>Lucida Sans Unicode</vt:lpstr>
      <vt:lpstr>NikoshBAN</vt:lpstr>
      <vt:lpstr>Times New Roman</vt:lpstr>
      <vt:lpstr>Wingdings</vt:lpstr>
      <vt:lpstr>Office Theme</vt:lpstr>
      <vt:lpstr>PowerPoint Presentation</vt:lpstr>
      <vt:lpstr>Teacher’s  Identity: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Homework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Mokhtar Hossain.</dc:creator>
  <cp:lastModifiedBy>RMN</cp:lastModifiedBy>
  <cp:revision>296</cp:revision>
  <dcterms:created xsi:type="dcterms:W3CDTF">2019-04-25T00:43:57Z</dcterms:created>
  <dcterms:modified xsi:type="dcterms:W3CDTF">2020-03-19T07:18:41Z</dcterms:modified>
</cp:coreProperties>
</file>