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A4EA-63B7-4480-82D7-6944B920AA55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E3F4E-8911-4D33-B1CC-A2FD6495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3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BE37-7BF5-454E-A292-C07F999CB0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3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1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9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3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C31E-740F-49DD-B937-D5F5E131AB2E}" type="datetimeFigureOut">
              <a:rPr lang="en-US" smtClean="0"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E9E6-1F88-4149-B470-28AF56A7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0.png"/><Relationship Id="rId9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1" y="0"/>
            <a:ext cx="10265138" cy="684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16" y="2577913"/>
            <a:ext cx="3389349" cy="23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209800" y="457200"/>
            <a:ext cx="7696200" cy="1905000"/>
          </a:xfrm>
          <a:prstGeom prst="downArrowCallout">
            <a:avLst>
              <a:gd name="adj1" fmla="val 21852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প্রতীক সমূহ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9800" y="2558955"/>
            <a:ext cx="7696200" cy="39624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সার্বিক সেট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পূরক সেট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A</a:t>
            </a: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′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 সেট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>
                <a:solidFill>
                  <a:schemeClr val="tx1"/>
                </a:solidFill>
                <a:latin typeface="Arial"/>
                <a:cs typeface="Arial"/>
              </a:rPr>
              <a:t>ᴜ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 সেট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∩</a:t>
            </a:r>
            <a:endParaRPr lang="bn-BD" sz="44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bn-BD" sz="4400" dirty="0">
                <a:solidFill>
                  <a:schemeClr val="tx1"/>
                </a:solidFill>
                <a:latin typeface="Arial"/>
                <a:cs typeface="NikoshBAN" pitchFamily="2" charset="0"/>
              </a:rPr>
              <a:t>ফাঁকা সেট   { } বা </a:t>
            </a:r>
            <a:r>
              <a:rPr lang="en-US" sz="4400" dirty="0">
                <a:solidFill>
                  <a:schemeClr val="tx1"/>
                </a:solidFill>
                <a:latin typeface="Calibri"/>
                <a:cs typeface="Calibri"/>
              </a:rPr>
              <a:t>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00" y="2233706"/>
            <a:ext cx="557204" cy="56861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68256" y="3955141"/>
            <a:ext cx="519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31" name="Rectangle 30"/>
          <p:cNvSpPr/>
          <p:nvPr/>
        </p:nvSpPr>
        <p:spPr>
          <a:xfrm>
            <a:off x="9362930" y="3990272"/>
            <a:ext cx="46815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8488723" y="417976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7660012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6741701" y="421183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5924840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6" name="Rectangle 35"/>
          <p:cNvSpPr/>
          <p:nvPr/>
        </p:nvSpPr>
        <p:spPr>
          <a:xfrm>
            <a:off x="5003880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3474541" y="4093638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96928" y="4132715"/>
            <a:ext cx="5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4800" b="1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00905" y="4093638"/>
            <a:ext cx="48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/>
              <a:t> 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2438574" y="4290997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152280" imgH="190440" progId="Equation.3">
                  <p:embed/>
                </p:oleObj>
              </mc:Choice>
              <mc:Fallback>
                <p:oleObj name="Equation" r:id="rId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574" y="4290997"/>
                        <a:ext cx="525706" cy="656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Down Ribbon 40"/>
          <p:cNvSpPr/>
          <p:nvPr/>
        </p:nvSpPr>
        <p:spPr>
          <a:xfrm>
            <a:off x="1966914" y="328616"/>
            <a:ext cx="8372474" cy="934093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6" y="2274297"/>
            <a:ext cx="479725" cy="59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83" y="2272793"/>
            <a:ext cx="349764" cy="569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41" y="2284078"/>
            <a:ext cx="443584" cy="546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2" y="2274297"/>
            <a:ext cx="448281" cy="591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9894" y="1996156"/>
            <a:ext cx="462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6455983" y="1981678"/>
            <a:ext cx="44974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849378" y="2191361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5236965" y="220671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506614" y="222206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67" y="2260040"/>
            <a:ext cx="344006" cy="569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36" y="2271325"/>
            <a:ext cx="436282" cy="546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54" y="2260682"/>
            <a:ext cx="535175" cy="5686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45" y="2174640"/>
            <a:ext cx="482088" cy="6683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25029" y="1961382"/>
            <a:ext cx="450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18" name="Rectangle 17"/>
          <p:cNvSpPr/>
          <p:nvPr/>
        </p:nvSpPr>
        <p:spPr>
          <a:xfrm>
            <a:off x="10051256" y="1932806"/>
            <a:ext cx="415358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9442921" y="216406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8727072" y="215023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8038671" y="214894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43" name="Curved Up Arrow 42"/>
          <p:cNvSpPr/>
          <p:nvPr/>
        </p:nvSpPr>
        <p:spPr>
          <a:xfrm>
            <a:off x="5706169" y="2819267"/>
            <a:ext cx="2329229" cy="1075986"/>
          </a:xfrm>
          <a:prstGeom prst="curvedUpArrow">
            <a:avLst>
              <a:gd name="adj1" fmla="val 0"/>
              <a:gd name="adj2" fmla="val 22660"/>
              <a:gd name="adj3" fmla="val 25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>
            <a:off x="6373435" y="2785218"/>
            <a:ext cx="2337989" cy="1042176"/>
          </a:xfrm>
          <a:prstGeom prst="curvedUpArrow">
            <a:avLst>
              <a:gd name="adj1" fmla="val 0"/>
              <a:gd name="adj2" fmla="val 26336"/>
              <a:gd name="adj3" fmla="val 28062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65699" y="5329232"/>
            <a:ext cx="884514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বস্তু ( উপাদান ) নিয়ে গঠিত সেটকে সংযোগ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Union of Set 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87527" y="1142032"/>
            <a:ext cx="8694736" cy="1157058"/>
            <a:chOff x="263527" y="1747104"/>
            <a:chExt cx="8694736" cy="115705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946" y="2060019"/>
              <a:ext cx="479725" cy="5910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444" y="2058514"/>
              <a:ext cx="349764" cy="5695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702" y="2069799"/>
              <a:ext cx="443584" cy="5468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362" y="2060019"/>
              <a:ext cx="448281" cy="59105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038503" y="1796166"/>
              <a:ext cx="4623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61743" y="1767400"/>
              <a:ext cx="44974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55139" y="197708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726" y="199243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12375" y="20077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3527" y="1930917"/>
              <a:ext cx="466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2907" y="1918164"/>
              <a:ext cx="445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416" y="2045761"/>
              <a:ext cx="344006" cy="56952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085" y="2057046"/>
              <a:ext cx="436282" cy="5468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626" y="2045761"/>
              <a:ext cx="458151" cy="56861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194" y="1960361"/>
              <a:ext cx="482088" cy="66836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716677" y="1747104"/>
              <a:ext cx="45012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542905" y="1747104"/>
              <a:ext cx="415358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934570" y="1949784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18721" y="193595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530320" y="193466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67522" y="1880574"/>
              <a:ext cx="484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87786" y="1921910"/>
              <a:ext cx="410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B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52924" y="2100194"/>
              <a:ext cx="749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bn-IN" sz="2400" b="1" dirty="0"/>
                <a:t> </a:t>
              </a:r>
              <a:endParaRPr lang="en-US" sz="2400" b="1" dirty="0"/>
            </a:p>
          </p:txBody>
        </p:sp>
      </p:grpSp>
      <p:graphicFrame>
        <p:nvGraphicFramePr>
          <p:cNvPr id="71" name="Object 70"/>
          <p:cNvGraphicFramePr>
            <a:graphicFrameLocks noChangeAspect="1"/>
          </p:cNvGraphicFramePr>
          <p:nvPr>
            <p:extLst/>
          </p:nvPr>
        </p:nvGraphicFramePr>
        <p:xfrm>
          <a:off x="6840300" y="2241542"/>
          <a:ext cx="521709" cy="77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300" y="2241542"/>
                        <a:ext cx="521709" cy="778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385272" y="2131167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807659" y="2170244"/>
            <a:ext cx="57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4800" b="1" dirty="0"/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11635" y="2131167"/>
            <a:ext cx="54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/>
              <a:t> 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/>
          </p:nvPr>
        </p:nvGraphicFramePr>
        <p:xfrm>
          <a:off x="2349305" y="2328526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2" imgW="152280" imgH="190440" progId="Equation.3">
                  <p:embed/>
                </p:oleObj>
              </mc:Choice>
              <mc:Fallback>
                <p:oleObj name="Equation" r:id="rId12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305" y="2328526"/>
                        <a:ext cx="525706" cy="656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84" y="2222910"/>
            <a:ext cx="455283" cy="6825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2" y="2285049"/>
            <a:ext cx="568212" cy="618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16" y="2284077"/>
            <a:ext cx="425356" cy="5990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31" y="2237064"/>
            <a:ext cx="577050" cy="6328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88" y="2163173"/>
            <a:ext cx="562149" cy="6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000"/>
                            </p:stCondLst>
                            <p:childTnLst>
                              <p:par>
                                <p:cTn id="1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500"/>
                            </p:stCondLst>
                            <p:childTnLst>
                              <p:par>
                                <p:cTn id="1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000"/>
                            </p:stCondLst>
                            <p:childTnLst>
                              <p:par>
                                <p:cTn id="1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500"/>
                            </p:stCondLst>
                            <p:childTnLst>
                              <p:par>
                                <p:cTn id="2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59259E-6 L 0.04115 0.28635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2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417 L 0.03958 0.2919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3.7037E-7 L 0.06237 0.29259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2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2.22222E-6 L 0.07981 0.29375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000"/>
                            </p:stCondLst>
                            <p:childTnLst>
                              <p:par>
                                <p:cTn id="39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5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1459 L -0.08425 0.3007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000"/>
                            </p:stCondLst>
                            <p:childTnLst>
                              <p:par>
                                <p:cTn id="4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2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417 L -0.078 0.30093 " pathEditMode="relative" rAng="0" ptsTypes="AA">
                                      <p:cBhvr>
                                        <p:cTn id="4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 animBg="1"/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72" grpId="0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151" y="1998509"/>
            <a:ext cx="8229600" cy="4537202"/>
          </a:xfr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A={1,2,3</a:t>
            </a:r>
            <a:r>
              <a:rPr lang="en-US" dirty="0" smtClean="0">
                <a:solidFill>
                  <a:schemeClr val="tx1"/>
                </a:solidFill>
                <a:latin typeface="Arial Unicode"/>
                <a:cs typeface="NikoshBAN" pitchFamily="2" charset="0"/>
              </a:rPr>
              <a:t>},B</a:t>
            </a:r>
            <a: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={</a:t>
            </a:r>
            <a:r>
              <a:rPr lang="en-US" dirty="0" err="1">
                <a:solidFill>
                  <a:schemeClr val="tx1"/>
                </a:solidFill>
                <a:latin typeface="Arial Unicode"/>
                <a:cs typeface="NikoshBAN" pitchFamily="2" charset="0"/>
              </a:rPr>
              <a:t>x,y,z</a:t>
            </a:r>
            <a: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}</a:t>
            </a:r>
            <a:b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</a:br>
            <a:r>
              <a:rPr lang="bn-IN" dirty="0" smtClean="0">
                <a:solidFill>
                  <a:schemeClr val="tx1"/>
                </a:solidFill>
                <a:latin typeface="Arial Unicode"/>
                <a:cs typeface="NikoshBAN" pitchFamily="2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Arial Unicode"/>
                <a:cs typeface="NikoshBAN" pitchFamily="2" charset="0"/>
              </a:rPr>
              <a:t>AUB=</a:t>
            </a:r>
            <a:r>
              <a:rPr lang="bn-IN" dirty="0" smtClean="0">
                <a:solidFill>
                  <a:schemeClr val="tx1"/>
                </a:solidFill>
                <a:latin typeface="Arial Unicode"/>
                <a:cs typeface="NikoshBAN" pitchFamily="2" charset="0"/>
              </a:rPr>
              <a:t>?</a:t>
            </a:r>
            <a: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 Unicode"/>
                <a:cs typeface="NikoshBAN" pitchFamily="2" charset="0"/>
              </a:rPr>
            </a:br>
            <a:endParaRPr lang="en-US" sz="8000" dirty="0">
              <a:solidFill>
                <a:schemeClr val="tx1"/>
              </a:solidFill>
              <a:latin typeface="Arial Unicode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6151" y="224857"/>
            <a:ext cx="8229600" cy="143905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77" y="776586"/>
            <a:ext cx="5636302" cy="53667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8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25" y="2310718"/>
            <a:ext cx="474017" cy="5604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0" y="2296206"/>
            <a:ext cx="505659" cy="501710"/>
          </a:xfrm>
          <a:prstGeom prst="rect">
            <a:avLst/>
          </a:prstGeom>
        </p:spPr>
      </p:pic>
      <p:sp>
        <p:nvSpPr>
          <p:cNvPr id="2" name="Down Ribbon 1"/>
          <p:cNvSpPr/>
          <p:nvPr/>
        </p:nvSpPr>
        <p:spPr>
          <a:xfrm>
            <a:off x="1781175" y="328616"/>
            <a:ext cx="8572500" cy="934093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9236" y="1526911"/>
            <a:ext cx="8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637123" y="1145038"/>
            <a:ext cx="4185955" cy="1107996"/>
            <a:chOff x="113122" y="1145038"/>
            <a:chExt cx="4185955" cy="11079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871" y="1498488"/>
              <a:ext cx="515063" cy="5017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47" y="1467213"/>
              <a:ext cx="485283" cy="5739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865" y="1442557"/>
              <a:ext cx="517943" cy="5701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058" y="1498488"/>
              <a:ext cx="482833" cy="5604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9370" y="1145038"/>
              <a:ext cx="5086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39483" y="1151191"/>
              <a:ext cx="459594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71734" y="13646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82411" y="1350393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83570" y="132680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122" y="1356001"/>
              <a:ext cx="4827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631" y="127473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74410" y="1137686"/>
            <a:ext cx="4005382" cy="1115349"/>
            <a:chOff x="4950410" y="1137685"/>
            <a:chExt cx="4005382" cy="1115349"/>
          </a:xfrm>
        </p:grpSpPr>
        <p:sp>
          <p:nvSpPr>
            <p:cNvPr id="15" name="Rectangle 14"/>
            <p:cNvSpPr/>
            <p:nvPr/>
          </p:nvSpPr>
          <p:spPr>
            <a:xfrm>
              <a:off x="7821807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180" y="1475952"/>
              <a:ext cx="458148" cy="5017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252" y="1444677"/>
              <a:ext cx="467655" cy="5739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151" y="1442705"/>
              <a:ext cx="449940" cy="5690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570" y="1475952"/>
              <a:ext cx="465294" cy="56047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569209" y="1145038"/>
              <a:ext cx="4627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76896" y="1137685"/>
              <a:ext cx="478896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86072" y="134214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21788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61275" y="127704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0410" y="1376672"/>
              <a:ext cx="4893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</a:t>
              </a:r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53" y="2125442"/>
            <a:ext cx="565434" cy="669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57" y="2179661"/>
            <a:ext cx="548974" cy="72777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82502" y="3878020"/>
            <a:ext cx="557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8000" dirty="0"/>
          </a:p>
        </p:txBody>
      </p:sp>
      <p:sp>
        <p:nvSpPr>
          <p:cNvPr id="30" name="Rectangle 29"/>
          <p:cNvSpPr/>
          <p:nvPr/>
        </p:nvSpPr>
        <p:spPr>
          <a:xfrm>
            <a:off x="7812869" y="3856756"/>
            <a:ext cx="588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7039962" y="4258465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2" name="Rectangle 31"/>
          <p:cNvSpPr/>
          <p:nvPr/>
        </p:nvSpPr>
        <p:spPr>
          <a:xfrm>
            <a:off x="6214532" y="4266005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38619" y="4024170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242689" y="4125938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91564" y="4125938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endParaRPr lang="en-US" sz="24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723337" y="4268736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8" imgW="152280" imgH="190440" progId="Equation.3">
                  <p:embed/>
                </p:oleObj>
              </mc:Choice>
              <mc:Fallback>
                <p:oleObj name="Equation" r:id="rId8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337" y="4268736"/>
                        <a:ext cx="548242" cy="68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urved Up Arrow 36"/>
          <p:cNvSpPr/>
          <p:nvPr/>
        </p:nvSpPr>
        <p:spPr>
          <a:xfrm>
            <a:off x="4838701" y="2758651"/>
            <a:ext cx="3170714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5602148" y="2800043"/>
            <a:ext cx="3096939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6280327" y="2809127"/>
            <a:ext cx="3110668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37123" y="5365478"/>
            <a:ext cx="884514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বস্তু ( উপাদান ) নিয়ে গঠিত সেটকে ছেদ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Intersection of Set 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3" y="2266309"/>
            <a:ext cx="476423" cy="5739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9" y="2241658"/>
            <a:ext cx="508486" cy="57010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440060" y="1944138"/>
            <a:ext cx="516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49" name="Rectangle 48"/>
          <p:cNvSpPr/>
          <p:nvPr/>
        </p:nvSpPr>
        <p:spPr>
          <a:xfrm>
            <a:off x="6434484" y="1950291"/>
            <a:ext cx="432267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5778926" y="2163782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1" name="Rectangle 50"/>
          <p:cNvSpPr/>
          <p:nvPr/>
        </p:nvSpPr>
        <p:spPr>
          <a:xfrm>
            <a:off x="5045037" y="214949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4317933" y="212590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5" name="Rectangle 54"/>
          <p:cNvSpPr/>
          <p:nvPr/>
        </p:nvSpPr>
        <p:spPr>
          <a:xfrm>
            <a:off x="9446361" y="211267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13" y="2275052"/>
            <a:ext cx="449783" cy="50171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65" y="2243777"/>
            <a:ext cx="459116" cy="5739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28" y="2241806"/>
            <a:ext cx="441725" cy="5690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9" y="2275053"/>
            <a:ext cx="456799" cy="560473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7234891" y="1944138"/>
            <a:ext cx="4799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61" name="Rectangle 60"/>
          <p:cNvSpPr/>
          <p:nvPr/>
        </p:nvSpPr>
        <p:spPr>
          <a:xfrm>
            <a:off x="10089489" y="1936785"/>
            <a:ext cx="504532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8724059" y="2141246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63" name="Rectangle 62"/>
          <p:cNvSpPr/>
          <p:nvPr/>
        </p:nvSpPr>
        <p:spPr>
          <a:xfrm>
            <a:off x="8071904" y="211267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6791747" y="2154110"/>
          <a:ext cx="548242" cy="82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0" imgW="152280" imgH="190440" progId="Equation.3">
                  <p:embed/>
                </p:oleObj>
              </mc:Choice>
              <mc:Fallback>
                <p:oleObj name="Equation" r:id="rId10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747" y="2154110"/>
                        <a:ext cx="548242" cy="824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071461" y="1978987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675531" y="2080755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624406" y="2080755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endParaRPr lang="en-US" sz="24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/>
          </p:nvPr>
        </p:nvGraphicFramePr>
        <p:xfrm>
          <a:off x="2156179" y="2223553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179" y="2223553"/>
                        <a:ext cx="548242" cy="68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36" y="2126777"/>
            <a:ext cx="677993" cy="7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00"/>
                            </p:stCondLst>
                            <p:childTnLst>
                              <p:par>
                                <p:cTn id="1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500"/>
                            </p:stCondLst>
                            <p:childTnLst>
                              <p:par>
                                <p:cTn id="2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000"/>
                            </p:stCondLst>
                            <p:childTnLst>
                              <p:par>
                                <p:cTn id="2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4.81481E-6 L 0.09115 0.31482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2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-3.33333E-6 L 0.09583 0.30023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25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4.44444E-6 L 0.11185 0.30648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8" grpId="0"/>
      <p:bldP spid="49" grpId="0"/>
      <p:bldP spid="50" grpId="0"/>
      <p:bldP spid="51" grpId="0"/>
      <p:bldP spid="52" grpId="0"/>
      <p:bldP spid="55" grpId="0"/>
      <p:bldP spid="60" grpId="0"/>
      <p:bldP spid="61" grpId="0"/>
      <p:bldP spid="62" grpId="0"/>
      <p:bldP spid="63" grpId="0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967459" y="359392"/>
                <a:ext cx="8229599" cy="632460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en-US" sz="8800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{      </a:t>
                </a:r>
                <a:r>
                  <a:rPr lang="en-US" sz="9600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}</a:t>
                </a:r>
              </a:p>
              <a:p>
                <a:pPr algn="ctr"/>
                <a:r>
                  <a:rPr lang="en-US" sz="9600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B={           </a:t>
                </a:r>
                <a:r>
                  <a:rPr lang="en-US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9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∩</m:t>
                    </m:r>
                    <m:r>
                      <a:rPr lang="en-US" sz="9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9600" dirty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59" y="359392"/>
                <a:ext cx="8229599" cy="63246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5257800" y="1760560"/>
            <a:ext cx="609600" cy="5334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1864056"/>
            <a:ext cx="685801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73288" y="1787856"/>
            <a:ext cx="762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271448" y="3178792"/>
            <a:ext cx="685800" cy="685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6335976" y="3374408"/>
            <a:ext cx="762001" cy="5334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9" name="Smiley Face 8"/>
          <p:cNvSpPr/>
          <p:nvPr/>
        </p:nvSpPr>
        <p:spPr>
          <a:xfrm>
            <a:off x="7473288" y="3247032"/>
            <a:ext cx="685800" cy="6858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515295">
            <a:off x="-104680" y="977485"/>
            <a:ext cx="3674994" cy="7823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2789436" y="1055431"/>
            <a:ext cx="6266363" cy="1109720"/>
            <a:chOff x="1265435" y="1055431"/>
            <a:chExt cx="6266363" cy="1109720"/>
          </a:xfrm>
        </p:grpSpPr>
        <p:sp>
          <p:nvSpPr>
            <p:cNvPr id="35" name="Rectangle 34"/>
            <p:cNvSpPr/>
            <p:nvPr/>
          </p:nvSpPr>
          <p:spPr>
            <a:xfrm flipH="1">
              <a:off x="2918830" y="12218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40410" y="1057155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5435" y="1234770"/>
              <a:ext cx="599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U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84815" y="1222017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75978" y="1274916"/>
              <a:ext cx="531761" cy="70702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40" y="1317780"/>
              <a:ext cx="568212" cy="6641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90554" y="1348738"/>
              <a:ext cx="498042" cy="61890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 flipH="1">
              <a:off x="3676793" y="1241032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528" y="1289203"/>
              <a:ext cx="577050" cy="632867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 flipH="1">
              <a:off x="4417696" y="1185548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8144" y="1303491"/>
              <a:ext cx="498092" cy="647667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 flipH="1">
              <a:off x="5198538" y="12400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5986138" y="1228843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205" y="1274916"/>
              <a:ext cx="562149" cy="721308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 flipH="1">
              <a:off x="6821395" y="1055431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759583" y="1852751"/>
            <a:ext cx="3986229" cy="1120067"/>
            <a:chOff x="1379883" y="2320339"/>
            <a:chExt cx="3986229" cy="11200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181" y="2606314"/>
              <a:ext cx="598657" cy="61145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08774" y="2332410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25765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8401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9619" y="2465880"/>
              <a:ext cx="760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9883" y="2507216"/>
              <a:ext cx="589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4800" b="1" dirty="0"/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300" y="2577737"/>
              <a:ext cx="562149" cy="66836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103" y="2613776"/>
              <a:ext cx="513787" cy="628778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 flipH="1">
              <a:off x="4655709" y="2320339"/>
              <a:ext cx="71040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sp>
        <p:nvSpPr>
          <p:cNvPr id="55" name="Up Ribbon 54"/>
          <p:cNvSpPr/>
          <p:nvPr/>
        </p:nvSpPr>
        <p:spPr>
          <a:xfrm>
            <a:off x="2435313" y="212418"/>
            <a:ext cx="7269894" cy="861366"/>
          </a:xfrm>
          <a:prstGeom prst="ribbon2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74267" y="2784031"/>
            <a:ext cx="2103787" cy="923330"/>
            <a:chOff x="707424" y="3354678"/>
            <a:chExt cx="2103787" cy="923330"/>
          </a:xfrm>
        </p:grpSpPr>
        <p:sp>
          <p:nvSpPr>
            <p:cNvPr id="58" name="TextBox 57"/>
            <p:cNvSpPr txBox="1"/>
            <p:nvPr/>
          </p:nvSpPr>
          <p:spPr>
            <a:xfrm>
              <a:off x="707424" y="3354678"/>
              <a:ext cx="822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5400" baseline="30000" dirty="0"/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22688" y="3411039"/>
              <a:ext cx="988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A’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23949" y="3570123"/>
              <a:ext cx="56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359969" y="2786058"/>
            <a:ext cx="77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95362" y="2771223"/>
            <a:ext cx="59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  <a:r>
              <a:rPr lang="en-US" sz="4800" b="1" dirty="0"/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83746" y="2794426"/>
            <a:ext cx="58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</a:t>
            </a:r>
            <a:r>
              <a:rPr lang="en-US" sz="4800" b="1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54282" y="2841173"/>
            <a:ext cx="35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-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359969" y="3868805"/>
            <a:ext cx="49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flipH="1">
            <a:off x="4354539" y="3930028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786" y="4054871"/>
            <a:ext cx="388684" cy="5319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6" y="4089557"/>
            <a:ext cx="387922" cy="48184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2701" y="4048593"/>
            <a:ext cx="328150" cy="49423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flipH="1">
            <a:off x="5018435" y="3957539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72" y="3985837"/>
            <a:ext cx="396724" cy="535671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 flipH="1">
            <a:off x="5567079" y="3926946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4583" y="4089557"/>
            <a:ext cx="364897" cy="461039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 flipH="1">
            <a:off x="6708115" y="3914982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0" y="4000519"/>
            <a:ext cx="344745" cy="529739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 flipH="1">
            <a:off x="7229907" y="3794422"/>
            <a:ext cx="710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>
            <a:off x="3685220" y="3852017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54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23" y="4054871"/>
            <a:ext cx="399357" cy="479774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804171" y="3803722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7200" dirty="0"/>
          </a:p>
        </p:txBody>
      </p:sp>
      <p:sp>
        <p:nvSpPr>
          <p:cNvPr id="84" name="Rectangle 83"/>
          <p:cNvSpPr/>
          <p:nvPr/>
        </p:nvSpPr>
        <p:spPr>
          <a:xfrm>
            <a:off x="9158890" y="3926946"/>
            <a:ext cx="303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sp>
        <p:nvSpPr>
          <p:cNvPr id="85" name="Rectangle 84"/>
          <p:cNvSpPr/>
          <p:nvPr/>
        </p:nvSpPr>
        <p:spPr>
          <a:xfrm>
            <a:off x="8544749" y="389616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7" y="4054871"/>
            <a:ext cx="398790" cy="47977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49" y="4054871"/>
            <a:ext cx="367690" cy="504558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 flipH="1">
            <a:off x="9741723" y="3783742"/>
            <a:ext cx="53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7563320" y="3860687"/>
            <a:ext cx="38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-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 flipH="1">
            <a:off x="6192030" y="3880892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94" name="Curved Up Arrow 93"/>
          <p:cNvSpPr/>
          <p:nvPr/>
        </p:nvSpPr>
        <p:spPr>
          <a:xfrm>
            <a:off x="4891538" y="4542830"/>
            <a:ext cx="3653212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Curved Up Arrow 94"/>
          <p:cNvSpPr/>
          <p:nvPr/>
        </p:nvSpPr>
        <p:spPr>
          <a:xfrm>
            <a:off x="6033885" y="4524335"/>
            <a:ext cx="3089471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Curved Up Arrow 95"/>
          <p:cNvSpPr/>
          <p:nvPr/>
        </p:nvSpPr>
        <p:spPr>
          <a:xfrm>
            <a:off x="7154638" y="4502490"/>
            <a:ext cx="2587084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382038" y="4440888"/>
            <a:ext cx="3247189" cy="1116602"/>
            <a:chOff x="1942971" y="4924234"/>
            <a:chExt cx="3247189" cy="1116602"/>
          </a:xfrm>
        </p:grpSpPr>
        <p:sp>
          <p:nvSpPr>
            <p:cNvPr id="98" name="TextBox 97"/>
            <p:cNvSpPr txBox="1"/>
            <p:nvPr/>
          </p:nvSpPr>
          <p:spPr>
            <a:xfrm>
              <a:off x="1942971" y="5050885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 flipH="1">
              <a:off x="3124207" y="5112158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67652" y="5170693"/>
              <a:ext cx="507482" cy="641046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0016" y="5227845"/>
              <a:ext cx="493735" cy="604081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 flipH="1">
              <a:off x="3838214" y="5170693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14143" y="5213558"/>
              <a:ext cx="455346" cy="619456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 flipH="1">
              <a:off x="4479757" y="4924234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54530" y="4932840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702681" y="5688121"/>
            <a:ext cx="87794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দুটি সেট । সার্বিক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যে সকল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( উপাদান 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সেটে নেই সেই সকল বস্তু ( উপাদান ) নিয়ে গঠিত সেটকে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প্রেক্ষিতে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পূরক সেট বলে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369856" y="3150973"/>
            <a:ext cx="6915928" cy="1008393"/>
            <a:chOff x="1845856" y="3150972"/>
            <a:chExt cx="6915928" cy="1008393"/>
          </a:xfrm>
        </p:grpSpPr>
        <p:sp>
          <p:nvSpPr>
            <p:cNvPr id="111" name="TextBox 110"/>
            <p:cNvSpPr txBox="1"/>
            <p:nvPr/>
          </p:nvSpPr>
          <p:spPr>
            <a:xfrm>
              <a:off x="1845856" y="3236035"/>
              <a:ext cx="4930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2840425" y="3297257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7673" y="3422101"/>
              <a:ext cx="388684" cy="53192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463" y="3456786"/>
              <a:ext cx="387922" cy="481849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8588" y="3415822"/>
              <a:ext cx="328150" cy="494237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 flipH="1">
              <a:off x="3504321" y="3324768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059" y="3353066"/>
              <a:ext cx="396724" cy="535671"/>
            </a:xfrm>
            <a:prstGeom prst="rect">
              <a:avLst/>
            </a:prstGeom>
          </p:spPr>
        </p:pic>
        <p:sp>
          <p:nvSpPr>
            <p:cNvPr id="118" name="Rectangle 117"/>
            <p:cNvSpPr/>
            <p:nvPr/>
          </p:nvSpPr>
          <p:spPr>
            <a:xfrm flipH="1">
              <a:off x="4052965" y="3294175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20469" y="3456786"/>
              <a:ext cx="364897" cy="461039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 flipH="1">
              <a:off x="5194001" y="328221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256" y="3367748"/>
              <a:ext cx="344745" cy="529739"/>
            </a:xfrm>
            <a:prstGeom prst="rect">
              <a:avLst/>
            </a:prstGeom>
          </p:spPr>
        </p:pic>
        <p:sp>
          <p:nvSpPr>
            <p:cNvPr id="122" name="Rectangle 121"/>
            <p:cNvSpPr/>
            <p:nvPr/>
          </p:nvSpPr>
          <p:spPr>
            <a:xfrm flipH="1">
              <a:off x="5715793" y="3161652"/>
              <a:ext cx="7104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171106" y="3219247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5400" dirty="0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09" y="3422101"/>
              <a:ext cx="399357" cy="479774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6290057" y="3170952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7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644777" y="3294175"/>
              <a:ext cx="30328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30636" y="326339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354" y="3422101"/>
              <a:ext cx="398790" cy="47977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536" y="3422101"/>
              <a:ext cx="367690" cy="504558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>
            <a:xfrm flipH="1">
              <a:off x="8227609" y="3150972"/>
              <a:ext cx="534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049207" y="3227916"/>
              <a:ext cx="386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/>
                <a:t>-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 flipH="1">
              <a:off x="4677916" y="324812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0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/>
      <p:bldP spid="62" grpId="0"/>
      <p:bldP spid="63" grpId="0"/>
      <p:bldP spid="64" grpId="0"/>
      <p:bldP spid="65" grpId="0"/>
      <p:bldP spid="66" grpId="0"/>
      <p:bldP spid="71" grpId="0"/>
      <p:bldP spid="71" grpId="1"/>
      <p:bldP spid="73" grpId="0"/>
      <p:bldP spid="76" grpId="0"/>
      <p:bldP spid="76" grpId="1"/>
      <p:bldP spid="78" grpId="0"/>
      <p:bldP spid="79" grpId="0"/>
      <p:bldP spid="83" grpId="0"/>
      <p:bldP spid="83" grpId="1"/>
      <p:bldP spid="84" grpId="0"/>
      <p:bldP spid="84" grpId="1"/>
      <p:bldP spid="85" grpId="0"/>
      <p:bldP spid="85" grpId="1"/>
      <p:bldP spid="88" grpId="0"/>
      <p:bldP spid="88" grpId="1"/>
      <p:bldP spid="92" grpId="0"/>
      <p:bldP spid="92" grpId="1"/>
      <p:bldP spid="93" grpId="0"/>
      <p:bldP spid="93" grpId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450" y="381000"/>
            <a:ext cx="8667750" cy="15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95450" y="2237097"/>
                <a:ext cx="8667750" cy="42672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ক-দলঃ </a:t>
                </a:r>
                <a:r>
                  <a:rPr lang="en-US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C={3,4,5},D={4,6,8}</a:t>
                </a:r>
                <a:r>
                  <a:rPr lang="bn-BD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হলে, </a:t>
                </a:r>
                <a:r>
                  <a:rPr lang="en-US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CUD=</a:t>
                </a:r>
                <a:r>
                  <a:rPr lang="en-US" sz="3200" dirty="0" err="1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কত</a:t>
                </a:r>
                <a:r>
                  <a:rPr lang="en-US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?</a:t>
                </a:r>
                <a:endParaRPr lang="en-US" sz="3200" dirty="0" smtClean="0">
                  <a:solidFill>
                    <a:schemeClr val="tx1"/>
                  </a:solidFill>
                  <a:latin typeface="Arial Unicode"/>
                  <a:cs typeface="NikoshBAN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খ</m:t>
                      </m:r>
                      <m:r>
                        <a:rPr lang="bn-BD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bn-BD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দলঃ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={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3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4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5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},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={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4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6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8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} </m:t>
                      </m:r>
                      <m:r>
                        <a:rPr lang="bn-BD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হলে</m:t>
                      </m:r>
                      <m:r>
                        <a:rPr lang="bn-BD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, 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𝐶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∩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𝐷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32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কত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bn-BD" sz="3200" dirty="0">
                  <a:solidFill>
                    <a:schemeClr val="tx1"/>
                  </a:solidFill>
                  <a:latin typeface="Arial Unicode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গ-দলঃ</a:t>
                </a:r>
                <a:r>
                  <a:rPr lang="en-US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U={1,2,3,4,5,6},C={3,4,5} </a:t>
                </a:r>
                <a:r>
                  <a:rPr lang="bn-BD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হলে,</a:t>
                </a:r>
                <a:r>
                  <a:rPr lang="en-US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 Ć=</a:t>
                </a:r>
                <a:r>
                  <a:rPr lang="bn-BD" sz="3200" dirty="0">
                    <a:solidFill>
                      <a:schemeClr val="tx1"/>
                    </a:solidFill>
                    <a:latin typeface="Arial Unicode"/>
                    <a:cs typeface="NikoshBAN" pitchFamily="2" charset="0"/>
                  </a:rPr>
                  <a:t>কত?</a:t>
                </a:r>
                <a:endParaRPr lang="en-US" sz="3200" dirty="0">
                  <a:solidFill>
                    <a:schemeClr val="tx1"/>
                  </a:solidFill>
                  <a:latin typeface="Arial Unicode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2237097"/>
                <a:ext cx="8667750" cy="4267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5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05" y="365125"/>
            <a:ext cx="8238500" cy="1325563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53905" y="1939665"/>
            <a:ext cx="8229600" cy="4080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১। সার্বিক সেট কাকে বলে?</a:t>
            </a:r>
          </a:p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২। সংযোগ সেট কাকে বলে?</a:t>
            </a:r>
          </a:p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৩। ছেদ সেট কাকে বলে?</a:t>
            </a:r>
          </a:p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৪। পূরক সেট কাকে বলে?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৫। ফাঁকা সেট কাকে বলে?</a:t>
            </a:r>
          </a:p>
          <a:p>
            <a:pPr algn="just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8" y="1969645"/>
            <a:ext cx="2384447" cy="204006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1408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449" y="30734"/>
            <a:ext cx="8424656" cy="1143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1459" y="1379094"/>
                <a:ext cx="8424656" cy="540145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  <a:latin typeface="Arial Unicode"/>
                  </a:rPr>
                  <a:t>U={1,2,3,4,5,6,7},A={1,3,5},B={2,4,6}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দেখাও </a:t>
                </a: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যে,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AU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)′=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 Unicode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59" y="1379094"/>
                <a:ext cx="8424656" cy="54014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4267200" y="2590800"/>
            <a:ext cx="3371850" cy="1809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91630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052116">
            <a:off x="-57000" y="546783"/>
            <a:ext cx="20280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85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248900" cy="683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9150" y="575310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544" y="1543987"/>
            <a:ext cx="8034728" cy="347787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6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6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গণিত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lvl="6"/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6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6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রিখঃ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5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666750"/>
            <a:ext cx="8355866" cy="5606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23581" y="6158984"/>
            <a:ext cx="3103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খেলোয়াড়ের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7" y="685800"/>
            <a:ext cx="3092620" cy="2600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0058866" y="3286125"/>
            <a:ext cx="1906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চুড়ির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34" y="4082534"/>
            <a:ext cx="3056023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10058865" y="6205002"/>
            <a:ext cx="1880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চামচ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8179" y="-26491"/>
            <a:ext cx="5833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ও বল-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6" y="1373640"/>
            <a:ext cx="6730585" cy="3781734"/>
          </a:xfrm>
          <a:prstGeom prst="rect">
            <a:avLst/>
          </a:prstGeom>
          <a:ln w="76200" cmpd="tri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83361" y="5167248"/>
            <a:ext cx="249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সেট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3781" y="310634"/>
            <a:ext cx="5314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 ও বল-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55" y="0"/>
            <a:ext cx="9679546" cy="6843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725056">
            <a:off x="4557492" y="2302245"/>
            <a:ext cx="301417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7316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3050" y="1871426"/>
            <a:ext cx="8229600" cy="4529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সেট কী তা বলতে পারবে।</a:t>
            </a:r>
          </a:p>
          <a:p>
            <a:pPr algn="l"/>
            <a:r>
              <a:rPr lang="bn-BD" sz="2800" dirty="0">
                <a:latin typeface="NikoshBAN" pitchFamily="2" charset="0"/>
                <a:cs typeface="NikoshBAN" pitchFamily="2" charset="0"/>
              </a:rPr>
              <a:t>২। সেট প্রকাশের প্রতীকগুলো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l"/>
            <a:r>
              <a:rPr lang="bn-BD" sz="2800" dirty="0">
                <a:latin typeface="NikoshBAN" pitchFamily="2" charset="0"/>
                <a:cs typeface="NikoshBAN" pitchFamily="2" charset="0"/>
              </a:rPr>
              <a:t>৩। সার্বিক,সংযোগ,ছেদ, পূরক ও ফাঁকা সেটের সংজ্ঞা দিতে পারবে।</a:t>
            </a:r>
          </a:p>
          <a:p>
            <a:pPr algn="l"/>
            <a:r>
              <a:rPr lang="bn-BD" sz="2800" dirty="0">
                <a:latin typeface="NikoshBAN" pitchFamily="2" charset="0"/>
                <a:cs typeface="NikoshBAN" pitchFamily="2" charset="0"/>
              </a:rPr>
              <a:t>৪। সেট সংক্রান্ত সমস্যার সমাধান করতে পারবে।</a:t>
            </a:r>
          </a:p>
          <a:p>
            <a:pPr algn="l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8729" y="41568"/>
            <a:ext cx="662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002374" y="2030465"/>
          <a:ext cx="3605197" cy="304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374" y="2030465"/>
                        <a:ext cx="3605197" cy="304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8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32203" y="381000"/>
            <a:ext cx="8153400" cy="601980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বা চিন্তা জগতের সু-সংজ্ঞায়িত বস্তুর সমাবেশ বা সংগ্রহকে সেট বলে।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যেমন-বইয়ের সেট,প্রথম দশটি বিজোড় স্বাভাবিক সংখ্যার সেট, পূর্ণসংখ্যার সেট, বাস্তব সংখ্যার সেট ইত্যাদি। সেটকে সাধারণত ইংরেজি বর্ণমালার বড়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A,B,C, ……..X,Y,Z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1,3,5</a:t>
            </a:r>
            <a:r>
              <a:rPr lang="bn-BD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তিনটির সেট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={1,3,5}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এখানে </a:t>
            </a:r>
            <a:r>
              <a:rPr lang="en-US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সেটের সদস্য বা উপাদান হল </a:t>
            </a:r>
            <a:r>
              <a:rPr lang="en-US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1,3,5</a:t>
            </a:r>
            <a:r>
              <a:rPr lang="bn-BD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 Unicode"/>
                <a:cs typeface="NikoshBAN" pitchFamily="2" charset="0"/>
              </a:rPr>
              <a:t>.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525</Words>
  <Application>Microsoft Office PowerPoint</Application>
  <PresentationFormat>Widescreen</PresentationFormat>
  <Paragraphs>186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Unicode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  A={1,2,3},B={x,y,z}     AUB=?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5</cp:revision>
  <dcterms:created xsi:type="dcterms:W3CDTF">2020-03-19T05:05:59Z</dcterms:created>
  <dcterms:modified xsi:type="dcterms:W3CDTF">2020-03-19T06:03:02Z</dcterms:modified>
</cp:coreProperties>
</file>