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E496E-F6B2-4E99-94C8-D071C97BA446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64837-35A9-4493-B989-DCDB61FF1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64837-35A9-4493-B989-DCDB61FF193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3657600"/>
            <a:ext cx="7391400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সবাইকে লাল গোলাপের শুভেচ্ছা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14400"/>
            <a:ext cx="4879163" cy="2748524"/>
          </a:xfrm>
          <a:prstGeom prst="rect">
            <a:avLst/>
          </a:prstGeom>
        </p:spPr>
      </p:pic>
      <p:pic>
        <p:nvPicPr>
          <p:cNvPr id="9" name="Picture 8" descr="f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800" y="914400"/>
            <a:ext cx="2535879" cy="27717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57200"/>
            <a:ext cx="2209800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দলগত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295400"/>
            <a:ext cx="7620000" cy="1107996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কোনো শ্রেণির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60</a:t>
            </a:r>
            <a:r>
              <a:rPr lang="bn-BD" sz="24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জন শিক্ষার্থীর ওজনের ( কেজি) গণ সংখ্যা নিবেশণ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সারণি নিম্ন রুপঃ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2819400"/>
          <a:ext cx="7696199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9457"/>
                <a:gridCol w="1099457"/>
                <a:gridCol w="1099457"/>
                <a:gridCol w="1099457"/>
                <a:gridCol w="1099457"/>
                <a:gridCol w="1099457"/>
                <a:gridCol w="1099457"/>
              </a:tblGrid>
              <a:tr h="1350923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 ব্যাপ্তি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45-49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50-54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55-59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60-64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65-69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70-74</a:t>
                      </a:r>
                      <a:endParaRPr lang="en-US" dirty="0"/>
                    </a:p>
                  </a:txBody>
                  <a:tcPr/>
                </a:tc>
              </a:tr>
              <a:tr h="782677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গণ</a:t>
                      </a:r>
                      <a:r>
                        <a:rPr lang="bn-BD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 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/>
                        <a:t>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14400" y="5638800"/>
            <a:ext cx="75438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প্রদত্ত তথ্য থেকে প্রচুরক নির্ণয় কর।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1611339" cy="70788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মূল্যায়নঃ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7428637" cy="3477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ক)  বিন্যস্ত উপাত্ত কী?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খ) প্রচুরক কী ? 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গ) প্রচুরক নির্ণয়ের সূত্রটি উল্লেখ কর।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ঘ) নিচের উপাত্ত সমূহের প্রচুরক নির্ণয় কর।</a:t>
            </a:r>
          </a:p>
          <a:p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৪,৬,৯,২০,১০,৮,১৮,১৯,২১,২৪,২৩,৩০।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2007281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বাড়ির কাজঃ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1447800"/>
            <a:ext cx="7221849" cy="5847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নিম্নের গণসংখ্যা নিবেশণ সারণি থেকে প্রচুরক নির্ণয় কর।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514600"/>
          <a:ext cx="8153400" cy="2819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30680"/>
                <a:gridCol w="1722120"/>
                <a:gridCol w="1539240"/>
                <a:gridCol w="1630680"/>
                <a:gridCol w="1630680"/>
              </a:tblGrid>
              <a:tr h="1409700">
                <a:tc>
                  <a:txBody>
                    <a:bodyPr/>
                    <a:lstStyle/>
                    <a:p>
                      <a:r>
                        <a:rPr lang="bn-BD" sz="2800" dirty="0" smtClean="0">
                          <a:latin typeface="NikoshBAN" pitchFamily="2" charset="0"/>
                          <a:cs typeface="NikoshBAN" pitchFamily="2" charset="0"/>
                        </a:rPr>
                        <a:t>শ্রেণি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11-20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21-30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31-40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41-50</a:t>
                      </a:r>
                      <a:endParaRPr lang="en-US" dirty="0"/>
                    </a:p>
                  </a:txBody>
                  <a:tcPr/>
                </a:tc>
              </a:tr>
              <a:tr h="1409700">
                <a:tc>
                  <a:txBody>
                    <a:bodyPr/>
                    <a:lstStyle/>
                    <a:p>
                      <a:r>
                        <a:rPr lang="bn-BD" sz="3200" dirty="0" smtClean="0">
                          <a:latin typeface="NikoshBAN" pitchFamily="2" charset="0"/>
                          <a:cs typeface="NikoshBAN" pitchFamily="2" charset="0"/>
                        </a:rPr>
                        <a:t>গণ</a:t>
                      </a:r>
                      <a:r>
                        <a:rPr lang="bn-BD" sz="3200" baseline="0" dirty="0" smtClean="0">
                          <a:latin typeface="NikoshBAN" pitchFamily="2" charset="0"/>
                          <a:cs typeface="NikoshBAN" pitchFamily="2" charset="0"/>
                        </a:rPr>
                        <a:t> সংখ্যা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Arial Unicode MS"/>
                          <a:ea typeface="Arial Unicode MS"/>
                          <a:cs typeface="Arial Unicode MS"/>
                        </a:rPr>
                        <a:t>      </a:t>
                      </a:r>
                      <a:r>
                        <a:rPr lang="en-US" dirty="0" smtClean="0">
                          <a:latin typeface="Arial Unicode MS"/>
                          <a:ea typeface="Arial Unicode MS"/>
                          <a:cs typeface="Arial Unicode MS"/>
                        </a:rPr>
                        <a:t>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3505200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 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f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676400"/>
            <a:ext cx="6050044" cy="44384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শিক্ষক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মোঃ আবুল হাসেম মিয়া, 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সিনিয়র শিক্ষক,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 শ্যামপুর বহুমুখী হাইস্কুল অ্যান্ড   কলেজ, ঢাকা 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মোবাইল নং ০১৯৪৪২৯৯১৪৭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 পাঠ পরিচিতি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অষ্টম শ্রেণি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অধ্যায় –একাদশ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আজকের পাঠঃ বিন্যস্ত উপাত্তের প্রচুরক নির্ণয়</a:t>
            </a:r>
          </a:p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সময়ঃ ৪০ মিনিট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457200"/>
            <a:ext cx="16002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শিখন ফলঃ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676400"/>
            <a:ext cx="7010400" cy="25545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শিক্ষার্থীরা-----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ক) বিন্যস্ত উপাত্ত ও  প্রচুরক কী তা বলতে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খ) প্রচুরক নির্ণয়ের সূত্র বর্ণনা ও ব্যাখ্যা করতে পারবে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গ) সূত্র প্রয়োগ করে বিন্যস্ত উপাত্তের প্রচুরক নির্ণয় করতে পারবে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lis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0"/>
            <a:ext cx="5404703" cy="3054832"/>
          </a:xfrm>
          <a:prstGeom prst="rect">
            <a:avLst/>
          </a:prstGeom>
        </p:spPr>
      </p:pic>
      <p:pic>
        <p:nvPicPr>
          <p:cNvPr id="3" name="Picture 2" descr="ilish-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3200400"/>
            <a:ext cx="6172200" cy="345643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52401" y="533400"/>
            <a:ext cx="2590800" cy="9541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ছবিতে  কী  পরিমাণ ইলিশ  দেখতে পাচ্ছি?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133600"/>
            <a:ext cx="20574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 প্রচুর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16764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লক্ষ্য করঃ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33600" y="304800"/>
            <a:ext cx="6505307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১২, ১৪, ১৬ ,১৬,১৬,১৬ , ১৮,১৮ , ২০, ২০,২৫ ,২৫,২৫,২৫, ২৫ ,২৭।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81200" y="838200"/>
            <a:ext cx="6629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প্রদত্ত উপাত্ত গুলো কী বিন্যস্ত না অবিন্যস্ত?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0"/>
            <a:ext cx="30480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বিন্যস্ত উপাত্ত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2514600"/>
            <a:ext cx="7869462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প্রদত্ত উপাত্তে কোন সংখ্যাটি সব চেয়ে বেশি বার আছে?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276600"/>
            <a:ext cx="3567002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২৫  সর্বাধিক ৫ বার আছে।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1" y="3962400"/>
            <a:ext cx="8458199" cy="58477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যে সংখ্যাটি   প্রচুর  বা  সব চেয়ে  বেশি বার থাকে তাকে কী বলে?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0400" y="5029200"/>
            <a:ext cx="19812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 প্রচুরক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1" y="381000"/>
            <a:ext cx="38862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আজকের পাঠঃ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7391400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বিন্যস্ত </a:t>
            </a:r>
            <a:r>
              <a:rPr lang="bn-BD" sz="7200" smtClean="0">
                <a:latin typeface="NikoshBAN" pitchFamily="2" charset="0"/>
                <a:cs typeface="NikoshBAN" pitchFamily="2" charset="0"/>
              </a:rPr>
              <a:t>উপাত্তের </a:t>
            </a:r>
            <a:r>
              <a:rPr lang="bn-BD" sz="7200" smtClean="0">
                <a:latin typeface="NikoshBAN" pitchFamily="2" charset="0"/>
                <a:cs typeface="NikoshBAN" pitchFamily="2" charset="0"/>
              </a:rPr>
              <a:t>সাহায্যে </a:t>
            </a:r>
            <a:r>
              <a:rPr lang="bn-BD" sz="7200" dirty="0" smtClean="0">
                <a:latin typeface="NikoshBAN" pitchFamily="2" charset="0"/>
                <a:cs typeface="NikoshBAN" pitchFamily="2" charset="0"/>
              </a:rPr>
              <a:t>প্রচুরক নির্ণয়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81000"/>
            <a:ext cx="23622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বিন্যস্ত উপাত্তঃ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19400" y="381000"/>
            <a:ext cx="6019800" cy="17543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উপাত্তের সংখ্যা  বা নম্বর গুলোকে মানের উর্ধ্ব  বা নিম্ন ক্রমে সাজালে তাকে বিন্যস্ত উপাত্ত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362200"/>
            <a:ext cx="1277914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প্রচুরকঃ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00200" y="2362200"/>
            <a:ext cx="7315200" cy="1200329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কোনো উপাত্তে যে সংখ্যাটি সবচেয়ে বেশি বার  থাকে  তাকে  প্রচুরক বলে।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657600"/>
            <a:ext cx="49530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শ্রেণি বিন্যস্ত উপাত্তের  প্রচুরক  নির্ণয়ঃ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685800" y="4419600"/>
            <a:ext cx="3657600" cy="52322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প্রচুরক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kumimoji="0" lang="bn-BD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L+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95600" y="4343400"/>
            <a:ext cx="1371600" cy="6858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8768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L=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প্রচুরক শ্রেণির নিম্ন মান</a:t>
            </a:r>
          </a:p>
          <a:p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            </a:t>
            </a:r>
            <a:r>
              <a:rPr lang="en-US" sz="2400" dirty="0" smtClean="0">
                <a:latin typeface="NikoshBAN" pitchFamily="2" charset="0"/>
                <a:ea typeface="Arial Unicode MS"/>
                <a:cs typeface="NikoshBAN" pitchFamily="2" charset="0"/>
              </a:rPr>
              <a:t>h</a:t>
            </a:r>
            <a:r>
              <a:rPr lang="en-US" sz="2400" dirty="0" smtClean="0">
                <a:latin typeface="Arial Unicode MS"/>
                <a:ea typeface="Arial Unicode MS"/>
                <a:cs typeface="Arial Unicode MS"/>
              </a:rPr>
              <a:t>=</a:t>
            </a:r>
            <a:r>
              <a:rPr lang="bn-BD" sz="2400" dirty="0" smtClean="0">
                <a:latin typeface="NikoshBAN" pitchFamily="2" charset="0"/>
                <a:ea typeface="Arial Unicode MS"/>
                <a:cs typeface="NikoshBAN" pitchFamily="2" charset="0"/>
              </a:rPr>
              <a:t>শ্রেণি ব্যাপ্তি 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90800" y="5486400"/>
            <a:ext cx="533400" cy="5334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6096000"/>
            <a:ext cx="7543800" cy="3810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 flipV="1">
            <a:off x="0" y="457198"/>
            <a:ext cx="2514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95600" y="5486400"/>
            <a:ext cx="624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প্রচুরক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শ্রেণির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সংখ্যা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পূর্ববতী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শ্রেণির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গন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সংখ্যা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900" decel="100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900" decel="100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7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900" decel="100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1026" grpId="0" animBg="1"/>
      <p:bldP spid="1027" grpId="0"/>
      <p:bldP spid="11" grpId="0"/>
      <p:bldP spid="1030" grpId="0"/>
      <p:bldP spid="10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33400"/>
            <a:ext cx="2316660" cy="646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জোড়ায় কাজঃ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524000"/>
            <a:ext cx="5410200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প্রদত্ত সারণি থেকে প্রচুরক নির্ণয় কর।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2" y="2667000"/>
          <a:ext cx="8762997" cy="2057399"/>
        </p:xfrm>
        <a:graphic>
          <a:graphicData uri="http://schemas.openxmlformats.org/drawingml/2006/table">
            <a:tbl>
              <a:tblPr/>
              <a:tblGrid>
                <a:gridCol w="1359776"/>
                <a:gridCol w="1057603"/>
                <a:gridCol w="1057603"/>
                <a:gridCol w="1173216"/>
                <a:gridCol w="941990"/>
                <a:gridCol w="1057603"/>
                <a:gridCol w="1057603"/>
                <a:gridCol w="1057603"/>
              </a:tblGrid>
              <a:tr h="13723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>
                          <a:latin typeface="Calibri"/>
                          <a:ea typeface="Calibri"/>
                          <a:cs typeface="NikoshBAN"/>
                        </a:rPr>
                        <a:t>শ্রেণি ব্যাপ্তি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>
                          <a:latin typeface="Calibri"/>
                          <a:ea typeface="Calibri"/>
                          <a:cs typeface="Arial Unicode MS"/>
                        </a:rPr>
                        <a:t>31-</a:t>
                      </a: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r>
                        <a:rPr lang="bn-BD" sz="2400" dirty="0">
                          <a:latin typeface="Arial Unicode MS"/>
                          <a:ea typeface="Calibri"/>
                          <a:cs typeface="Vrinda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41</a:t>
                      </a:r>
                      <a:r>
                        <a:rPr lang="bn-BD" sz="2400" dirty="0">
                          <a:latin typeface="Calibri"/>
                          <a:ea typeface="Calibri"/>
                          <a:cs typeface="NikoshBAN"/>
                        </a:rPr>
                        <a:t>-</a:t>
                      </a:r>
                      <a:r>
                        <a:rPr lang="bn-BD" sz="2400" dirty="0">
                          <a:latin typeface="Calibri"/>
                          <a:ea typeface="Calibri"/>
                          <a:cs typeface="Arial Unicode MS"/>
                        </a:rPr>
                        <a:t>50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51-60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61-</a:t>
                      </a:r>
                      <a:r>
                        <a:rPr lang="bn-BD" sz="2400" dirty="0">
                          <a:latin typeface="Arial Unicode MS"/>
                          <a:ea typeface="Calibri"/>
                          <a:cs typeface="Vrinda"/>
                        </a:rPr>
                        <a:t>70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71-80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81-90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91-100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850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>
                          <a:latin typeface="Calibri"/>
                          <a:ea typeface="Calibri"/>
                          <a:cs typeface="NikoshBAN"/>
                        </a:rPr>
                        <a:t> গন সংখ্যা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9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7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304800"/>
            <a:ext cx="22098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মিলিয়ে নিইঃ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43200" y="0"/>
            <a:ext cx="3810000" cy="52322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প্রচুরক নির্ণয়ের সারণি নিম্ন রূপঃ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743200" y="685800"/>
          <a:ext cx="6172195" cy="2103120"/>
        </p:xfrm>
        <a:graphic>
          <a:graphicData uri="http://schemas.openxmlformats.org/drawingml/2006/table">
            <a:tbl>
              <a:tblPr/>
              <a:tblGrid>
                <a:gridCol w="957755"/>
                <a:gridCol w="744920"/>
                <a:gridCol w="1040523"/>
                <a:gridCol w="530749"/>
                <a:gridCol w="663488"/>
                <a:gridCol w="744920"/>
                <a:gridCol w="744920"/>
                <a:gridCol w="744920"/>
              </a:tblGrid>
              <a:tr h="87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>
                          <a:latin typeface="Calibri"/>
                          <a:ea typeface="Calibri"/>
                          <a:cs typeface="NikoshBAN"/>
                        </a:rPr>
                        <a:t>শ্রেণি ব্যাপ্তি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>
                          <a:latin typeface="Calibri"/>
                          <a:ea typeface="Calibri"/>
                          <a:cs typeface="Arial Unicode MS"/>
                        </a:rPr>
                        <a:t>31-</a:t>
                      </a: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r>
                        <a:rPr lang="bn-BD" sz="2400" dirty="0">
                          <a:latin typeface="Arial Unicode MS"/>
                          <a:ea typeface="Calibri"/>
                          <a:cs typeface="Vrinda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41</a:t>
                      </a:r>
                      <a:r>
                        <a:rPr lang="bn-BD" sz="2400" dirty="0">
                          <a:latin typeface="Calibri"/>
                          <a:ea typeface="Calibri"/>
                          <a:cs typeface="NikoshBAN"/>
                        </a:rPr>
                        <a:t>-</a:t>
                      </a:r>
                      <a:r>
                        <a:rPr lang="bn-BD" sz="2400" dirty="0">
                          <a:latin typeface="Calibri"/>
                          <a:ea typeface="Calibri"/>
                          <a:cs typeface="Arial Unicode MS"/>
                        </a:rPr>
                        <a:t>50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51-60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61-</a:t>
                      </a:r>
                      <a:r>
                        <a:rPr lang="bn-BD" sz="2400" dirty="0">
                          <a:latin typeface="Arial Unicode MS"/>
                          <a:ea typeface="Calibri"/>
                          <a:cs typeface="Vrinda"/>
                        </a:rPr>
                        <a:t>70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71-80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81-90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91-100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830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>
                          <a:latin typeface="Calibri"/>
                          <a:ea typeface="Calibri"/>
                          <a:cs typeface="NikoshBAN"/>
                        </a:rPr>
                        <a:t> গন সংখ্যা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6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8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Arial Unicode MS"/>
                          <a:ea typeface="Calibri"/>
                          <a:cs typeface="Vrinda"/>
                        </a:rPr>
                        <a:t>12</a:t>
                      </a:r>
                      <a:endParaRPr lang="en-US" sz="240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9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7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Arial Unicode MS"/>
                          <a:ea typeface="Calibri"/>
                          <a:cs typeface="Vrinda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Vrinda"/>
                      </a:endParaRPr>
                    </a:p>
                  </a:txBody>
                  <a:tcPr marL="66381" marR="66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27432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আমরা জানি,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09800" y="2895601"/>
            <a:ext cx="4038600" cy="5847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প্রচুরক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=</a:t>
            </a:r>
            <a:r>
              <a:rPr kumimoji="0" lang="bn-BD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Calibri" pitchFamily="34" charset="0"/>
                <a:cs typeface="NikoshBAN" pitchFamily="2" charset="0"/>
              </a:rPr>
              <a:t>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L+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2819400"/>
            <a:ext cx="1219200" cy="762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33400" y="3505200"/>
            <a:ext cx="7391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এখানে গন সংখ্যা সর্বাধিক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12</a:t>
            </a:r>
            <a:r>
              <a:rPr lang="bn-BD" sz="2000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আছে </a:t>
            </a:r>
            <a:r>
              <a:rPr lang="en-US" sz="2000" dirty="0" smtClean="0">
                <a:latin typeface="Arial Unicode MS"/>
                <a:ea typeface="Arial Unicode MS"/>
                <a:cs typeface="Arial Unicode MS"/>
              </a:rPr>
              <a:t>61-70</a:t>
            </a:r>
            <a:r>
              <a:rPr lang="bn-BD" sz="2000" dirty="0" smtClean="0">
                <a:latin typeface="NikoshBAN" pitchFamily="2" charset="0"/>
                <a:ea typeface="Arial Unicode MS"/>
                <a:cs typeface="NikoshBAN" pitchFamily="2" charset="0"/>
              </a:rPr>
              <a:t> শ্রেণিতে </a:t>
            </a:r>
            <a:r>
              <a:rPr lang="bn-BD" dirty="0" smtClean="0">
                <a:latin typeface="NikoshBAN" pitchFamily="2" charset="0"/>
                <a:ea typeface="Arial Unicode MS"/>
                <a:cs typeface="NikoshBAN" pitchFamily="2" charset="0"/>
              </a:rPr>
              <a:t>। 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10000"/>
            <a:ext cx="1828800" cy="45720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4267200"/>
            <a:ext cx="4038600" cy="5334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599" y="4724400"/>
            <a:ext cx="2726268" cy="6096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5334000"/>
            <a:ext cx="838200" cy="533400"/>
          </a:xfrm>
          <a:prstGeom prst="rect">
            <a:avLst/>
          </a:prstGeom>
          <a:noFill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399" y="5791200"/>
            <a:ext cx="2590801" cy="53340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905000" y="3733800"/>
            <a:ext cx="1371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=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12-8=4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5791200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=61+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1295400" y="5334000"/>
            <a:ext cx="1143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=61+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53000" y="5791200"/>
            <a:ext cx="720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dirty="0" err="1" smtClean="0">
                <a:latin typeface="Arial Unicode MS"/>
                <a:ea typeface="Arial Unicode MS"/>
                <a:cs typeface="Arial Unicode MS"/>
              </a:rPr>
              <a:t>Ans</a:t>
            </a:r>
            <a:r>
              <a:rPr lang="en-US" dirty="0" smtClean="0">
                <a:latin typeface="Arial Unicode MS"/>
                <a:ea typeface="Arial Unicode MS"/>
                <a:cs typeface="Arial Unicode MS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 animBg="1"/>
      <p:bldP spid="8" grpId="0"/>
      <p:bldP spid="1030" grpId="0"/>
      <p:bldP spid="1031" grpId="0"/>
      <p:bldP spid="1032" grpId="0"/>
      <p:bldP spid="1033" grpId="0"/>
      <p:bldP spid="1034" grpId="0"/>
      <p:bldP spid="1035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426</Words>
  <Application>Microsoft Office PowerPoint</Application>
  <PresentationFormat>On-screen Show (4:3)</PresentationFormat>
  <Paragraphs>120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54</cp:revision>
  <dcterms:created xsi:type="dcterms:W3CDTF">2006-08-16T00:00:00Z</dcterms:created>
  <dcterms:modified xsi:type="dcterms:W3CDTF">2020-03-19T16:37:30Z</dcterms:modified>
</cp:coreProperties>
</file>