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60" r:id="rId4"/>
    <p:sldId id="263" r:id="rId5"/>
    <p:sldId id="268" r:id="rId6"/>
    <p:sldId id="256" r:id="rId7"/>
    <p:sldId id="258" r:id="rId8"/>
    <p:sldId id="257" r:id="rId9"/>
    <p:sldId id="259" r:id="rId10"/>
    <p:sldId id="264" r:id="rId11"/>
    <p:sldId id="265" r:id="rId12"/>
    <p:sldId id="266" r:id="rId13"/>
    <p:sldId id="269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e Computer" initials="CC" lastIdx="1" clrIdx="0">
    <p:extLst>
      <p:ext uri="{19B8F6BF-5375-455C-9EA6-DF929625EA0E}">
        <p15:presenceInfo xmlns:p15="http://schemas.microsoft.com/office/powerpoint/2012/main" userId="Core Comp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0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8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2296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72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9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9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9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0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7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4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6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7FE3FF-87FE-4CC5-8405-1A2F71E5B25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62D75-7434-4B07-A34A-B7D5A7E5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78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EED94B-80B1-4933-BECC-E4FE11C20E2C}"/>
              </a:ext>
            </a:extLst>
          </p:cNvPr>
          <p:cNvSpPr txBox="1"/>
          <p:nvPr/>
        </p:nvSpPr>
        <p:spPr>
          <a:xfrm>
            <a:off x="10268261" y="537362"/>
            <a:ext cx="1334125" cy="6001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99AA8-EF64-483A-9501-433418695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34" y="442690"/>
            <a:ext cx="8458852" cy="619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90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1999F0-B5EA-41FF-8822-879A0D1215B4}"/>
              </a:ext>
            </a:extLst>
          </p:cNvPr>
          <p:cNvSpPr txBox="1"/>
          <p:nvPr/>
        </p:nvSpPr>
        <p:spPr>
          <a:xfrm>
            <a:off x="4464148" y="253219"/>
            <a:ext cx="3263704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সমাধান+ক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5E5138-F705-4037-A4FD-08C7E903E2CB}"/>
                  </a:ext>
                </a:extLst>
              </p:cNvPr>
              <p:cNvSpPr txBox="1"/>
              <p:nvPr/>
            </p:nvSpPr>
            <p:spPr>
              <a:xfrm>
                <a:off x="900332" y="2096086"/>
                <a:ext cx="10142806" cy="3407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১-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০)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গ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।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উচ্চসীমা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নিম্নসীমা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৭১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১৫১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=৭৫.৫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৭৫.৫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5E5138-F705-4037-A4FD-08C7E903E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32" y="2096086"/>
                <a:ext cx="10142806" cy="3407856"/>
              </a:xfrm>
              <a:prstGeom prst="rect">
                <a:avLst/>
              </a:prstGeom>
              <a:blipFill>
                <a:blip r:embed="rId2"/>
                <a:stretch>
                  <a:fillRect l="-1563" t="-2326" b="-5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310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A84D6-BBC8-4929-821C-6E81837C06D9}"/>
              </a:ext>
            </a:extLst>
          </p:cNvPr>
          <p:cNvSpPr txBox="1"/>
          <p:nvPr/>
        </p:nvSpPr>
        <p:spPr>
          <a:xfrm>
            <a:off x="5542670" y="70335"/>
            <a:ext cx="2185181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সমাধান+খ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DE4EA5D3-F251-4A66-9E1A-3F8681312C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8891362"/>
                  </p:ext>
                </p:extLst>
              </p:nvPr>
            </p:nvGraphicFramePr>
            <p:xfrm>
              <a:off x="1173870" y="894080"/>
              <a:ext cx="5395743" cy="3474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3064553725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023892020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271143780"/>
                        </a:ext>
                      </a:extLst>
                    </a:gridCol>
                    <a:gridCol w="1331742">
                      <a:extLst>
                        <a:ext uri="{9D8B030D-6E8A-4147-A177-3AD203B41FA5}">
                          <a16:colId xmlns:a16="http://schemas.microsoft.com/office/drawing/2014/main" val="1142546994"/>
                        </a:ext>
                      </a:extLst>
                    </a:gridCol>
                  </a:tblGrid>
                  <a:tr h="3911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শ্রেণ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ী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প্তি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গ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ণ</a:t>
                          </a:r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খ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 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f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বিচ্যুতি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স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ং</a:t>
                          </a:r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খ্যা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dirty="0">
                              <a:latin typeface="+mn-lt"/>
                              <a:cs typeface="NikoshBAN" panose="02000000000000000000" pitchFamily="2" charset="0"/>
                            </a:rPr>
                            <a:t>d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fd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3374011"/>
                      </a:ext>
                    </a:extLst>
                  </a:tr>
                  <a:tr h="234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৫১-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৭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28577400"/>
                      </a:ext>
                    </a:extLst>
                  </a:tr>
                  <a:tr h="38192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-৭০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১২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87670499"/>
                      </a:ext>
                    </a:extLst>
                  </a:tr>
                  <a:tr h="23499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৭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00433821"/>
                      </a:ext>
                    </a:extLst>
                  </a:tr>
                  <a:tr h="23499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1355761"/>
                      </a:ext>
                    </a:extLst>
                  </a:tr>
                  <a:tr h="23499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৯১-১০০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8085027"/>
                      </a:ext>
                    </a:extLst>
                  </a:tr>
                  <a:tr h="23499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15899781"/>
                      </a:ext>
                    </a:extLst>
                  </a:tr>
                  <a:tr h="23499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N= 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𝑓𝑑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=২১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374237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DE4EA5D3-F251-4A66-9E1A-3F8681312C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8891362"/>
                  </p:ext>
                </p:extLst>
              </p:nvPr>
            </p:nvGraphicFramePr>
            <p:xfrm>
              <a:off x="1173870" y="894080"/>
              <a:ext cx="5395743" cy="3474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3064553725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023892020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271143780"/>
                        </a:ext>
                      </a:extLst>
                    </a:gridCol>
                    <a:gridCol w="1331742">
                      <a:extLst>
                        <a:ext uri="{9D8B030D-6E8A-4147-A177-3AD203B41FA5}">
                          <a16:colId xmlns:a16="http://schemas.microsoft.com/office/drawing/2014/main" val="1142546994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শ্রেণ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ী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প্তি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গ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ণ</a:t>
                          </a:r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খ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 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f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বিচ্যুতি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স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ং</a:t>
                          </a:r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খ্যা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dirty="0">
                              <a:latin typeface="+mn-lt"/>
                              <a:cs typeface="NikoshBAN" panose="02000000000000000000" pitchFamily="2" charset="0"/>
                            </a:rPr>
                            <a:t>d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fd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337401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৫১-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৭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285774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-৭০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১২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8767049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৭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0043382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135576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৯১-১০০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80850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১-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1589978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N= </a:t>
                          </a:r>
                          <a:r>
                            <a:rPr lang="bn-BD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4566" t="-786154" b="-18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74237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D718D85-9F2C-45AB-AFF9-36B5397F3759}"/>
              </a:ext>
            </a:extLst>
          </p:cNvPr>
          <p:cNvSpPr txBox="1"/>
          <p:nvPr/>
        </p:nvSpPr>
        <p:spPr>
          <a:xfrm>
            <a:off x="1173870" y="432415"/>
            <a:ext cx="284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ংক্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1609FB-D652-42E4-B6BF-5A84954ED8B9}"/>
              </a:ext>
            </a:extLst>
          </p:cNvPr>
          <p:cNvCxnSpPr/>
          <p:nvPr/>
        </p:nvCxnSpPr>
        <p:spPr>
          <a:xfrm>
            <a:off x="7287063" y="1317814"/>
            <a:ext cx="0" cy="43373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6CF2B1-0C60-4229-B8F1-E4111BF74DB9}"/>
                  </a:ext>
                </a:extLst>
              </p:cNvPr>
              <p:cNvSpPr/>
              <p:nvPr/>
            </p:nvSpPr>
            <p:spPr>
              <a:xfrm>
                <a:off x="1173870" y="4434506"/>
                <a:ext cx="3490058" cy="2447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(৭১-৮০)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ীতে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A.M+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Σ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𝑓𝑑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𝑁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i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৫.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২১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৬০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১০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=৭৫.৫+৩.৫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6CF2B1-0C60-4229-B8F1-E4111BF74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0" y="4434506"/>
                <a:ext cx="3490058" cy="2447593"/>
              </a:xfrm>
              <a:prstGeom prst="rect">
                <a:avLst/>
              </a:prstGeom>
              <a:blipFill>
                <a:blip r:embed="rId3"/>
                <a:stretch>
                  <a:fillRect l="-2797" t="-1990" r="-1923" b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39741-3100-4C72-896B-F75DABD0B39A}"/>
                  </a:ext>
                </a:extLst>
              </p:cNvPr>
              <p:cNvSpPr txBox="1"/>
              <p:nvPr/>
            </p:nvSpPr>
            <p:spPr>
              <a:xfrm>
                <a:off x="7695026" y="1379832"/>
                <a:ext cx="2855740" cy="270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ে,</a:t>
                </a: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A.M=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৮০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den>
                        </m:f>
                      </m:e>
                    </m:box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৭৫.৫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𝑓𝑑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=২১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N=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39741-3100-4C72-896B-F75DABD0B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026" y="1379832"/>
                <a:ext cx="2855740" cy="2702535"/>
              </a:xfrm>
              <a:prstGeom prst="rect">
                <a:avLst/>
              </a:prstGeom>
              <a:blipFill>
                <a:blip r:embed="rId4"/>
                <a:stretch>
                  <a:fillRect l="-4264" t="-2027" r="-3412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31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uiExpand="1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BB598F-D9FA-4FBA-B20F-E2F5ED72BBFF}"/>
              </a:ext>
            </a:extLst>
          </p:cNvPr>
          <p:cNvSpPr txBox="1"/>
          <p:nvPr/>
        </p:nvSpPr>
        <p:spPr>
          <a:xfrm>
            <a:off x="4571999" y="102756"/>
            <a:ext cx="2185181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সমাধান+গ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8D5475-10D0-4763-BE14-1565E9992FE1}"/>
              </a:ext>
            </a:extLst>
          </p:cNvPr>
          <p:cNvSpPr/>
          <p:nvPr/>
        </p:nvSpPr>
        <p:spPr>
          <a:xfrm>
            <a:off x="1226697" y="712145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DF8F16-109F-4F2F-A91A-F23E63EB4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56331"/>
              </p:ext>
            </p:extLst>
          </p:nvPr>
        </p:nvGraphicFramePr>
        <p:xfrm>
          <a:off x="1778777" y="1119160"/>
          <a:ext cx="476270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67">
                  <a:extLst>
                    <a:ext uri="{9D8B030D-6E8A-4147-A177-3AD203B41FA5}">
                      <a16:colId xmlns:a16="http://schemas.microsoft.com/office/drawing/2014/main" val="3064553725"/>
                    </a:ext>
                  </a:extLst>
                </a:gridCol>
                <a:gridCol w="1587567">
                  <a:extLst>
                    <a:ext uri="{9D8B030D-6E8A-4147-A177-3AD203B41FA5}">
                      <a16:colId xmlns:a16="http://schemas.microsoft.com/office/drawing/2014/main" val="1023892020"/>
                    </a:ext>
                  </a:extLst>
                </a:gridCol>
                <a:gridCol w="1587567">
                  <a:extLst>
                    <a:ext uri="{9D8B030D-6E8A-4147-A177-3AD203B41FA5}">
                      <a16:colId xmlns:a16="http://schemas.microsoft.com/office/drawing/2014/main" val="1271143780"/>
                    </a:ext>
                  </a:extLst>
                </a:gridCol>
              </a:tblGrid>
              <a:tr h="3911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প্তি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যোজিত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3374011"/>
                  </a:ext>
                </a:extLst>
              </a:tr>
              <a:tr h="2349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৫১-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8577400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-৭০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670499"/>
                  </a:ext>
                </a:extLst>
              </a:tr>
              <a:tr h="2349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0433821"/>
                  </a:ext>
                </a:extLst>
              </a:tr>
              <a:tr h="2349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1355761"/>
                  </a:ext>
                </a:extLst>
              </a:tr>
              <a:tr h="2349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৯১-১০০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8085027"/>
                  </a:ext>
                </a:extLst>
              </a:tr>
              <a:tr h="2349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১-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5899781"/>
                  </a:ext>
                </a:extLst>
              </a:tr>
              <a:tr h="2349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N= </a:t>
                      </a:r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74237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D647E8-9734-4AF1-B200-4A093B46235E}"/>
                  </a:ext>
                </a:extLst>
              </p:cNvPr>
              <p:cNvSpPr/>
              <p:nvPr/>
            </p:nvSpPr>
            <p:spPr>
              <a:xfrm>
                <a:off x="1800556" y="4416271"/>
                <a:ext cx="7003840" cy="2457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=৩০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(৭১-৮০)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শ্রেণীতে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বিদ্যমান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L+(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=৭১+(৩০-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৯)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=৭১+৭.৩৩৩৩৩৩= ৭৮.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৭৮.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D647E8-9734-4AF1-B200-4A093B462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56" y="4416271"/>
                <a:ext cx="7003840" cy="2457596"/>
              </a:xfrm>
              <a:prstGeom prst="rect">
                <a:avLst/>
              </a:prstGeom>
              <a:blipFill>
                <a:blip r:embed="rId2"/>
                <a:stretch>
                  <a:fillRect l="-1741" r="-783" b="-6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9C437A-3861-4647-A63D-79F941FF5B8A}"/>
              </a:ext>
            </a:extLst>
          </p:cNvPr>
          <p:cNvCxnSpPr>
            <a:cxnSpLocks/>
          </p:cNvCxnSpPr>
          <p:nvPr/>
        </p:nvCxnSpPr>
        <p:spPr>
          <a:xfrm>
            <a:off x="7901468" y="1196898"/>
            <a:ext cx="0" cy="31406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641BD1E-6B57-403B-9A38-7019353DFEF0}"/>
                  </a:ext>
                </a:extLst>
              </p:cNvPr>
              <p:cNvSpPr/>
              <p:nvPr/>
            </p:nvSpPr>
            <p:spPr>
              <a:xfrm>
                <a:off x="8056099" y="1355011"/>
                <a:ext cx="3282461" cy="2909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ে,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L=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=৩০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=১৯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=১৫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641BD1E-6B57-403B-9A38-7019353DF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099" y="1355011"/>
                <a:ext cx="3282461" cy="2909066"/>
              </a:xfrm>
              <a:prstGeom prst="rect">
                <a:avLst/>
              </a:prstGeom>
              <a:blipFill>
                <a:blip r:embed="rId3"/>
                <a:stretch>
                  <a:fillRect l="-3903" t="-1887" b="-5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5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uiExpand="1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F5BBF3-27F9-4BC3-822A-3EB6B2B01257}"/>
              </a:ext>
            </a:extLst>
          </p:cNvPr>
          <p:cNvSpPr txBox="1"/>
          <p:nvPr/>
        </p:nvSpPr>
        <p:spPr>
          <a:xfrm>
            <a:off x="4831080" y="140676"/>
            <a:ext cx="2529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614E0-2A98-462F-BA94-995939839695}"/>
              </a:ext>
            </a:extLst>
          </p:cNvPr>
          <p:cNvSpPr txBox="1"/>
          <p:nvPr/>
        </p:nvSpPr>
        <p:spPr>
          <a:xfrm>
            <a:off x="596705" y="844079"/>
            <a:ext cx="423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72616-11A2-4DFD-ABE8-9836C310C4A1}"/>
              </a:ext>
            </a:extLst>
          </p:cNvPr>
          <p:cNvSpPr txBox="1"/>
          <p:nvPr/>
        </p:nvSpPr>
        <p:spPr>
          <a:xfrm>
            <a:off x="351692" y="2236763"/>
            <a:ext cx="1294228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A2BD4-CC9A-4749-92DB-64033BAC8390}"/>
              </a:ext>
            </a:extLst>
          </p:cNvPr>
          <p:cNvSpPr/>
          <p:nvPr/>
        </p:nvSpPr>
        <p:spPr>
          <a:xfrm>
            <a:off x="2787183" y="2245535"/>
            <a:ext cx="1812949" cy="646331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CD201F-48B5-4F2D-9BFA-6446AA7F98C7}"/>
              </a:ext>
            </a:extLst>
          </p:cNvPr>
          <p:cNvSpPr/>
          <p:nvPr/>
        </p:nvSpPr>
        <p:spPr>
          <a:xfrm>
            <a:off x="5820651" y="2273665"/>
            <a:ext cx="1719635" cy="646331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3061A-40AA-4F4D-8249-0B826C6802E1}"/>
              </a:ext>
            </a:extLst>
          </p:cNvPr>
          <p:cNvSpPr txBox="1"/>
          <p:nvPr/>
        </p:nvSpPr>
        <p:spPr>
          <a:xfrm>
            <a:off x="8018585" y="2307084"/>
            <a:ext cx="2475914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আয়তলে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BB9D3F-D063-4D6B-9D93-8459C13E36B5}"/>
              </a:ext>
            </a:extLst>
          </p:cNvPr>
          <p:cNvCxnSpPr>
            <a:cxnSpLocks/>
          </p:cNvCxnSpPr>
          <p:nvPr/>
        </p:nvCxnSpPr>
        <p:spPr>
          <a:xfrm flipV="1">
            <a:off x="9931791" y="1505243"/>
            <a:ext cx="1533378" cy="10691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697645-8723-4EAC-AF6C-B908EE06BBCD}"/>
              </a:ext>
            </a:extLst>
          </p:cNvPr>
          <p:cNvCxnSpPr/>
          <p:nvPr/>
        </p:nvCxnSpPr>
        <p:spPr>
          <a:xfrm flipH="1" flipV="1">
            <a:off x="9509760" y="2112723"/>
            <a:ext cx="422031" cy="4475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B0DAAB-57D7-4B41-9F28-97FC97C244DC}"/>
              </a:ext>
            </a:extLst>
          </p:cNvPr>
          <p:cNvCxnSpPr/>
          <p:nvPr/>
        </p:nvCxnSpPr>
        <p:spPr>
          <a:xfrm>
            <a:off x="6719667" y="1727757"/>
            <a:ext cx="773726" cy="1515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5B38D4-D4D7-44FB-8265-B695671D9188}"/>
              </a:ext>
            </a:extLst>
          </p:cNvPr>
          <p:cNvCxnSpPr>
            <a:cxnSpLocks/>
          </p:cNvCxnSpPr>
          <p:nvPr/>
        </p:nvCxnSpPr>
        <p:spPr>
          <a:xfrm flipH="1">
            <a:off x="6672774" y="1727757"/>
            <a:ext cx="822966" cy="1515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A582CD-BF2A-464A-B915-87CDA91BF82F}"/>
              </a:ext>
            </a:extLst>
          </p:cNvPr>
          <p:cNvCxnSpPr/>
          <p:nvPr/>
        </p:nvCxnSpPr>
        <p:spPr>
          <a:xfrm>
            <a:off x="3777169" y="1767613"/>
            <a:ext cx="773726" cy="1515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1060EC-746D-4A74-8D16-02B20DD9B4DF}"/>
              </a:ext>
            </a:extLst>
          </p:cNvPr>
          <p:cNvCxnSpPr>
            <a:cxnSpLocks/>
          </p:cNvCxnSpPr>
          <p:nvPr/>
        </p:nvCxnSpPr>
        <p:spPr>
          <a:xfrm flipH="1">
            <a:off x="3730276" y="1767613"/>
            <a:ext cx="822966" cy="1515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792E57-BC66-4115-BE58-685B919B6A1F}"/>
              </a:ext>
            </a:extLst>
          </p:cNvPr>
          <p:cNvCxnSpPr/>
          <p:nvPr/>
        </p:nvCxnSpPr>
        <p:spPr>
          <a:xfrm>
            <a:off x="949568" y="1809817"/>
            <a:ext cx="773726" cy="1515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EB372E-C92E-48D4-92E5-4CBD6CC67ECA}"/>
              </a:ext>
            </a:extLst>
          </p:cNvPr>
          <p:cNvCxnSpPr>
            <a:cxnSpLocks/>
          </p:cNvCxnSpPr>
          <p:nvPr/>
        </p:nvCxnSpPr>
        <p:spPr>
          <a:xfrm flipH="1">
            <a:off x="902675" y="1809817"/>
            <a:ext cx="822966" cy="1515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715A858-916A-4A53-A04D-733696FD9041}"/>
              </a:ext>
            </a:extLst>
          </p:cNvPr>
          <p:cNvSpPr txBox="1"/>
          <p:nvPr/>
        </p:nvSpPr>
        <p:spPr>
          <a:xfrm>
            <a:off x="633653" y="4868634"/>
            <a:ext cx="464173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79EAAF6-EB5E-42EA-9AEA-B40AE70E5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800593"/>
              </p:ext>
            </p:extLst>
          </p:nvPr>
        </p:nvGraphicFramePr>
        <p:xfrm>
          <a:off x="2144541" y="1141694"/>
          <a:ext cx="81280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7839552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2107929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8146388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91765262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52130574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8499397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62787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প্তি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133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7675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9DFC82-DB61-42D4-AC47-9C3DE29F3087}"/>
              </a:ext>
            </a:extLst>
          </p:cNvPr>
          <p:cNvSpPr txBox="1"/>
          <p:nvPr/>
        </p:nvSpPr>
        <p:spPr>
          <a:xfrm>
            <a:off x="4808806" y="126609"/>
            <a:ext cx="2799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8C23B7-2EFD-49E9-BA5D-0F28E4F2E0C9}"/>
              </a:ext>
            </a:extLst>
          </p:cNvPr>
          <p:cNvSpPr/>
          <p:nvPr/>
        </p:nvSpPr>
        <p:spPr>
          <a:xfrm>
            <a:off x="2006991" y="3047581"/>
            <a:ext cx="78403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109518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9DB206-24BE-4155-A98A-BA9938415285}"/>
              </a:ext>
            </a:extLst>
          </p:cNvPr>
          <p:cNvSpPr txBox="1"/>
          <p:nvPr/>
        </p:nvSpPr>
        <p:spPr>
          <a:xfrm>
            <a:off x="956603" y="773723"/>
            <a:ext cx="105226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11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6F337-D568-4372-BD03-8F2774482241}"/>
              </a:ext>
            </a:extLst>
          </p:cNvPr>
          <p:cNvSpPr txBox="1"/>
          <p:nvPr/>
        </p:nvSpPr>
        <p:spPr>
          <a:xfrm>
            <a:off x="4821836" y="689542"/>
            <a:ext cx="2548328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A46E1D-1F02-4CD6-95C7-0CFD22753E8A}"/>
              </a:ext>
            </a:extLst>
          </p:cNvPr>
          <p:cNvSpPr/>
          <p:nvPr/>
        </p:nvSpPr>
        <p:spPr>
          <a:xfrm>
            <a:off x="239151" y="2662555"/>
            <a:ext cx="11563643" cy="304698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জিয়াউর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কালাপাহাড়িয়া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আড়াইহাজার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মোবাইলঃ০১৮১৩-০৩৭৪১১ </a:t>
            </a:r>
          </a:p>
          <a:p>
            <a:pPr lvl="0"/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iaur</a:t>
            </a:r>
            <a:r>
              <a:rPr lang="en-US" sz="2800" dirty="0">
                <a:solidFill>
                  <a:srgbClr val="FFFF00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192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0D357-9A5F-45CE-8669-7EC7669BD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58" y="2839667"/>
            <a:ext cx="1619091" cy="1585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FCF10D-EABC-4337-8AA6-BFE58BC608F4}"/>
              </a:ext>
            </a:extLst>
          </p:cNvPr>
          <p:cNvSpPr txBox="1"/>
          <p:nvPr/>
        </p:nvSpPr>
        <p:spPr>
          <a:xfrm>
            <a:off x="7370164" y="2958624"/>
            <a:ext cx="44326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াখাঃ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</a:p>
          <a:p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ধ্যায়ঃ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সপ্তদশ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্থীঃ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১১০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</a:t>
            </a: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থীঃ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১০৫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4722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F9FE6-1D44-4D62-AD14-CC3EB3871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092"/>
            <a:ext cx="3810532" cy="3372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6C74C5-6D2C-4060-A3B6-7B8130B27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32" y="1266091"/>
            <a:ext cx="3810532" cy="3372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6EF8B8-DA82-460E-8319-24D943BC5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64" y="1266091"/>
            <a:ext cx="4570937" cy="3372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95A4C-C18E-4945-BE68-C702DE67BCD5}"/>
              </a:ext>
            </a:extLst>
          </p:cNvPr>
          <p:cNvSpPr txBox="1"/>
          <p:nvPr/>
        </p:nvSpPr>
        <p:spPr>
          <a:xfrm>
            <a:off x="3387968" y="358724"/>
            <a:ext cx="561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B8405-A11C-40C0-9C98-1DD3EEBB9762}"/>
              </a:ext>
            </a:extLst>
          </p:cNvPr>
          <p:cNvSpPr txBox="1"/>
          <p:nvPr/>
        </p:nvSpPr>
        <p:spPr>
          <a:xfrm>
            <a:off x="98474" y="4888522"/>
            <a:ext cx="11915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 ?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ি/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িশেষ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3858620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FF10F7-E171-416A-8FB4-F642D9D91194}"/>
              </a:ext>
            </a:extLst>
          </p:cNvPr>
          <p:cNvSpPr txBox="1"/>
          <p:nvPr/>
        </p:nvSpPr>
        <p:spPr>
          <a:xfrm>
            <a:off x="2433711" y="211016"/>
            <a:ext cx="7596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52BA1E-3D83-42EA-AA65-AD60E6A62D97}"/>
              </a:ext>
            </a:extLst>
          </p:cNvPr>
          <p:cNvSpPr/>
          <p:nvPr/>
        </p:nvSpPr>
        <p:spPr>
          <a:xfrm>
            <a:off x="4783015" y="1842868"/>
            <a:ext cx="2686930" cy="256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ন্দ্র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3CB69E-44E7-4DBF-968D-133B8D67A505}"/>
              </a:ext>
            </a:extLst>
          </p:cNvPr>
          <p:cNvSpPr/>
          <p:nvPr/>
        </p:nvSpPr>
        <p:spPr>
          <a:xfrm>
            <a:off x="2565001" y="1547447"/>
            <a:ext cx="1463040" cy="1463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2BE419-816B-47F6-80A7-F470091D9BDC}"/>
              </a:ext>
            </a:extLst>
          </p:cNvPr>
          <p:cNvSpPr/>
          <p:nvPr/>
        </p:nvSpPr>
        <p:spPr>
          <a:xfrm>
            <a:off x="5287106" y="4881489"/>
            <a:ext cx="1676401" cy="1601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5823CF-9A68-4996-BFFF-7CF89514673F}"/>
              </a:ext>
            </a:extLst>
          </p:cNvPr>
          <p:cNvSpPr/>
          <p:nvPr/>
        </p:nvSpPr>
        <p:spPr>
          <a:xfrm>
            <a:off x="8956439" y="2513428"/>
            <a:ext cx="1463040" cy="1463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1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2005 0.35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176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17227 -0.276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-1384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1819 -0.247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957BE-24F3-406E-9798-416ECEF95C2B}"/>
              </a:ext>
            </a:extLst>
          </p:cNvPr>
          <p:cNvSpPr txBox="1"/>
          <p:nvPr/>
        </p:nvSpPr>
        <p:spPr>
          <a:xfrm>
            <a:off x="478302" y="323560"/>
            <a:ext cx="10691447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1028700" lvl="1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্রবণতা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028700" lvl="1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ংক্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028700" lvl="1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879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62C6F4-B4EA-4A3E-98FE-BFE76086BA8F}"/>
              </a:ext>
            </a:extLst>
          </p:cNvPr>
          <p:cNvSpPr txBox="1"/>
          <p:nvPr/>
        </p:nvSpPr>
        <p:spPr>
          <a:xfrm rot="10800000" flipH="1" flipV="1">
            <a:off x="1003597" y="360349"/>
            <a:ext cx="10719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443335-85C3-42CA-98D9-C9D3E702DC59}"/>
                  </a:ext>
                </a:extLst>
              </p:cNvPr>
              <p:cNvSpPr txBox="1"/>
              <p:nvPr/>
            </p:nvSpPr>
            <p:spPr>
              <a:xfrm>
                <a:off x="206991" y="1250425"/>
                <a:ext cx="11778018" cy="5519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 ১।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গাণিতিক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২। ম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        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গড়= A.M+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Σ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𝑓𝑑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𝑁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A.M=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ড়  ( Assumed Mean ),  </a:t>
                </a:r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Σ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সমষ্টি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 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𝑆𝑢𝑚𝑚𝑎𝑡𝑖𝑜𝑛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f=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ংখ্যা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Friquence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),  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d=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বিচ্যুতি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( Deviation), </a:t>
                </a: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ব্যবধান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443335-85C3-42CA-98D9-C9D3E702D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91" y="1250425"/>
                <a:ext cx="11778018" cy="5519524"/>
              </a:xfrm>
              <a:prstGeom prst="rect">
                <a:avLst/>
              </a:prstGeom>
              <a:blipFill>
                <a:blip r:embed="rId2"/>
                <a:stretch>
                  <a:fillRect l="-1863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739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84314D-013C-4E99-9E65-CAAF24A8EA67}"/>
                  </a:ext>
                </a:extLst>
              </p:cNvPr>
              <p:cNvSpPr txBox="1"/>
              <p:nvPr/>
            </p:nvSpPr>
            <p:spPr>
              <a:xfrm>
                <a:off x="464024" y="382137"/>
                <a:ext cx="11382233" cy="5996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মধ্যক= L+(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48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−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800" dirty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খানে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L=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নিম্নসীমা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গনসংখ্যার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অর্ধেক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ওপরের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যোজিতগনসংখ্যা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গনসংখ্যা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84314D-013C-4E99-9E65-CAAF24A8E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4" y="382137"/>
                <a:ext cx="11382233" cy="5996706"/>
              </a:xfrm>
              <a:prstGeom prst="rect">
                <a:avLst/>
              </a:prstGeom>
              <a:blipFill>
                <a:blip r:embed="rId2"/>
                <a:stretch>
                  <a:fillRect l="-2410" b="-4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13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94D15E-6980-490F-A446-9AE003F61B3B}"/>
                  </a:ext>
                </a:extLst>
              </p:cNvPr>
              <p:cNvSpPr txBox="1"/>
              <p:nvPr/>
            </p:nvSpPr>
            <p:spPr>
              <a:xfrm>
                <a:off x="709684" y="736979"/>
                <a:ext cx="11122925" cy="5588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L+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</a:p>
              <a:p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L=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নিম্নসীমা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গনসংখ্যা-এর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ওপরের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গনসংখ্যা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গনসংখ্যা-এর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গনসংখ্যা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ব্যবধান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94D15E-6980-490F-A446-9AE003F61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84" y="736979"/>
                <a:ext cx="11122925" cy="5588774"/>
              </a:xfrm>
              <a:prstGeom prst="rect">
                <a:avLst/>
              </a:prstGeom>
              <a:blipFill>
                <a:blip r:embed="rId2"/>
                <a:stretch>
                  <a:fillRect l="-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71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12888A-61DF-40DB-8C51-8C2816D10FCE}"/>
              </a:ext>
            </a:extLst>
          </p:cNvPr>
          <p:cNvSpPr txBox="1"/>
          <p:nvPr/>
        </p:nvSpPr>
        <p:spPr>
          <a:xfrm>
            <a:off x="4689230" y="661175"/>
            <a:ext cx="2813539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সৃজন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ীল-১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0887743-7E8F-4241-905A-FDCB4489C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432882"/>
              </p:ext>
            </p:extLst>
          </p:nvPr>
        </p:nvGraphicFramePr>
        <p:xfrm>
          <a:off x="2144541" y="2042025"/>
          <a:ext cx="81280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7839552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2107929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8146388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91765262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52130574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8499397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62787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প্তি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৫১-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-৭০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৯১-১০০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১-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133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767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83209A-3BA3-4EC2-A5A0-B5DBE5A7A538}"/>
              </a:ext>
            </a:extLst>
          </p:cNvPr>
          <p:cNvSpPr txBox="1"/>
          <p:nvPr/>
        </p:nvSpPr>
        <p:spPr>
          <a:xfrm>
            <a:off x="1305950" y="3761282"/>
            <a:ext cx="9580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24738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278</TotalTime>
  <Words>1104</Words>
  <Application>Microsoft Office PowerPoint</Application>
  <PresentationFormat>Widescreen</PresentationFormat>
  <Paragraphs>177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 Computer</dc:creator>
  <cp:lastModifiedBy>Core Computer</cp:lastModifiedBy>
  <cp:revision>40</cp:revision>
  <dcterms:created xsi:type="dcterms:W3CDTF">2020-02-10T14:48:20Z</dcterms:created>
  <dcterms:modified xsi:type="dcterms:W3CDTF">2020-03-19T00:12:14Z</dcterms:modified>
</cp:coreProperties>
</file>