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m" ContentType="application/vnd.ms-word.document.macroEnabled.12"/>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815" autoAdjust="0"/>
    <p:restoredTop sz="94737" autoAdjust="0"/>
  </p:normalViewPr>
  <p:slideViewPr>
    <p:cSldViewPr>
      <p:cViewPr>
        <p:scale>
          <a:sx n="77" d="100"/>
          <a:sy n="77" d="100"/>
        </p:scale>
        <p:origin x="-95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B8B19-C6F5-47D0-B9E8-E99519232EB9}" type="datetimeFigureOut">
              <a:rPr lang="en-US" smtClean="0"/>
              <a:pPr/>
              <a:t>3/14/2020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537DD-E3F8-4D7D-92FE-92D1FE0EBC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b="1" dirty="0" smtClean="0">
                <a:latin typeface="NikoshBAN" pitchFamily="2" charset="0"/>
                <a:cs typeface="NikoshBAN" pitchFamily="2" charset="0"/>
              </a:rPr>
              <a:t>দলীয় কাজে</a:t>
            </a:r>
            <a:r>
              <a:rPr lang="bn-BD" sz="2000" b="1" baseline="0" dirty="0" smtClean="0">
                <a:latin typeface="NikoshBAN" pitchFamily="2" charset="0"/>
                <a:cs typeface="NikoshBAN" pitchFamily="2" charset="0"/>
              </a:rPr>
              <a:t> সময় ৪/৫মিঃ দেয়া যেতে পারে । কাজ শিক্ষক নিজে তদারকী করবেন এবং তাদের স্বক্রিয়তা যাচাই করবেন ।</a:t>
            </a:r>
            <a:endParaRPr lang="en-US" sz="2000" b="1"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942537DD-E3F8-4D7D-92FE-92D1FE0EBC3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package" Target="../embeddings/Microsoft_Office_Word_Macro-Enabled_Document1.docm"/></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049000" cy="70104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pic>
        <p:nvPicPr>
          <p:cNvPr id="3" name="Picture 2" descr="C:\Users\Computer City\Pictures\262748_3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0044" y="259080"/>
            <a:ext cx="11527156" cy="6400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1676400" y="609600"/>
            <a:ext cx="2743200" cy="2590800"/>
          </a:xfrm>
          <a:prstGeom prst="ellipse">
            <a:avLst/>
          </a:prstGeom>
          <a:solidFill>
            <a:schemeClr val="bg2">
              <a:lumMod val="90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bg2">
                    <a:lumMod val="10000"/>
                  </a:schemeClr>
                </a:solidFill>
                <a:latin typeface="NikoshBAN" pitchFamily="2" charset="0"/>
                <a:cs typeface="NikoshBAN" pitchFamily="2" charset="0"/>
              </a:rPr>
              <a:t>اهلاً و سهلاً</a:t>
            </a:r>
          </a:p>
          <a:p>
            <a:pPr algn="ctr"/>
            <a:r>
              <a:rPr lang="en-US" sz="3600" dirty="0" smtClean="0">
                <a:solidFill>
                  <a:schemeClr val="bg2">
                    <a:lumMod val="10000"/>
                  </a:schemeClr>
                </a:solidFill>
                <a:latin typeface="NikoshBAN" pitchFamily="2" charset="0"/>
                <a:cs typeface="NikoshBAN" pitchFamily="2" charset="0"/>
              </a:rPr>
              <a:t>(</a:t>
            </a:r>
            <a:r>
              <a:rPr lang="en-US" sz="3600" dirty="0" err="1" smtClean="0">
                <a:solidFill>
                  <a:schemeClr val="bg2">
                    <a:lumMod val="10000"/>
                  </a:schemeClr>
                </a:solidFill>
                <a:latin typeface="NikoshBAN" pitchFamily="2" charset="0"/>
                <a:cs typeface="NikoshBAN" pitchFamily="2" charset="0"/>
              </a:rPr>
              <a:t>স্বাগতম</a:t>
            </a:r>
            <a:r>
              <a:rPr lang="en-US" sz="3600" dirty="0" smtClean="0">
                <a:solidFill>
                  <a:schemeClr val="bg2">
                    <a:lumMod val="10000"/>
                  </a:schemeClr>
                </a:solidFill>
                <a:latin typeface="NikoshBAN" pitchFamily="2" charset="0"/>
                <a:cs typeface="NikoshBAN" pitchFamily="2" charset="0"/>
              </a:rPr>
              <a:t>)</a:t>
            </a:r>
            <a:endParaRPr lang="en-US" sz="3600" dirty="0">
              <a:solidFill>
                <a:schemeClr val="bg2">
                  <a:lumMod val="10000"/>
                </a:schemeClr>
              </a:solidFill>
              <a:latin typeface="NikoshBAN" pitchFamily="2" charset="0"/>
              <a:cs typeface="NikoshBAN" pitchFamily="2" charset="0"/>
            </a:endParaRPr>
          </a:p>
        </p:txBody>
      </p:sp>
      <p:pic>
        <p:nvPicPr>
          <p:cNvPr id="3073" name="Picture 1" descr="C:\Users\s\Desktop\HAFIZUR RAHMAN ++2.jpg"/>
          <p:cNvPicPr>
            <a:picLocks noChangeAspect="1" noChangeArrowheads="1"/>
          </p:cNvPicPr>
          <p:nvPr/>
        </p:nvPicPr>
        <p:blipFill>
          <a:blip r:embed="rId3"/>
          <a:srcRect/>
          <a:stretch>
            <a:fillRect/>
          </a:stretch>
        </p:blipFill>
        <p:spPr bwMode="auto">
          <a:xfrm>
            <a:off x="381000" y="228600"/>
            <a:ext cx="1371600" cy="1295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81000"/>
            <a:ext cx="6477000" cy="685800"/>
          </a:xfrm>
          <a:prstGeom prst="rect">
            <a:avLst/>
          </a:prstGeom>
          <a:ln>
            <a:solidFill>
              <a:srgbClr val="FF0000"/>
            </a:solidFill>
          </a:ln>
          <a:effectLst>
            <a:glow rad="228600">
              <a:schemeClr val="accent4">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400" b="1" dirty="0" smtClean="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জাহান্নামের প্রকারভেদ </a:t>
            </a:r>
            <a:endParaRPr lang="en-US" sz="4400" b="1" dirty="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 name="Oval 2"/>
          <p:cNvSpPr/>
          <p:nvPr/>
        </p:nvSpPr>
        <p:spPr>
          <a:xfrm>
            <a:off x="2667000" y="2514600"/>
            <a:ext cx="3276600" cy="3048000"/>
          </a:xfrm>
          <a:prstGeom prst="ellipse">
            <a:avLst/>
          </a:prstGeom>
          <a:ln>
            <a:solidFill>
              <a:srgbClr val="FF0000"/>
            </a:solidFill>
          </a:ln>
          <a:effectLst>
            <a:glow rad="228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b="1" dirty="0" smtClean="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জাহান্নাম</a:t>
            </a:r>
            <a:r>
              <a:rPr lang="en-US" sz="3600" b="1" dirty="0" smtClean="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p>
          <a:p>
            <a:pPr algn="ctr"/>
            <a:r>
              <a:rPr lang="en-US" sz="3600" b="1" dirty="0" smtClean="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৭টি ।</a:t>
            </a:r>
            <a:endParaRPr lang="en-US" sz="3600" dirty="0"/>
          </a:p>
        </p:txBody>
      </p:sp>
      <p:sp>
        <p:nvSpPr>
          <p:cNvPr id="9" name="Oval 8"/>
          <p:cNvSpPr/>
          <p:nvPr/>
        </p:nvSpPr>
        <p:spPr>
          <a:xfrm>
            <a:off x="1600200" y="1752600"/>
            <a:ext cx="1447800" cy="1447800"/>
          </a:xfrm>
          <a:prstGeom prst="ellipse">
            <a:avLst/>
          </a:prstGeom>
          <a:solidFill>
            <a:schemeClr val="accent2">
              <a:lumMod val="20000"/>
              <a:lumOff val="8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chemeClr val="tx1"/>
                </a:solidFill>
                <a:latin typeface="NikoshBAN" panose="02000000000000000000" pitchFamily="2" charset="0"/>
                <a:cs typeface="NikoshBAN" panose="02000000000000000000" pitchFamily="2" charset="0"/>
              </a:rPr>
              <a:t>    ৭</a:t>
            </a:r>
          </a:p>
          <a:p>
            <a:pPr lvl="0"/>
            <a:r>
              <a:rPr lang="en-US" sz="3200" b="1" dirty="0" err="1" smtClean="0">
                <a:solidFill>
                  <a:schemeClr val="tx1"/>
                </a:solidFill>
                <a:latin typeface="NikoshBAN" panose="02000000000000000000" pitchFamily="2" charset="0"/>
                <a:cs typeface="NikoshBAN" panose="02000000000000000000" pitchFamily="2" charset="0"/>
              </a:rPr>
              <a:t>লাযা</a:t>
            </a:r>
            <a:endParaRPr lang="en-US" sz="3200" b="1" dirty="0">
              <a:solidFill>
                <a:schemeClr val="tx1"/>
              </a:solidFill>
              <a:latin typeface="NikoshBAN" panose="02000000000000000000" pitchFamily="2" charset="0"/>
              <a:cs typeface="NikoshBAN" panose="02000000000000000000" pitchFamily="2" charset="0"/>
            </a:endParaRPr>
          </a:p>
        </p:txBody>
      </p:sp>
      <p:sp>
        <p:nvSpPr>
          <p:cNvPr id="10" name="Oval 9"/>
          <p:cNvSpPr/>
          <p:nvPr/>
        </p:nvSpPr>
        <p:spPr>
          <a:xfrm>
            <a:off x="3962400" y="1066800"/>
            <a:ext cx="1371600" cy="1295400"/>
          </a:xfrm>
          <a:prstGeom prst="ellipse">
            <a:avLst/>
          </a:prstGeom>
          <a:solidFill>
            <a:schemeClr val="accent2">
              <a:lumMod val="20000"/>
              <a:lumOff val="8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chemeClr val="tx1"/>
                </a:solidFill>
                <a:latin typeface="NikoshBAN" panose="02000000000000000000" pitchFamily="2" charset="0"/>
                <a:cs typeface="NikoshBAN" panose="02000000000000000000" pitchFamily="2" charset="0"/>
              </a:rPr>
              <a:t>     ১</a:t>
            </a:r>
          </a:p>
          <a:p>
            <a:pPr lvl="0"/>
            <a:r>
              <a:rPr lang="en-US" sz="2000" b="1" dirty="0" err="1" smtClean="0">
                <a:solidFill>
                  <a:schemeClr val="tx1"/>
                </a:solidFill>
                <a:latin typeface="NikoshBAN" panose="02000000000000000000" pitchFamily="2" charset="0"/>
                <a:cs typeface="NikoshBAN" panose="02000000000000000000" pitchFamily="2" charset="0"/>
              </a:rPr>
              <a:t>জাহান্নাম</a:t>
            </a:r>
            <a:endParaRPr lang="en-US" sz="2000" b="1" dirty="0">
              <a:solidFill>
                <a:schemeClr val="tx1"/>
              </a:solidFill>
              <a:latin typeface="NikoshBAN" panose="02000000000000000000" pitchFamily="2" charset="0"/>
              <a:cs typeface="NikoshBAN" panose="02000000000000000000" pitchFamily="2" charset="0"/>
            </a:endParaRPr>
          </a:p>
        </p:txBody>
      </p:sp>
      <p:sp>
        <p:nvSpPr>
          <p:cNvPr id="11" name="Oval 10"/>
          <p:cNvSpPr/>
          <p:nvPr/>
        </p:nvSpPr>
        <p:spPr>
          <a:xfrm>
            <a:off x="5715000" y="1905000"/>
            <a:ext cx="1447800" cy="1371600"/>
          </a:xfrm>
          <a:prstGeom prst="ellipse">
            <a:avLst/>
          </a:prstGeom>
          <a:solidFill>
            <a:schemeClr val="accent2">
              <a:lumMod val="20000"/>
              <a:lumOff val="8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smtClean="0">
                <a:solidFill>
                  <a:schemeClr val="tx1"/>
                </a:solidFill>
                <a:latin typeface="NikoshBAN" panose="02000000000000000000" pitchFamily="2" charset="0"/>
                <a:cs typeface="NikoshBAN" panose="02000000000000000000" pitchFamily="2" charset="0"/>
              </a:rPr>
              <a:t>   ২</a:t>
            </a:r>
          </a:p>
          <a:p>
            <a:pPr lvl="0"/>
            <a:r>
              <a:rPr lang="en-US" sz="2400" b="1" dirty="0" err="1" smtClean="0">
                <a:solidFill>
                  <a:schemeClr val="tx1"/>
                </a:solidFill>
                <a:latin typeface="NikoshBAN" panose="02000000000000000000" pitchFamily="2" charset="0"/>
                <a:cs typeface="NikoshBAN" panose="02000000000000000000" pitchFamily="2" charset="0"/>
              </a:rPr>
              <a:t>হাবিয়া</a:t>
            </a:r>
            <a:endParaRPr lang="en-US" b="1" dirty="0">
              <a:solidFill>
                <a:schemeClr val="tx1"/>
              </a:solidFill>
              <a:latin typeface="NikoshBAN" panose="02000000000000000000" pitchFamily="2" charset="0"/>
              <a:cs typeface="NikoshBAN" panose="02000000000000000000" pitchFamily="2" charset="0"/>
            </a:endParaRPr>
          </a:p>
        </p:txBody>
      </p:sp>
      <p:sp>
        <p:nvSpPr>
          <p:cNvPr id="12" name="Oval 11"/>
          <p:cNvSpPr/>
          <p:nvPr/>
        </p:nvSpPr>
        <p:spPr>
          <a:xfrm>
            <a:off x="6096000" y="3886200"/>
            <a:ext cx="1371600" cy="1371600"/>
          </a:xfrm>
          <a:prstGeom prst="ellipse">
            <a:avLst/>
          </a:prstGeom>
          <a:solidFill>
            <a:schemeClr val="accent2">
              <a:lumMod val="20000"/>
              <a:lumOff val="8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chemeClr val="tx1"/>
                </a:solidFill>
                <a:latin typeface="NikoshBAN" panose="02000000000000000000" pitchFamily="2" charset="0"/>
                <a:cs typeface="NikoshBAN" panose="02000000000000000000" pitchFamily="2" charset="0"/>
              </a:rPr>
              <a:t>    ৩</a:t>
            </a:r>
          </a:p>
          <a:p>
            <a:pPr lvl="0"/>
            <a:r>
              <a:rPr lang="en-US" sz="2400" b="1" dirty="0" err="1" smtClean="0">
                <a:solidFill>
                  <a:schemeClr val="tx1"/>
                </a:solidFill>
                <a:latin typeface="NikoshBAN" panose="02000000000000000000" pitchFamily="2" charset="0"/>
                <a:cs typeface="NikoshBAN" panose="02000000000000000000" pitchFamily="2" charset="0"/>
              </a:rPr>
              <a:t>জাহিম</a:t>
            </a:r>
            <a:endParaRPr lang="en-US" sz="2000" b="1" dirty="0">
              <a:solidFill>
                <a:schemeClr val="tx1"/>
              </a:solidFill>
              <a:latin typeface="NikoshBAN" panose="02000000000000000000" pitchFamily="2" charset="0"/>
              <a:cs typeface="NikoshBAN" panose="02000000000000000000" pitchFamily="2" charset="0"/>
            </a:endParaRPr>
          </a:p>
        </p:txBody>
      </p:sp>
      <p:sp>
        <p:nvSpPr>
          <p:cNvPr id="13" name="Oval 12"/>
          <p:cNvSpPr/>
          <p:nvPr/>
        </p:nvSpPr>
        <p:spPr>
          <a:xfrm>
            <a:off x="4876800" y="5486400"/>
            <a:ext cx="1447800" cy="1371600"/>
          </a:xfrm>
          <a:prstGeom prst="ellipse">
            <a:avLst/>
          </a:prstGeom>
          <a:solidFill>
            <a:schemeClr val="accent2">
              <a:lumMod val="20000"/>
              <a:lumOff val="8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smtClean="0">
                <a:solidFill>
                  <a:schemeClr val="tx1"/>
                </a:solidFill>
                <a:latin typeface="NikoshBAN" panose="02000000000000000000" pitchFamily="2" charset="0"/>
                <a:cs typeface="NikoshBAN" panose="02000000000000000000" pitchFamily="2" charset="0"/>
              </a:rPr>
              <a:t>   ৪</a:t>
            </a:r>
          </a:p>
          <a:p>
            <a:pPr lvl="0"/>
            <a:r>
              <a:rPr lang="en-US" sz="2800" b="1" dirty="0" err="1" smtClean="0">
                <a:solidFill>
                  <a:schemeClr val="tx1"/>
                </a:solidFill>
                <a:latin typeface="NikoshBAN" panose="02000000000000000000" pitchFamily="2" charset="0"/>
                <a:cs typeface="NikoshBAN" panose="02000000000000000000" pitchFamily="2" charset="0"/>
              </a:rPr>
              <a:t>সাকার</a:t>
            </a:r>
            <a:endParaRPr lang="en-US" sz="2800" b="1" dirty="0">
              <a:solidFill>
                <a:schemeClr val="tx1"/>
              </a:solidFill>
              <a:latin typeface="NikoshBAN" panose="02000000000000000000" pitchFamily="2" charset="0"/>
              <a:cs typeface="NikoshBAN" panose="02000000000000000000" pitchFamily="2" charset="0"/>
            </a:endParaRPr>
          </a:p>
        </p:txBody>
      </p:sp>
      <p:sp>
        <p:nvSpPr>
          <p:cNvPr id="14" name="Oval 13"/>
          <p:cNvSpPr/>
          <p:nvPr/>
        </p:nvSpPr>
        <p:spPr>
          <a:xfrm>
            <a:off x="2362200" y="5486400"/>
            <a:ext cx="1447800" cy="1371600"/>
          </a:xfrm>
          <a:prstGeom prst="ellipse">
            <a:avLst/>
          </a:prstGeom>
          <a:solidFill>
            <a:schemeClr val="accent2">
              <a:lumMod val="20000"/>
              <a:lumOff val="8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smtClean="0">
                <a:solidFill>
                  <a:schemeClr val="tx1"/>
                </a:solidFill>
                <a:latin typeface="NikoshBAN" panose="02000000000000000000" pitchFamily="2" charset="0"/>
                <a:cs typeface="NikoshBAN" panose="02000000000000000000" pitchFamily="2" charset="0"/>
              </a:rPr>
              <a:t>   ৫</a:t>
            </a:r>
          </a:p>
          <a:p>
            <a:pPr lvl="0"/>
            <a:r>
              <a:rPr lang="en-US" sz="2800" b="1" dirty="0" err="1" smtClean="0">
                <a:solidFill>
                  <a:schemeClr val="tx1"/>
                </a:solidFill>
                <a:latin typeface="NikoshBAN" panose="02000000000000000000" pitchFamily="2" charset="0"/>
                <a:cs typeface="NikoshBAN" panose="02000000000000000000" pitchFamily="2" charset="0"/>
              </a:rPr>
              <a:t>সাইর</a:t>
            </a:r>
            <a:endParaRPr lang="en-US" sz="2800" b="1" dirty="0">
              <a:solidFill>
                <a:schemeClr val="tx1"/>
              </a:solidFill>
              <a:latin typeface="NikoshBAN" panose="02000000000000000000" pitchFamily="2" charset="0"/>
              <a:cs typeface="NikoshBAN" panose="02000000000000000000" pitchFamily="2" charset="0"/>
            </a:endParaRPr>
          </a:p>
        </p:txBody>
      </p:sp>
      <p:sp>
        <p:nvSpPr>
          <p:cNvPr id="15" name="Oval 14"/>
          <p:cNvSpPr/>
          <p:nvPr/>
        </p:nvSpPr>
        <p:spPr>
          <a:xfrm>
            <a:off x="838200" y="3886200"/>
            <a:ext cx="1524000" cy="1447800"/>
          </a:xfrm>
          <a:prstGeom prst="ellipse">
            <a:avLst/>
          </a:prstGeom>
          <a:solidFill>
            <a:schemeClr val="accent2">
              <a:lumMod val="20000"/>
              <a:lumOff val="8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smtClean="0">
                <a:solidFill>
                  <a:schemeClr val="tx1"/>
                </a:solidFill>
                <a:latin typeface="NikoshBAN" panose="02000000000000000000" pitchFamily="2" charset="0"/>
                <a:cs typeface="NikoshBAN" panose="02000000000000000000" pitchFamily="2" charset="0"/>
              </a:rPr>
              <a:t>    ৬</a:t>
            </a:r>
          </a:p>
          <a:p>
            <a:pPr lvl="0"/>
            <a:r>
              <a:rPr lang="en-US" sz="2800" b="1" dirty="0" err="1" smtClean="0">
                <a:solidFill>
                  <a:schemeClr val="tx1"/>
                </a:solidFill>
                <a:latin typeface="NikoshBAN" panose="02000000000000000000" pitchFamily="2" charset="0"/>
                <a:cs typeface="NikoshBAN" panose="02000000000000000000" pitchFamily="2" charset="0"/>
              </a:rPr>
              <a:t>হুতামাহ</a:t>
            </a:r>
            <a:endParaRPr lang="en-US" sz="2800" b="1" dirty="0">
              <a:solidFill>
                <a:schemeClr val="tx1"/>
              </a:solidFill>
              <a:latin typeface="NikoshBAN" panose="02000000000000000000" pitchFamily="2" charset="0"/>
              <a:cs typeface="NikoshBAN" panose="02000000000000000000" pitchFamily="2" charset="0"/>
            </a:endParaRPr>
          </a:p>
        </p:txBody>
      </p:sp>
      <p:pic>
        <p:nvPicPr>
          <p:cNvPr id="16" name="Picture 1" descr="C:\Users\s\Desktop\HAFIZUR RAHMAN ++2.jpg"/>
          <p:cNvPicPr>
            <a:picLocks noChangeAspect="1" noChangeArrowheads="1"/>
          </p:cNvPicPr>
          <p:nvPr/>
        </p:nvPicPr>
        <p:blipFill>
          <a:blip r:embed="rId2"/>
          <a:srcRect/>
          <a:stretch>
            <a:fillRect/>
          </a:stretch>
        </p:blipFill>
        <p:spPr bwMode="auto">
          <a:xfrm>
            <a:off x="381000" y="228600"/>
            <a:ext cx="1371600" cy="1295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609600"/>
            <a:ext cx="5943600" cy="914400"/>
          </a:xfrm>
          <a:prstGeom prst="rect">
            <a:avLst/>
          </a:prstGeom>
          <a:solidFill>
            <a:schemeClr val="bg1"/>
          </a:solidFill>
          <a:ln>
            <a:solidFill>
              <a:srgbClr val="FF0000"/>
            </a:solid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defRPr/>
            </a:pPr>
            <a:r>
              <a:rPr lang="bn-BD" sz="2800"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জাহান্নাম</a:t>
            </a:r>
            <a:r>
              <a:rPr lang="en-US" sz="2800"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bn-BD" sz="2800"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থেকে পরিত্রাণের উপায় </a:t>
            </a:r>
            <a:endParaRPr lang="en-US" sz="2800"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3" name="Picture 2" descr="3.jpg"/>
          <p:cNvPicPr>
            <a:picLocks noChangeAspect="1"/>
          </p:cNvPicPr>
          <p:nvPr/>
        </p:nvPicPr>
        <p:blipFill>
          <a:blip r:embed="rId2"/>
          <a:stretch>
            <a:fillRect/>
          </a:stretch>
        </p:blipFill>
        <p:spPr>
          <a:xfrm>
            <a:off x="579120" y="1676400"/>
            <a:ext cx="2145029" cy="16002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200400" y="1600200"/>
            <a:ext cx="47244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914400" y="3429000"/>
            <a:ext cx="7391400" cy="3124200"/>
          </a:xfrm>
          <a:prstGeom prst="rect">
            <a:avLst/>
          </a:prstGeom>
          <a:solidFill>
            <a:schemeClr val="bg1"/>
          </a:solidFill>
          <a:ln>
            <a:solidFill>
              <a:srgbClr val="FF0000"/>
            </a:solid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bn-BD"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8" name="TextBox 7"/>
          <p:cNvSpPr txBox="1"/>
          <p:nvPr/>
        </p:nvSpPr>
        <p:spPr>
          <a:xfrm>
            <a:off x="1143000" y="3581400"/>
            <a:ext cx="6934200" cy="584775"/>
          </a:xfrm>
          <a:prstGeom prst="rect">
            <a:avLst/>
          </a:prstGeom>
          <a:noFill/>
        </p:spPr>
        <p:txBody>
          <a:bodyPr wrap="square" rtlCol="0">
            <a:spAutoFit/>
          </a:bodyPr>
          <a:lstStyle/>
          <a:p>
            <a:pPr>
              <a:buFont typeface="Wingdings" pitchFamily="2" charset="2"/>
              <a:buChar char="Ø"/>
            </a:pP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2400" dirty="0" smtClean="0">
                <a:ln w="11430"/>
                <a:effectLst>
                  <a:outerShdw blurRad="50800" dist="39000" dir="5460000" algn="tl">
                    <a:srgbClr val="000000">
                      <a:alpha val="38000"/>
                    </a:srgbClr>
                  </a:outerShdw>
                </a:effectLst>
                <a:latin typeface="NikoshBAN" pitchFamily="2" charset="0"/>
                <a:cs typeface="NikoshBAN" pitchFamily="2" charset="0"/>
              </a:rPr>
              <a:t>আল্লাহ্‌ এবং রাসুলের উপর ইমান আনা ।</a:t>
            </a:r>
            <a:endParaRPr lang="bn-BD" sz="2400"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9" name="TextBox 8"/>
          <p:cNvSpPr txBox="1"/>
          <p:nvPr/>
        </p:nvSpPr>
        <p:spPr>
          <a:xfrm>
            <a:off x="1066800" y="4343400"/>
            <a:ext cx="7315200" cy="584775"/>
          </a:xfrm>
          <a:prstGeom prst="rect">
            <a:avLst/>
          </a:prstGeom>
          <a:noFill/>
        </p:spPr>
        <p:txBody>
          <a:bodyPr wrap="square" rtlCol="0">
            <a:spAutoFit/>
          </a:bodyPr>
          <a:lstStyle/>
          <a:p>
            <a:pPr>
              <a:buFont typeface="Wingdings" pitchFamily="2" charset="2"/>
              <a:buChar char="Ø"/>
            </a:pP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2400" dirty="0" smtClean="0">
                <a:ln w="11430"/>
                <a:effectLst>
                  <a:outerShdw blurRad="50800" dist="39000" dir="5460000" algn="tl">
                    <a:srgbClr val="000000">
                      <a:alpha val="38000"/>
                    </a:srgbClr>
                  </a:outerShdw>
                </a:effectLst>
                <a:latin typeface="NikoshBAN" pitchFamily="2" charset="0"/>
                <a:cs typeface="NikoshBAN" pitchFamily="2" charset="0"/>
              </a:rPr>
              <a:t>আল্লাহ ও</a:t>
            </a:r>
            <a:r>
              <a:rPr lang="en-US" sz="2400"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2400" dirty="0" smtClean="0">
                <a:ln w="11430"/>
                <a:effectLst>
                  <a:outerShdw blurRad="50800" dist="39000" dir="5460000" algn="tl">
                    <a:srgbClr val="000000">
                      <a:alpha val="38000"/>
                    </a:srgbClr>
                  </a:outerShdw>
                </a:effectLst>
                <a:latin typeface="NikoshBAN" pitchFamily="2" charset="0"/>
                <a:cs typeface="NikoshBAN" pitchFamily="2" charset="0"/>
              </a:rPr>
              <a:t>রাসুলের নির্দেশিত পথে জীবন</a:t>
            </a:r>
            <a:r>
              <a:rPr lang="en-US" sz="2400"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2400" dirty="0" smtClean="0">
                <a:ln w="11430"/>
                <a:effectLst>
                  <a:outerShdw blurRad="50800" dist="39000" dir="5460000" algn="tl">
                    <a:srgbClr val="000000">
                      <a:alpha val="38000"/>
                    </a:srgbClr>
                  </a:outerShdw>
                </a:effectLst>
                <a:latin typeface="NikoshBAN" pitchFamily="2" charset="0"/>
                <a:cs typeface="NikoshBAN" pitchFamily="2" charset="0"/>
              </a:rPr>
              <a:t>যাপন কর ।</a:t>
            </a:r>
            <a:endParaRPr lang="bn-BD" sz="2400"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10" name="TextBox 9"/>
          <p:cNvSpPr txBox="1"/>
          <p:nvPr/>
        </p:nvSpPr>
        <p:spPr>
          <a:xfrm>
            <a:off x="1143000" y="4953000"/>
            <a:ext cx="6934200" cy="584775"/>
          </a:xfrm>
          <a:prstGeom prst="rect">
            <a:avLst/>
          </a:prstGeom>
          <a:noFill/>
        </p:spPr>
        <p:txBody>
          <a:bodyPr wrap="square" rtlCol="0">
            <a:spAutoFit/>
          </a:bodyPr>
          <a:lstStyle/>
          <a:p>
            <a:pPr>
              <a:buFont typeface="Wingdings" pitchFamily="2" charset="2"/>
              <a:buChar char="Ø"/>
            </a:pP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2400" dirty="0" smtClean="0">
                <a:ln w="11430"/>
                <a:effectLst>
                  <a:outerShdw blurRad="50800" dist="39000" dir="5460000" algn="tl">
                    <a:srgbClr val="000000">
                      <a:alpha val="38000"/>
                    </a:srgbClr>
                  </a:outerShdw>
                </a:effectLst>
                <a:latin typeface="NikoshBAN" pitchFamily="2" charset="0"/>
                <a:cs typeface="NikoshBAN" pitchFamily="2" charset="0"/>
              </a:rPr>
              <a:t>অন্যায় ও</a:t>
            </a:r>
            <a:r>
              <a:rPr lang="en-US" sz="2400"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2400" dirty="0" smtClean="0">
                <a:ln w="11430"/>
                <a:effectLst>
                  <a:outerShdw blurRad="50800" dist="39000" dir="5460000" algn="tl">
                    <a:srgbClr val="000000">
                      <a:alpha val="38000"/>
                    </a:srgbClr>
                  </a:outerShdw>
                </a:effectLst>
                <a:latin typeface="NikoshBAN" pitchFamily="2" charset="0"/>
                <a:cs typeface="NikoshBAN" pitchFamily="2" charset="0"/>
              </a:rPr>
              <a:t>পাপ কাজ থেকে বিরত থাকা ।</a:t>
            </a:r>
            <a:endParaRPr lang="bn-BD" sz="2400"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11" name="TextBox 10"/>
          <p:cNvSpPr txBox="1"/>
          <p:nvPr/>
        </p:nvSpPr>
        <p:spPr>
          <a:xfrm>
            <a:off x="1143000" y="5486400"/>
            <a:ext cx="6934200" cy="584775"/>
          </a:xfrm>
          <a:prstGeom prst="rect">
            <a:avLst/>
          </a:prstGeom>
          <a:noFill/>
        </p:spPr>
        <p:txBody>
          <a:bodyPr wrap="square" rtlCol="0">
            <a:spAutoFit/>
          </a:bodyPr>
          <a:lstStyle/>
          <a:p>
            <a:pPr>
              <a:buFont typeface="Wingdings" pitchFamily="2" charset="2"/>
              <a:buChar char="Ø"/>
            </a:pP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2400" dirty="0" smtClean="0">
                <a:ln w="11430"/>
                <a:effectLst>
                  <a:outerShdw blurRad="50800" dist="39000" dir="5460000" algn="tl">
                    <a:srgbClr val="000000">
                      <a:alpha val="38000"/>
                    </a:srgbClr>
                  </a:outerShdw>
                </a:effectLst>
                <a:latin typeface="NikoshBAN" pitchFamily="2" charset="0"/>
                <a:cs typeface="NikoshBAN" pitchFamily="2" charset="0"/>
              </a:rPr>
              <a:t>অশ্লীল ও অনৈতিক কাজ থেকে বিরত থাকা ।</a:t>
            </a:r>
            <a:endParaRPr lang="bn-BD" sz="2400" dirty="0">
              <a:ln w="11430"/>
              <a:effectLst>
                <a:outerShdw blurRad="50800" dist="39000" dir="5460000" algn="tl">
                  <a:srgbClr val="000000">
                    <a:alpha val="38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457200"/>
            <a:ext cx="5791200" cy="914400"/>
          </a:xfrm>
          <a:prstGeom prst="rect">
            <a:avLst/>
          </a:prstGeom>
          <a:solidFill>
            <a:schemeClr val="bg1"/>
          </a:solidFill>
          <a:ln>
            <a:solidFill>
              <a:srgbClr val="FF0000"/>
            </a:solid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bn-BD" sz="4400" dirty="0" smtClean="0">
                <a:solidFill>
                  <a:schemeClr val="tx1">
                    <a:lumMod val="95000"/>
                    <a:lumOff val="5000"/>
                  </a:schemeClr>
                </a:solidFill>
                <a:latin typeface="NikoshBAN" pitchFamily="2" charset="0"/>
                <a:cs typeface="NikoshBAN" pitchFamily="2" charset="0"/>
              </a:rPr>
              <a:t>দলগত কাজ</a:t>
            </a:r>
            <a:endParaRPr lang="en-US" dirty="0">
              <a:solidFill>
                <a:schemeClr val="tx1">
                  <a:lumMod val="95000"/>
                  <a:lumOff val="5000"/>
                </a:schemeClr>
              </a:solidFill>
              <a:latin typeface="NikoshBAN" pitchFamily="2" charset="0"/>
              <a:cs typeface="NikoshBAN" pitchFamily="2" charset="0"/>
            </a:endParaRPr>
          </a:p>
        </p:txBody>
      </p:sp>
      <p:pic>
        <p:nvPicPr>
          <p:cNvPr id="3" name="Picture 2" descr="F:\r\IMG_4628.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863"/>
          <a:stretch/>
        </p:blipFill>
        <p:spPr bwMode="auto">
          <a:xfrm>
            <a:off x="5334000" y="1981200"/>
            <a:ext cx="2880861" cy="2971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4" name="Oval 3"/>
          <p:cNvSpPr/>
          <p:nvPr/>
        </p:nvSpPr>
        <p:spPr>
          <a:xfrm>
            <a:off x="762000" y="1828800"/>
            <a:ext cx="4191000" cy="3962400"/>
          </a:xfrm>
          <a:prstGeom prst="ellipse">
            <a:avLst/>
          </a:prstGeom>
          <a:ln>
            <a:solidFill>
              <a:srgbClr val="FF0000"/>
            </a:solid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buFont typeface="Wingdings" pitchFamily="2" charset="2"/>
              <a:buChar char="Ø"/>
            </a:pPr>
            <a:r>
              <a:rPr lang="en-US" sz="2800" dirty="0" smtClean="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2800" dirty="0" smtClean="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জাহান্নামে পাপীদের শাস্তির কারণ লিখ ।</a:t>
            </a:r>
            <a:endParaRPr lang="bn-BD" sz="2800" dirty="0" smtClean="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5" name="Picture 1" descr="C:\Users\s\Desktop\HAFIZUR RAHMAN ++2.jpg"/>
          <p:cNvPicPr>
            <a:picLocks noChangeAspect="1" noChangeArrowheads="1"/>
          </p:cNvPicPr>
          <p:nvPr/>
        </p:nvPicPr>
        <p:blipFill>
          <a:blip r:embed="rId4"/>
          <a:srcRect/>
          <a:stretch>
            <a:fillRect/>
          </a:stretch>
        </p:blipFill>
        <p:spPr bwMode="auto">
          <a:xfrm>
            <a:off x="381000" y="228600"/>
            <a:ext cx="137160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8600"/>
            <a:ext cx="4800600" cy="1371600"/>
          </a:xfrm>
          <a:prstGeom prst="rect">
            <a:avLst/>
          </a:prstGeom>
          <a:solidFill>
            <a:schemeClr val="accent6">
              <a:lumMod val="20000"/>
              <a:lumOff val="80000"/>
            </a:schemeClr>
          </a:solidFill>
          <a:ln>
            <a:solidFill>
              <a:srgbClr val="FF0000"/>
            </a:solid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b="1" dirty="0" smtClean="0">
                <a:ln w="17780" cmpd="sng">
                  <a:solidFill>
                    <a:srgbClr val="FFFFFF"/>
                  </a:solidFill>
                  <a:prstDash val="solid"/>
                  <a:miter lim="800000"/>
                </a:ln>
                <a:solidFill>
                  <a:srgbClr val="002060"/>
                </a:solidFill>
                <a:effectLst>
                  <a:outerShdw blurRad="50800" algn="tl" rotWithShape="0">
                    <a:srgbClr val="000000"/>
                  </a:outerShdw>
                </a:effectLst>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3" name="Rectangle 2"/>
          <p:cNvSpPr/>
          <p:nvPr/>
        </p:nvSpPr>
        <p:spPr>
          <a:xfrm>
            <a:off x="1295400" y="1981200"/>
            <a:ext cx="6781800" cy="4572000"/>
          </a:xfrm>
          <a:prstGeom prst="rect">
            <a:avLst/>
          </a:prstGeom>
          <a:solidFill>
            <a:schemeClr val="accent3">
              <a:lumMod val="20000"/>
              <a:lumOff val="80000"/>
            </a:schemeClr>
          </a:solidFill>
          <a:ln>
            <a:solidFill>
              <a:srgbClr val="FF0000"/>
            </a:solid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a:pPr>
            <a:r>
              <a:rPr lang="bn-BD" sz="3600" b="1" dirty="0" smtClean="0">
                <a:solidFill>
                  <a:schemeClr val="tx1">
                    <a:lumMod val="95000"/>
                    <a:lumOff val="5000"/>
                  </a:schemeClr>
                </a:solidFill>
                <a:latin typeface="NikoshBAN" pitchFamily="2" charset="0"/>
                <a:cs typeface="NikoshBAN" pitchFamily="2" charset="0"/>
              </a:rPr>
              <a:t>জাহান্নাম শব্দের অর্থ কী ?</a:t>
            </a:r>
          </a:p>
          <a:p>
            <a:pPr marL="742950" indent="-742950">
              <a:buFont typeface="+mj-lt"/>
              <a:buAutoNum type="arabicPeriod"/>
            </a:pPr>
            <a:r>
              <a:rPr lang="bn-BD" sz="3600" b="1" dirty="0" smtClean="0">
                <a:solidFill>
                  <a:schemeClr val="tx1">
                    <a:lumMod val="95000"/>
                    <a:lumOff val="5000"/>
                  </a:schemeClr>
                </a:solidFill>
                <a:latin typeface="NikoshBAN" pitchFamily="2" charset="0"/>
                <a:cs typeface="NikoshBAN" pitchFamily="2" charset="0"/>
              </a:rPr>
              <a:t>কারা জাহান্নামে যাবে  ?</a:t>
            </a:r>
          </a:p>
          <a:p>
            <a:pPr marL="742950" indent="-742950">
              <a:buFont typeface="+mj-lt"/>
              <a:buAutoNum type="arabicPeriod"/>
            </a:pPr>
            <a:r>
              <a:rPr lang="bn-BD" sz="3600" b="1" dirty="0" smtClean="0">
                <a:solidFill>
                  <a:schemeClr val="tx1">
                    <a:lumMod val="95000"/>
                    <a:lumOff val="5000"/>
                  </a:schemeClr>
                </a:solidFill>
                <a:latin typeface="NikoshBAN" pitchFamily="2" charset="0"/>
                <a:cs typeface="NikoshBAN" pitchFamily="2" charset="0"/>
              </a:rPr>
              <a:t>জাহান্নাম কয়টি ?</a:t>
            </a:r>
          </a:p>
          <a:p>
            <a:pPr marL="742950" indent="-742950">
              <a:buFont typeface="+mj-lt"/>
              <a:buAutoNum type="arabicPeriod"/>
            </a:pPr>
            <a:r>
              <a:rPr lang="bn-BD" sz="3600" b="1" dirty="0" smtClean="0">
                <a:solidFill>
                  <a:schemeClr val="tx1">
                    <a:lumMod val="95000"/>
                    <a:lumOff val="5000"/>
                  </a:schemeClr>
                </a:solidFill>
                <a:latin typeface="NikoshBAN" pitchFamily="2" charset="0"/>
                <a:cs typeface="NikoshBAN" pitchFamily="2" charset="0"/>
              </a:rPr>
              <a:t>জাহান্নামের নামগুলো বল । </a:t>
            </a:r>
          </a:p>
          <a:p>
            <a:pPr marL="742950" indent="-742950">
              <a:buFont typeface="+mj-lt"/>
              <a:buAutoNum type="arabicPeriod"/>
            </a:pPr>
            <a:r>
              <a:rPr lang="bn-BD" sz="3600" b="1" dirty="0" smtClean="0">
                <a:solidFill>
                  <a:schemeClr val="tx1">
                    <a:lumMod val="95000"/>
                    <a:lumOff val="5000"/>
                  </a:schemeClr>
                </a:solidFill>
                <a:latin typeface="NikoshBAN" pitchFamily="2" charset="0"/>
                <a:cs typeface="NikoshBAN" pitchFamily="2" charset="0"/>
              </a:rPr>
              <a:t>জাহান্নাম কাদের স্থান ?</a:t>
            </a:r>
          </a:p>
          <a:p>
            <a:pPr marL="742950" indent="-742950">
              <a:buFont typeface="+mj-lt"/>
              <a:buAutoNum type="arabicPeriod"/>
            </a:pPr>
            <a:r>
              <a:rPr lang="bn-BD" sz="3600" b="1" dirty="0" smtClean="0">
                <a:solidFill>
                  <a:schemeClr val="tx1">
                    <a:lumMod val="95000"/>
                    <a:lumOff val="5000"/>
                  </a:schemeClr>
                </a:solidFill>
                <a:latin typeface="NikoshBAN" pitchFamily="2" charset="0"/>
                <a:cs typeface="NikoshBAN" pitchFamily="2" charset="0"/>
              </a:rPr>
              <a:t>জাহান্নাম থেকে নাজাতের উপায় কী  ? </a:t>
            </a:r>
          </a:p>
          <a:p>
            <a:pPr marL="742950" indent="-742950">
              <a:buFont typeface="+mj-lt"/>
              <a:buAutoNum type="arabicPeriod"/>
            </a:pPr>
            <a:r>
              <a:rPr lang="bn-BD" sz="3600" b="1" dirty="0" smtClean="0">
                <a:solidFill>
                  <a:schemeClr val="tx1">
                    <a:lumMod val="95000"/>
                    <a:lumOff val="5000"/>
                  </a:schemeClr>
                </a:solidFill>
                <a:latin typeface="NikoshBAN" pitchFamily="2" charset="0"/>
                <a:cs typeface="NikoshBAN" pitchFamily="2" charset="0"/>
              </a:rPr>
              <a:t>সর্ব নিন্মস্তরের দোযকের নাম কী ?</a:t>
            </a:r>
            <a:endParaRPr lang="en-US" sz="3600" b="1" dirty="0">
              <a:solidFill>
                <a:schemeClr val="tx1">
                  <a:lumMod val="95000"/>
                  <a:lumOff val="5000"/>
                </a:schemeClr>
              </a:solidFill>
              <a:latin typeface="NikoshBAN" pitchFamily="2" charset="0"/>
              <a:cs typeface="NikoshBAN" pitchFamily="2" charset="0"/>
            </a:endParaRPr>
          </a:p>
        </p:txBody>
      </p:sp>
      <p:pic>
        <p:nvPicPr>
          <p:cNvPr id="4" name="Picture 1" descr="C:\Users\s\Desktop\HAFIZUR RAHMAN ++2.jpg"/>
          <p:cNvPicPr>
            <a:picLocks noChangeAspect="1" noChangeArrowheads="1"/>
          </p:cNvPicPr>
          <p:nvPr/>
        </p:nvPicPr>
        <p:blipFill>
          <a:blip r:embed="rId2"/>
          <a:srcRect/>
          <a:stretch>
            <a:fillRect/>
          </a:stretch>
        </p:blipFill>
        <p:spPr bwMode="auto">
          <a:xfrm>
            <a:off x="381000" y="228600"/>
            <a:ext cx="1371600" cy="1295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omputer City\Pictures\24_1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2209800"/>
            <a:ext cx="7247047" cy="4015532"/>
          </a:xfrm>
          <a:prstGeom prst="rect">
            <a:avLst/>
          </a:prstGeom>
          <a:no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Lst>
        </p:spPr>
      </p:pic>
      <p:sp>
        <p:nvSpPr>
          <p:cNvPr id="3" name="Cloud Callout 2"/>
          <p:cNvSpPr/>
          <p:nvPr/>
        </p:nvSpPr>
        <p:spPr>
          <a:xfrm>
            <a:off x="2438400" y="0"/>
            <a:ext cx="4419600" cy="1905000"/>
          </a:xfrm>
          <a:prstGeom prst="cloudCallout">
            <a:avLst/>
          </a:prstGeom>
          <a:solidFill>
            <a:schemeClr val="bg1"/>
          </a:solidFill>
          <a:ln>
            <a:solidFill>
              <a:srgbClr val="FF0000"/>
            </a:solid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lumMod val="95000"/>
                    <a:lumOff val="5000"/>
                  </a:schemeClr>
                </a:solidFill>
                <a:latin typeface="NikoshBAN" pitchFamily="2" charset="0"/>
                <a:cs typeface="NikoshBAN" pitchFamily="2" charset="0"/>
              </a:rPr>
              <a:t>বাড়ির</a:t>
            </a:r>
            <a:r>
              <a:rPr lang="en-US" sz="4000" dirty="0" smtClean="0">
                <a:solidFill>
                  <a:schemeClr val="tx1">
                    <a:lumMod val="95000"/>
                    <a:lumOff val="5000"/>
                  </a:schemeClr>
                </a:solidFill>
                <a:latin typeface="NikoshBAN" pitchFamily="2" charset="0"/>
                <a:cs typeface="NikoshBAN" pitchFamily="2" charset="0"/>
              </a:rPr>
              <a:t> </a:t>
            </a:r>
            <a:r>
              <a:rPr lang="en-US" sz="4000" dirty="0" err="1" smtClean="0">
                <a:solidFill>
                  <a:schemeClr val="tx1">
                    <a:lumMod val="95000"/>
                    <a:lumOff val="5000"/>
                  </a:schemeClr>
                </a:solidFill>
                <a:latin typeface="NikoshBAN" pitchFamily="2" charset="0"/>
                <a:cs typeface="NikoshBAN" pitchFamily="2" charset="0"/>
              </a:rPr>
              <a:t>কাজ</a:t>
            </a:r>
            <a:endParaRPr lang="en-US" sz="4000" dirty="0">
              <a:solidFill>
                <a:schemeClr val="tx1">
                  <a:lumMod val="95000"/>
                  <a:lumOff val="5000"/>
                </a:schemeClr>
              </a:solidFill>
              <a:latin typeface="NikoshBAN" pitchFamily="2" charset="0"/>
              <a:cs typeface="NikoshBAN" pitchFamily="2" charset="0"/>
            </a:endParaRPr>
          </a:p>
        </p:txBody>
      </p:sp>
      <p:sp>
        <p:nvSpPr>
          <p:cNvPr id="4" name="Rectangle 3"/>
          <p:cNvSpPr/>
          <p:nvPr/>
        </p:nvSpPr>
        <p:spPr>
          <a:xfrm>
            <a:off x="1219200" y="2362200"/>
            <a:ext cx="6324600" cy="1077218"/>
          </a:xfrm>
          <a:prstGeom prst="rect">
            <a:avLst/>
          </a:prstGeom>
        </p:spPr>
        <p:txBody>
          <a:bodyPr wrap="square">
            <a:spAutoFit/>
          </a:bodyPr>
          <a:lstStyle/>
          <a:p>
            <a:pPr algn="ctr">
              <a:buSzPct val="80000"/>
            </a:pPr>
            <a:r>
              <a:rPr lang="bn-BD" sz="3600" b="1" dirty="0" smtClean="0">
                <a:solidFill>
                  <a:srgbClr val="FFFF00"/>
                </a:solidFill>
                <a:latin typeface="NikoshBAN" pitchFamily="2" charset="0"/>
                <a:cs typeface="NikoshBAN" pitchFamily="2" charset="0"/>
              </a:rPr>
              <a:t> ‘</a:t>
            </a:r>
            <a:r>
              <a:rPr lang="bn-BD" sz="2800" b="1" dirty="0" smtClean="0">
                <a:solidFill>
                  <a:srgbClr val="FFFF00"/>
                </a:solidFill>
                <a:latin typeface="NikoshBAN" pitchFamily="2" charset="0"/>
                <a:cs typeface="NikoshBAN" pitchFamily="2" charset="0"/>
              </a:rPr>
              <a:t>জাহান্নাম পাপাচারীদের জন্য স্থায়ী আবাসস্থল ‘ উক্তিটি বিশ্লেষণ কর ।   </a:t>
            </a:r>
            <a:endParaRPr lang="bn-BD" sz="2800" b="1" dirty="0">
              <a:solidFill>
                <a:srgbClr val="FFFF00"/>
              </a:solidFill>
              <a:latin typeface="NikoshBAN" pitchFamily="2" charset="0"/>
              <a:cs typeface="NikoshBAN" pitchFamily="2" charset="0"/>
            </a:endParaRPr>
          </a:p>
        </p:txBody>
      </p:sp>
      <p:pic>
        <p:nvPicPr>
          <p:cNvPr id="5" name="Picture 4" descr="desktop_New10.jpg"/>
          <p:cNvPicPr>
            <a:picLocks noChangeAspect="1"/>
          </p:cNvPicPr>
          <p:nvPr/>
        </p:nvPicPr>
        <p:blipFill>
          <a:blip r:embed="rId3"/>
          <a:stretch>
            <a:fillRect/>
          </a:stretch>
        </p:blipFill>
        <p:spPr>
          <a:xfrm>
            <a:off x="838200" y="5105401"/>
            <a:ext cx="4648208" cy="1066800"/>
          </a:xfrm>
          <a:prstGeom prst="rect">
            <a:avLst/>
          </a:prstGeom>
        </p:spPr>
      </p:pic>
      <p:pic>
        <p:nvPicPr>
          <p:cNvPr id="6" name="Picture 1" descr="C:\Users\s\Desktop\HAFIZUR RAHMAN ++2.jpg"/>
          <p:cNvPicPr>
            <a:picLocks noChangeAspect="1" noChangeArrowheads="1"/>
          </p:cNvPicPr>
          <p:nvPr/>
        </p:nvPicPr>
        <p:blipFill>
          <a:blip r:embed="rId4"/>
          <a:srcRect/>
          <a:stretch>
            <a:fillRect/>
          </a:stretch>
        </p:blipFill>
        <p:spPr bwMode="auto">
          <a:xfrm>
            <a:off x="381000" y="228600"/>
            <a:ext cx="137160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0" y="0"/>
            <a:ext cx="9144000" cy="7086600"/>
          </a:xfrm>
          <a:prstGeom prst="rect">
            <a:avLst/>
          </a:prstGeom>
          <a:noFill/>
          <a:ln w="9525">
            <a:noFill/>
            <a:miter lim="800000"/>
            <a:headEnd/>
            <a:tailEnd/>
          </a:ln>
          <a:effectLst/>
        </p:spPr>
      </p:pic>
      <p:pic>
        <p:nvPicPr>
          <p:cNvPr id="3" name="Picture 1" descr="C:\Users\s\Desktop\HAFIZUR RAHMAN ++2.jpg"/>
          <p:cNvPicPr>
            <a:picLocks noChangeAspect="1" noChangeArrowheads="1"/>
          </p:cNvPicPr>
          <p:nvPr/>
        </p:nvPicPr>
        <p:blipFill>
          <a:blip r:embed="rId3"/>
          <a:srcRect/>
          <a:stretch>
            <a:fillRect/>
          </a:stretch>
        </p:blipFill>
        <p:spPr bwMode="auto">
          <a:xfrm>
            <a:off x="381000" y="228600"/>
            <a:ext cx="1371600" cy="1295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52400"/>
            <a:ext cx="5181600" cy="685800"/>
          </a:xfrm>
          <a:prstGeom prst="rect">
            <a:avLst/>
          </a:prstGeom>
          <a:solidFill>
            <a:schemeClr val="accent3">
              <a:lumMod val="20000"/>
              <a:lumOff val="80000"/>
            </a:schemeClr>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নিচের</a:t>
            </a:r>
            <a:r>
              <a:rPr lang="en-US" sz="2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ছবি</a:t>
            </a:r>
            <a:r>
              <a:rPr lang="en-US" sz="2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গুলো</a:t>
            </a:r>
            <a:r>
              <a:rPr lang="en-US" sz="2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দেখ</a:t>
            </a:r>
            <a:r>
              <a:rPr lang="en-US" sz="2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এবং চিন্তাকরে </a:t>
            </a:r>
            <a:r>
              <a:rPr lang="en-US" sz="2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বল</a:t>
            </a:r>
            <a:endParaRPr lang="en-US" sz="24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ectangle 2"/>
          <p:cNvSpPr/>
          <p:nvPr/>
        </p:nvSpPr>
        <p:spPr>
          <a:xfrm>
            <a:off x="685800" y="1066800"/>
            <a:ext cx="8001000" cy="5638800"/>
          </a:xfrm>
          <a:prstGeom prst="rect">
            <a:avLst/>
          </a:prstGeom>
          <a:solidFill>
            <a:schemeClr val="accent6">
              <a:lumMod val="20000"/>
              <a:lumOff val="80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600" y="1321964"/>
            <a:ext cx="3657600" cy="22594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24400" y="1321964"/>
            <a:ext cx="3655092" cy="22594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90600" y="3581400"/>
            <a:ext cx="3657600" cy="2990956"/>
          </a:xfrm>
          <a:prstGeom prst="rect">
            <a:avLst/>
          </a:prstGeom>
        </p:spPr>
      </p:pic>
      <p:sp>
        <p:nvSpPr>
          <p:cNvPr id="8" name="TextBox 7"/>
          <p:cNvSpPr txBox="1"/>
          <p:nvPr/>
        </p:nvSpPr>
        <p:spPr>
          <a:xfrm>
            <a:off x="4724400" y="3810000"/>
            <a:ext cx="3733800" cy="461665"/>
          </a:xfrm>
          <a:prstGeom prst="rect">
            <a:avLst/>
          </a:prstGeom>
          <a:noFill/>
        </p:spPr>
        <p:txBody>
          <a:bodyPr wrap="square" rtlCol="0">
            <a:spAutoFit/>
          </a:bodyPr>
          <a:lstStyle/>
          <a:p>
            <a:r>
              <a:rPr lang="en-US" sz="2400" b="1" dirty="0" smtClean="0">
                <a:latin typeface="NikoshBAN" panose="02000000000000000000" pitchFamily="2" charset="0"/>
                <a:cs typeface="NikoshBAN" panose="02000000000000000000" pitchFamily="2" charset="0"/>
              </a:rPr>
              <a:t>  </a:t>
            </a:r>
            <a:r>
              <a:rPr lang="bn-BD" sz="2400" b="1" dirty="0" smtClean="0">
                <a:latin typeface="NikoshBAN" panose="02000000000000000000" pitchFamily="2" charset="0"/>
                <a:cs typeface="NikoshBAN" panose="02000000000000000000" pitchFamily="2" charset="0"/>
              </a:rPr>
              <a:t>আগুনে বিদগ্ধ মানুষের আত্ব</a:t>
            </a:r>
            <a:r>
              <a:rPr lang="en-US" sz="2400" b="1" dirty="0" smtClean="0">
                <a:latin typeface="NikoshBAN" panose="02000000000000000000" pitchFamily="2" charset="0"/>
                <a:cs typeface="NikoshBAN" panose="02000000000000000000" pitchFamily="2" charset="0"/>
              </a:rPr>
              <a:t> </a:t>
            </a:r>
            <a:r>
              <a:rPr lang="bn-BD" sz="2400" b="1" dirty="0" smtClean="0">
                <a:latin typeface="NikoshBAN" panose="02000000000000000000" pitchFamily="2" charset="0"/>
                <a:cs typeface="NikoshBAN" panose="02000000000000000000" pitchFamily="2" charset="0"/>
              </a:rPr>
              <a:t>চিৎকার</a:t>
            </a:r>
            <a:endParaRPr lang="en-US" sz="2400" b="1" dirty="0">
              <a:latin typeface="NikoshBAN" panose="02000000000000000000" pitchFamily="2" charset="0"/>
              <a:cs typeface="NikoshBAN" panose="02000000000000000000" pitchFamily="2" charset="0"/>
            </a:endParaRPr>
          </a:p>
        </p:txBody>
      </p:sp>
      <p:sp>
        <p:nvSpPr>
          <p:cNvPr id="9" name="TextBox 8"/>
          <p:cNvSpPr txBox="1"/>
          <p:nvPr/>
        </p:nvSpPr>
        <p:spPr>
          <a:xfrm>
            <a:off x="4800600" y="4267200"/>
            <a:ext cx="3581400" cy="461665"/>
          </a:xfrm>
          <a:prstGeom prst="rect">
            <a:avLst/>
          </a:prstGeom>
          <a:noFill/>
        </p:spPr>
        <p:txBody>
          <a:bodyPr wrap="square" rtlCol="0">
            <a:spAutoFit/>
          </a:bodyPr>
          <a:lstStyle/>
          <a:p>
            <a:r>
              <a:rPr lang="en-US" sz="2400" b="1" dirty="0" smtClean="0">
                <a:latin typeface="NikoshBAN" panose="02000000000000000000" pitchFamily="2" charset="0"/>
                <a:cs typeface="NikoshBAN" panose="02000000000000000000" pitchFamily="2" charset="0"/>
              </a:rPr>
              <a:t> </a:t>
            </a:r>
            <a:r>
              <a:rPr lang="bn-BD" sz="2400" b="1" dirty="0" smtClean="0">
                <a:latin typeface="NikoshBAN" panose="02000000000000000000" pitchFamily="2" charset="0"/>
                <a:cs typeface="NikoshBAN" panose="02000000000000000000" pitchFamily="2" charset="0"/>
              </a:rPr>
              <a:t>আখিরাতে এরূপ শাস্তি কাদের হবে ? </a:t>
            </a:r>
            <a:endParaRPr lang="en-US" sz="2400" b="1" dirty="0">
              <a:latin typeface="NikoshBAN" panose="02000000000000000000" pitchFamily="2" charset="0"/>
              <a:cs typeface="NikoshBAN" panose="02000000000000000000" pitchFamily="2" charset="0"/>
            </a:endParaRPr>
          </a:p>
        </p:txBody>
      </p:sp>
      <p:sp>
        <p:nvSpPr>
          <p:cNvPr id="10" name="TextBox 9"/>
          <p:cNvSpPr txBox="1"/>
          <p:nvPr/>
        </p:nvSpPr>
        <p:spPr>
          <a:xfrm>
            <a:off x="4876800" y="4724400"/>
            <a:ext cx="3429000" cy="954107"/>
          </a:xfrm>
          <a:prstGeom prst="rect">
            <a:avLst/>
          </a:prstGeom>
          <a:noFill/>
        </p:spPr>
        <p:txBody>
          <a:bodyPr wrap="square" rtlCol="0">
            <a:spAutoFit/>
          </a:bodyPr>
          <a:lstStyle/>
          <a:p>
            <a:pPr algn="ctr"/>
            <a:r>
              <a:rPr lang="bn-BD" sz="2800" b="1" dirty="0" smtClean="0">
                <a:latin typeface="NikoshBAN" panose="02000000000000000000" pitchFamily="2" charset="0"/>
                <a:cs typeface="NikoshBAN" panose="02000000000000000000" pitchFamily="2" charset="0"/>
              </a:rPr>
              <a:t>তাদের এ শাস্তি কোথায় হবে ? </a:t>
            </a:r>
            <a:endParaRPr lang="en-US" sz="2800" b="1" dirty="0">
              <a:latin typeface="NikoshBAN" panose="02000000000000000000" pitchFamily="2" charset="0"/>
              <a:cs typeface="NikoshBAN" panose="02000000000000000000" pitchFamily="2" charset="0"/>
            </a:endParaRPr>
          </a:p>
        </p:txBody>
      </p:sp>
      <p:sp>
        <p:nvSpPr>
          <p:cNvPr id="11" name="TextBox 10"/>
          <p:cNvSpPr txBox="1"/>
          <p:nvPr/>
        </p:nvSpPr>
        <p:spPr>
          <a:xfrm>
            <a:off x="4724400" y="5105400"/>
            <a:ext cx="3276600" cy="523220"/>
          </a:xfrm>
          <a:prstGeom prst="rect">
            <a:avLst/>
          </a:prstGeom>
          <a:noFill/>
        </p:spPr>
        <p:txBody>
          <a:bodyPr wrap="square" rtlCol="0">
            <a:spAutoFit/>
          </a:bodyPr>
          <a:lstStyle/>
          <a:p>
            <a:pPr algn="ctr"/>
            <a:r>
              <a:rPr lang="bn-BD" sz="2800" b="1" dirty="0" smtClean="0">
                <a:latin typeface="NikoshBAN" panose="02000000000000000000" pitchFamily="2" charset="0"/>
                <a:cs typeface="NikoshBAN" panose="02000000000000000000" pitchFamily="2" charset="0"/>
              </a:rPr>
              <a:t>অসৎ গুনাহগার লোকদের  </a:t>
            </a:r>
            <a:endParaRPr lang="en-US" sz="2800" b="1" dirty="0">
              <a:latin typeface="NikoshBAN" panose="02000000000000000000" pitchFamily="2" charset="0"/>
              <a:cs typeface="NikoshBAN" panose="02000000000000000000" pitchFamily="2" charset="0"/>
            </a:endParaRPr>
          </a:p>
        </p:txBody>
      </p:sp>
      <p:sp>
        <p:nvSpPr>
          <p:cNvPr id="12" name="TextBox 11"/>
          <p:cNvSpPr txBox="1"/>
          <p:nvPr/>
        </p:nvSpPr>
        <p:spPr>
          <a:xfrm>
            <a:off x="5486400" y="5715000"/>
            <a:ext cx="2133600" cy="769441"/>
          </a:xfrm>
          <a:prstGeom prst="rect">
            <a:avLst/>
          </a:prstGeom>
          <a:noFill/>
        </p:spPr>
        <p:txBody>
          <a:bodyPr wrap="square" rtlCol="0">
            <a:spAutoFit/>
          </a:bodyPr>
          <a:lstStyle/>
          <a:p>
            <a:r>
              <a:rPr lang="bn-BD" sz="4400" b="1" dirty="0" smtClean="0">
                <a:latin typeface="NikoshBAN" panose="02000000000000000000" pitchFamily="2" charset="0"/>
                <a:cs typeface="NikoshBAN" panose="02000000000000000000" pitchFamily="2" charset="0"/>
              </a:rPr>
              <a:t>জাহান্নামে</a:t>
            </a:r>
            <a:endParaRPr lang="en-US" sz="4400" dirty="0"/>
          </a:p>
        </p:txBody>
      </p:sp>
      <p:pic>
        <p:nvPicPr>
          <p:cNvPr id="13" name="Picture 1" descr="C:\Users\s\Desktop\HAFIZUR RAHMAN ++2.jpg"/>
          <p:cNvPicPr>
            <a:picLocks noChangeAspect="1" noChangeArrowheads="1"/>
          </p:cNvPicPr>
          <p:nvPr/>
        </p:nvPicPr>
        <p:blipFill>
          <a:blip r:embed="rId5"/>
          <a:srcRect/>
          <a:stretch>
            <a:fillRect/>
          </a:stretch>
        </p:blipFill>
        <p:spPr bwMode="auto">
          <a:xfrm>
            <a:off x="381000" y="228600"/>
            <a:ext cx="137160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0" y="228600"/>
            <a:ext cx="4343400" cy="1143000"/>
          </a:xfrm>
          <a:prstGeom prst="ellipse">
            <a:avLst/>
          </a:prstGeom>
          <a:solidFill>
            <a:schemeClr val="accent2">
              <a:lumMod val="20000"/>
              <a:lumOff val="80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altLang="en-US" sz="7200" b="1" dirty="0" smtClean="0">
                <a:solidFill>
                  <a:schemeClr val="tx1">
                    <a:lumMod val="95000"/>
                    <a:lumOff val="5000"/>
                  </a:schemeClr>
                </a:solidFill>
                <a:latin typeface="NikoshBAN" pitchFamily="2" charset="0"/>
                <a:cs typeface="NikoshBAN" pitchFamily="2" charset="0"/>
              </a:rPr>
              <a:t>পরিচিতি</a:t>
            </a:r>
            <a:endParaRPr lang="en-US" sz="7200" b="1" dirty="0">
              <a:solidFill>
                <a:schemeClr val="tx1">
                  <a:lumMod val="95000"/>
                  <a:lumOff val="5000"/>
                </a:schemeClr>
              </a:solidFill>
            </a:endParaRPr>
          </a:p>
        </p:txBody>
      </p:sp>
      <p:sp>
        <p:nvSpPr>
          <p:cNvPr id="3" name="Rectangle 2"/>
          <p:cNvSpPr/>
          <p:nvPr/>
        </p:nvSpPr>
        <p:spPr>
          <a:xfrm>
            <a:off x="5181600" y="152400"/>
            <a:ext cx="2514600" cy="2743200"/>
          </a:xfrm>
          <a:prstGeom prst="rect">
            <a:avLst/>
          </a:prstGeom>
          <a:solidFill>
            <a:schemeClr val="accent4">
              <a:lumMod val="60000"/>
              <a:lumOff val="40000"/>
            </a:schemeClr>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y\Desktop\DSC07556.JPG"/>
          <p:cNvPicPr>
            <a:picLocks noChangeAspect="1" noChangeArrowheads="1"/>
          </p:cNvPicPr>
          <p:nvPr/>
        </p:nvPicPr>
        <p:blipFill>
          <a:blip r:embed="rId3"/>
          <a:srcRect/>
          <a:stretch>
            <a:fillRect/>
          </a:stretch>
        </p:blipFill>
        <p:spPr bwMode="auto">
          <a:xfrm>
            <a:off x="5181600" y="152400"/>
            <a:ext cx="2514600" cy="2743200"/>
          </a:xfrm>
          <a:prstGeom prst="rect">
            <a:avLst/>
          </a:prstGeom>
          <a:noFill/>
        </p:spPr>
      </p:pic>
      <p:sp>
        <p:nvSpPr>
          <p:cNvPr id="5" name="Rounded Rectangle 4"/>
          <p:cNvSpPr/>
          <p:nvPr/>
        </p:nvSpPr>
        <p:spPr>
          <a:xfrm>
            <a:off x="3962400" y="3124200"/>
            <a:ext cx="4648200" cy="3276600"/>
          </a:xfrm>
          <a:prstGeom prst="roundRect">
            <a:avLst/>
          </a:prstGeom>
          <a:solidFill>
            <a:schemeClr val="accent3">
              <a:lumMod val="20000"/>
              <a:lumOff val="80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4400" b="1" dirty="0" err="1" smtClean="0">
                <a:solidFill>
                  <a:schemeClr val="tx1">
                    <a:lumMod val="95000"/>
                    <a:lumOff val="5000"/>
                  </a:schemeClr>
                </a:solidFill>
                <a:latin typeface="NikoshBAN" pitchFamily="2" charset="0"/>
                <a:cs typeface="NikoshBAN" pitchFamily="2" charset="0"/>
              </a:rPr>
              <a:t>মোঃ</a:t>
            </a:r>
            <a:r>
              <a:rPr lang="en-US" sz="4400" b="1" dirty="0" smtClean="0">
                <a:solidFill>
                  <a:schemeClr val="tx1">
                    <a:lumMod val="95000"/>
                    <a:lumOff val="5000"/>
                  </a:schemeClr>
                </a:solidFill>
                <a:latin typeface="NikoshBAN" pitchFamily="2" charset="0"/>
                <a:cs typeface="NikoshBAN" pitchFamily="2" charset="0"/>
              </a:rPr>
              <a:t> </a:t>
            </a:r>
            <a:r>
              <a:rPr lang="en-US" sz="4400" b="1" dirty="0" err="1" smtClean="0">
                <a:solidFill>
                  <a:schemeClr val="tx1">
                    <a:lumMod val="95000"/>
                    <a:lumOff val="5000"/>
                  </a:schemeClr>
                </a:solidFill>
                <a:latin typeface="NikoshBAN" pitchFamily="2" charset="0"/>
                <a:cs typeface="NikoshBAN" pitchFamily="2" charset="0"/>
              </a:rPr>
              <a:t>সিদ্দিকুর</a:t>
            </a:r>
            <a:r>
              <a:rPr lang="en-US" sz="4400" b="1" dirty="0" smtClean="0">
                <a:solidFill>
                  <a:schemeClr val="tx1">
                    <a:lumMod val="95000"/>
                    <a:lumOff val="5000"/>
                  </a:schemeClr>
                </a:solidFill>
                <a:latin typeface="NikoshBAN" pitchFamily="2" charset="0"/>
                <a:cs typeface="NikoshBAN" pitchFamily="2" charset="0"/>
              </a:rPr>
              <a:t> রহমান</a:t>
            </a:r>
          </a:p>
          <a:p>
            <a:pPr algn="ctr" fontAlgn="auto">
              <a:spcBef>
                <a:spcPts val="0"/>
              </a:spcBef>
              <a:spcAft>
                <a:spcPts val="0"/>
              </a:spcAft>
              <a:defRPr/>
            </a:pPr>
            <a:r>
              <a:rPr lang="en-US" b="1" dirty="0" smtClean="0">
                <a:solidFill>
                  <a:schemeClr val="tx1">
                    <a:lumMod val="95000"/>
                    <a:lumOff val="5000"/>
                  </a:schemeClr>
                </a:solidFill>
                <a:latin typeface="NikoshBAN" pitchFamily="2" charset="0"/>
                <a:cs typeface="NikoshBAN" pitchFamily="2" charset="0"/>
              </a:rPr>
              <a:t>০১৭২৮০৪৩৮৪০</a:t>
            </a:r>
          </a:p>
          <a:p>
            <a:pPr algn="ctr" fontAlgn="auto">
              <a:spcBef>
                <a:spcPts val="0"/>
              </a:spcBef>
              <a:spcAft>
                <a:spcPts val="0"/>
              </a:spcAft>
              <a:defRPr/>
            </a:pPr>
            <a:r>
              <a:rPr lang="en-US" sz="2400" b="1" dirty="0" smtClean="0">
                <a:solidFill>
                  <a:schemeClr val="tx1">
                    <a:lumMod val="95000"/>
                    <a:lumOff val="5000"/>
                  </a:schemeClr>
                </a:solidFill>
                <a:latin typeface="NikoshBAN" pitchFamily="2" charset="0"/>
                <a:cs typeface="NikoshBAN" pitchFamily="2" charset="0"/>
              </a:rPr>
              <a:t>সহকারি </a:t>
            </a:r>
            <a:r>
              <a:rPr lang="en-US" sz="2400" b="1" dirty="0" err="1" smtClean="0">
                <a:solidFill>
                  <a:schemeClr val="tx1">
                    <a:lumMod val="95000"/>
                    <a:lumOff val="5000"/>
                  </a:schemeClr>
                </a:solidFill>
                <a:latin typeface="NikoshBAN" pitchFamily="2" charset="0"/>
                <a:cs typeface="NikoshBAN" pitchFamily="2" charset="0"/>
              </a:rPr>
              <a:t>শিক্ষক</a:t>
            </a:r>
            <a:r>
              <a:rPr lang="en-US" sz="2400" b="1" dirty="0" smtClean="0">
                <a:solidFill>
                  <a:schemeClr val="tx1">
                    <a:lumMod val="95000"/>
                    <a:lumOff val="5000"/>
                  </a:schemeClr>
                </a:solidFill>
                <a:latin typeface="NikoshBAN" pitchFamily="2" charset="0"/>
                <a:cs typeface="NikoshBAN" pitchFamily="2" charset="0"/>
              </a:rPr>
              <a:t> (</a:t>
            </a:r>
            <a:r>
              <a:rPr lang="en-US" sz="2400" b="1" dirty="0" err="1" smtClean="0">
                <a:solidFill>
                  <a:schemeClr val="tx1">
                    <a:lumMod val="95000"/>
                    <a:lumOff val="5000"/>
                  </a:schemeClr>
                </a:solidFill>
                <a:latin typeface="NikoshBAN" pitchFamily="2" charset="0"/>
                <a:cs typeface="NikoshBAN" pitchFamily="2" charset="0"/>
              </a:rPr>
              <a:t>আরবি</a:t>
            </a:r>
            <a:r>
              <a:rPr lang="en-US" sz="2400" b="1" dirty="0" smtClean="0">
                <a:solidFill>
                  <a:schemeClr val="tx1">
                    <a:lumMod val="95000"/>
                    <a:lumOff val="5000"/>
                  </a:schemeClr>
                </a:solidFill>
                <a:latin typeface="NikoshBAN" pitchFamily="2" charset="0"/>
                <a:cs typeface="NikoshBAN" pitchFamily="2" charset="0"/>
              </a:rPr>
              <a:t>)</a:t>
            </a:r>
          </a:p>
          <a:p>
            <a:pPr algn="ctr" fontAlgn="auto">
              <a:spcBef>
                <a:spcPts val="0"/>
              </a:spcBef>
              <a:spcAft>
                <a:spcPts val="0"/>
              </a:spcAft>
              <a:defRPr/>
            </a:pPr>
            <a:r>
              <a:rPr lang="en-US" sz="2400" b="1" dirty="0" err="1" smtClean="0">
                <a:solidFill>
                  <a:schemeClr val="tx1">
                    <a:lumMod val="95000"/>
                    <a:lumOff val="5000"/>
                  </a:schemeClr>
                </a:solidFill>
                <a:latin typeface="NikoshBAN" pitchFamily="2" charset="0"/>
                <a:cs typeface="NikoshBAN" pitchFamily="2" charset="0"/>
              </a:rPr>
              <a:t>সোবাহান</a:t>
            </a:r>
            <a:r>
              <a:rPr lang="en-US" sz="2400" b="1" dirty="0" smtClean="0">
                <a:solidFill>
                  <a:schemeClr val="tx1">
                    <a:lumMod val="95000"/>
                    <a:lumOff val="5000"/>
                  </a:schemeClr>
                </a:solidFill>
                <a:latin typeface="NikoshBAN" pitchFamily="2" charset="0"/>
                <a:cs typeface="NikoshBAN" pitchFamily="2" charset="0"/>
              </a:rPr>
              <a:t> </a:t>
            </a:r>
            <a:r>
              <a:rPr lang="en-US" sz="2400" b="1" dirty="0" err="1" smtClean="0">
                <a:solidFill>
                  <a:schemeClr val="tx1">
                    <a:lumMod val="95000"/>
                    <a:lumOff val="5000"/>
                  </a:schemeClr>
                </a:solidFill>
                <a:latin typeface="NikoshBAN" pitchFamily="2" charset="0"/>
                <a:cs typeface="NikoshBAN" pitchFamily="2" charset="0"/>
              </a:rPr>
              <a:t>পাড়া</a:t>
            </a:r>
            <a:r>
              <a:rPr lang="en-US" sz="2400" b="1" dirty="0" smtClean="0">
                <a:solidFill>
                  <a:schemeClr val="tx1">
                    <a:lumMod val="95000"/>
                    <a:lumOff val="5000"/>
                  </a:schemeClr>
                </a:solidFill>
                <a:latin typeface="NikoshBAN" pitchFamily="2" charset="0"/>
                <a:cs typeface="NikoshBAN" pitchFamily="2" charset="0"/>
              </a:rPr>
              <a:t> দাখিল </a:t>
            </a:r>
            <a:r>
              <a:rPr lang="en-US" sz="2400" b="1" dirty="0" err="1" smtClean="0">
                <a:solidFill>
                  <a:schemeClr val="tx1">
                    <a:lumMod val="95000"/>
                    <a:lumOff val="5000"/>
                  </a:schemeClr>
                </a:solidFill>
                <a:latin typeface="NikoshBAN" pitchFamily="2" charset="0"/>
                <a:cs typeface="NikoshBAN" pitchFamily="2" charset="0"/>
              </a:rPr>
              <a:t>মাদরাসা</a:t>
            </a:r>
            <a:endParaRPr lang="en-US" sz="2400" b="1" dirty="0" smtClean="0">
              <a:solidFill>
                <a:schemeClr val="tx1">
                  <a:lumMod val="95000"/>
                  <a:lumOff val="5000"/>
                </a:schemeClr>
              </a:solidFill>
              <a:latin typeface="NikoshBAN" pitchFamily="2" charset="0"/>
              <a:cs typeface="NikoshBAN" pitchFamily="2" charset="0"/>
            </a:endParaRPr>
          </a:p>
          <a:p>
            <a:pPr algn="ctr" fontAlgn="auto">
              <a:spcBef>
                <a:spcPts val="0"/>
              </a:spcBef>
              <a:spcAft>
                <a:spcPts val="0"/>
              </a:spcAft>
              <a:defRPr/>
            </a:pPr>
            <a:r>
              <a:rPr lang="en-US" sz="2400" b="1" dirty="0" err="1" smtClean="0">
                <a:solidFill>
                  <a:schemeClr val="tx1">
                    <a:lumMod val="95000"/>
                    <a:lumOff val="5000"/>
                  </a:schemeClr>
                </a:solidFill>
                <a:latin typeface="NikoshBAN" pitchFamily="2" charset="0"/>
                <a:cs typeface="NikoshBAN" pitchFamily="2" charset="0"/>
              </a:rPr>
              <a:t>তালতলী,বরগুনা</a:t>
            </a:r>
            <a:r>
              <a:rPr lang="en-US" sz="2400" b="1" dirty="0" smtClean="0">
                <a:solidFill>
                  <a:schemeClr val="tx1">
                    <a:lumMod val="95000"/>
                    <a:lumOff val="5000"/>
                  </a:schemeClr>
                </a:solidFill>
                <a:latin typeface="NikoshBAN" pitchFamily="2" charset="0"/>
                <a:cs typeface="NikoshBAN" pitchFamily="2" charset="0"/>
              </a:rPr>
              <a:t>।</a:t>
            </a:r>
            <a:endParaRPr lang="en-US" sz="2400" b="1" dirty="0">
              <a:solidFill>
                <a:schemeClr val="tx1">
                  <a:lumMod val="95000"/>
                  <a:lumOff val="5000"/>
                </a:schemeClr>
              </a:solidFill>
              <a:latin typeface="NikoshBAN" pitchFamily="2" charset="0"/>
              <a:cs typeface="NikoshBAN" pitchFamily="2" charset="0"/>
            </a:endParaRPr>
          </a:p>
        </p:txBody>
      </p:sp>
      <p:graphicFrame>
        <p:nvGraphicFramePr>
          <p:cNvPr id="1027" name="Object 4"/>
          <p:cNvGraphicFramePr>
            <a:graphicFrameLocks noChangeAspect="1"/>
          </p:cNvGraphicFramePr>
          <p:nvPr/>
        </p:nvGraphicFramePr>
        <p:xfrm>
          <a:off x="3203575" y="5791200"/>
          <a:ext cx="5940425" cy="519113"/>
        </p:xfrm>
        <a:graphic>
          <a:graphicData uri="http://schemas.openxmlformats.org/presentationml/2006/ole">
            <p:oleObj spid="_x0000_s1026" name="Macro-Enabled Template" r:id="rId4" imgW="5940848" imgH="519864" progId="Word.DocumentMacroEnabled.12">
              <p:embed/>
            </p:oleObj>
          </a:graphicData>
        </a:graphic>
      </p:graphicFrame>
      <p:sp>
        <p:nvSpPr>
          <p:cNvPr id="7" name="Oval 6"/>
          <p:cNvSpPr/>
          <p:nvPr/>
        </p:nvSpPr>
        <p:spPr>
          <a:xfrm>
            <a:off x="381000" y="1643050"/>
            <a:ext cx="3124200" cy="4833950"/>
          </a:xfrm>
          <a:prstGeom prst="ellipse">
            <a:avLst/>
          </a:prstGeom>
          <a:solidFill>
            <a:schemeClr val="accent5">
              <a:lumMod val="20000"/>
              <a:lumOff val="80000"/>
            </a:schemeClr>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altLang="en-US" sz="3600" dirty="0" smtClean="0">
                <a:solidFill>
                  <a:schemeClr val="tx1">
                    <a:lumMod val="95000"/>
                    <a:lumOff val="5000"/>
                  </a:schemeClr>
                </a:solidFill>
                <a:latin typeface="NikoshBAN" pitchFamily="2" charset="0"/>
                <a:cs typeface="NikoshBAN" pitchFamily="2" charset="0"/>
              </a:rPr>
              <a:t>দাখিল </a:t>
            </a:r>
            <a:endParaRPr lang="en-US" altLang="en-US" sz="3600" dirty="0" smtClean="0">
              <a:solidFill>
                <a:schemeClr val="tx1">
                  <a:lumMod val="95000"/>
                  <a:lumOff val="5000"/>
                </a:schemeClr>
              </a:solidFill>
              <a:latin typeface="NikoshBAN" pitchFamily="2" charset="0"/>
              <a:cs typeface="NikoshBAN" pitchFamily="2" charset="0"/>
            </a:endParaRPr>
          </a:p>
          <a:p>
            <a:pPr algn="ctr"/>
            <a:r>
              <a:rPr lang="en-US" altLang="en-US" sz="3600" dirty="0" smtClean="0">
                <a:solidFill>
                  <a:schemeClr val="tx1">
                    <a:lumMod val="95000"/>
                    <a:lumOff val="5000"/>
                  </a:schemeClr>
                </a:solidFill>
                <a:latin typeface="NikoshBAN" pitchFamily="2" charset="0"/>
                <a:cs typeface="NikoshBAN" pitchFamily="2" charset="0"/>
              </a:rPr>
              <a:t>৮</a:t>
            </a:r>
            <a:r>
              <a:rPr lang="bn-BD" altLang="en-US" sz="3600" dirty="0" smtClean="0">
                <a:solidFill>
                  <a:schemeClr val="tx1">
                    <a:lumMod val="95000"/>
                    <a:lumOff val="5000"/>
                  </a:schemeClr>
                </a:solidFill>
                <a:latin typeface="NikoshBAN" pitchFamily="2" charset="0"/>
                <a:cs typeface="NikoshBAN" pitchFamily="2" charset="0"/>
              </a:rPr>
              <a:t>ম শ্রেণি </a:t>
            </a:r>
          </a:p>
          <a:p>
            <a:pPr algn="ctr"/>
            <a:r>
              <a:rPr lang="en-US" altLang="en-US" sz="4000" dirty="0" err="1" smtClean="0">
                <a:solidFill>
                  <a:schemeClr val="tx1">
                    <a:lumMod val="95000"/>
                    <a:lumOff val="5000"/>
                  </a:schemeClr>
                </a:solidFill>
                <a:latin typeface="NikoshBAN" pitchFamily="2" charset="0"/>
                <a:cs typeface="NikoshBAN" pitchFamily="2" charset="0"/>
              </a:rPr>
              <a:t>আল-আকাঈদ</a:t>
            </a:r>
            <a:endParaRPr lang="en-US" altLang="en-US" sz="4000" dirty="0" smtClean="0">
              <a:solidFill>
                <a:schemeClr val="tx1">
                  <a:lumMod val="95000"/>
                  <a:lumOff val="5000"/>
                </a:schemeClr>
              </a:solidFill>
              <a:latin typeface="NikoshBAN" pitchFamily="2" charset="0"/>
              <a:cs typeface="NikoshBAN" pitchFamily="2" charset="0"/>
            </a:endParaRPr>
          </a:p>
          <a:p>
            <a:pPr algn="ctr"/>
            <a:r>
              <a:rPr lang="en-US" altLang="en-US" sz="4000" dirty="0" err="1" smtClean="0">
                <a:solidFill>
                  <a:schemeClr val="tx1">
                    <a:lumMod val="95000"/>
                    <a:lumOff val="5000"/>
                  </a:schemeClr>
                </a:solidFill>
                <a:latin typeface="NikoshBAN" pitchFamily="2" charset="0"/>
                <a:cs typeface="NikoshBAN" pitchFamily="2" charset="0"/>
              </a:rPr>
              <a:t>ওয়াল</a:t>
            </a:r>
            <a:endParaRPr lang="en-US" altLang="en-US" sz="4000" dirty="0" smtClean="0">
              <a:solidFill>
                <a:schemeClr val="tx1">
                  <a:lumMod val="95000"/>
                  <a:lumOff val="5000"/>
                </a:schemeClr>
              </a:solidFill>
              <a:latin typeface="NikoshBAN" pitchFamily="2" charset="0"/>
              <a:cs typeface="NikoshBAN" pitchFamily="2" charset="0"/>
            </a:endParaRPr>
          </a:p>
          <a:p>
            <a:pPr algn="ctr"/>
            <a:r>
              <a:rPr lang="en-US" altLang="en-US" sz="4000" dirty="0" err="1" smtClean="0">
                <a:solidFill>
                  <a:schemeClr val="tx1">
                    <a:lumMod val="95000"/>
                    <a:lumOff val="5000"/>
                  </a:schemeClr>
                </a:solidFill>
                <a:latin typeface="NikoshBAN" pitchFamily="2" charset="0"/>
                <a:cs typeface="NikoshBAN" pitchFamily="2" charset="0"/>
              </a:rPr>
              <a:t>ফিকহ্</a:t>
            </a:r>
            <a:endParaRPr lang="en-US" altLang="en-US" sz="4400" dirty="0">
              <a:solidFill>
                <a:schemeClr val="tx1">
                  <a:lumMod val="95000"/>
                  <a:lumOff val="5000"/>
                </a:schemeClr>
              </a:solidFill>
              <a:latin typeface="NikoshBAN" pitchFamily="2" charset="0"/>
              <a:cs typeface="NikoshBAN" pitchFamily="2" charset="0"/>
            </a:endParaRPr>
          </a:p>
        </p:txBody>
      </p:sp>
      <p:pic>
        <p:nvPicPr>
          <p:cNvPr id="8" name="Picture 1" descr="C:\Users\s\Desktop\HAFIZUR RAHMAN ++2.jpg"/>
          <p:cNvPicPr>
            <a:picLocks noChangeAspect="1" noChangeArrowheads="1"/>
          </p:cNvPicPr>
          <p:nvPr/>
        </p:nvPicPr>
        <p:blipFill>
          <a:blip r:embed="rId5"/>
          <a:srcRect/>
          <a:stretch>
            <a:fillRect/>
          </a:stretch>
        </p:blipFill>
        <p:spPr bwMode="auto">
          <a:xfrm>
            <a:off x="381000" y="228600"/>
            <a:ext cx="1371600" cy="1295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70510" y="250858"/>
            <a:ext cx="11570970" cy="6028022"/>
          </a:xfrm>
          <a:prstGeom prst="rect">
            <a:avLst/>
          </a:prstGeom>
          <a:ln>
            <a:noFill/>
          </a:ln>
          <a:effectLst>
            <a:outerShdw blurRad="190500" algn="tl" rotWithShape="0">
              <a:srgbClr val="000000">
                <a:alpha val="70000"/>
              </a:srgbClr>
            </a:outerShdw>
          </a:effectLst>
        </p:spPr>
      </p:pic>
      <p:sp>
        <p:nvSpPr>
          <p:cNvPr id="3" name="Rectangle 2"/>
          <p:cNvSpPr/>
          <p:nvPr/>
        </p:nvSpPr>
        <p:spPr>
          <a:xfrm>
            <a:off x="2819400" y="609600"/>
            <a:ext cx="6324600" cy="914400"/>
          </a:xfrm>
          <a:prstGeom prst="rect">
            <a:avLst/>
          </a:prstGeom>
          <a:solidFill>
            <a:schemeClr val="accent4">
              <a:lumMod val="20000"/>
              <a:lumOff val="80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lumMod val="95000"/>
                    <a:lumOff val="5000"/>
                  </a:schemeClr>
                </a:solidFill>
                <a:latin typeface="NikoshBAN" pitchFamily="2" charset="0"/>
                <a:cs typeface="NikoshBAN" pitchFamily="2" charset="0"/>
              </a:rPr>
              <a:t> </a:t>
            </a:r>
            <a:r>
              <a:rPr lang="en-US" sz="3200" dirty="0" err="1" smtClean="0">
                <a:solidFill>
                  <a:schemeClr val="tx1">
                    <a:lumMod val="95000"/>
                    <a:lumOff val="5000"/>
                  </a:schemeClr>
                </a:solidFill>
                <a:latin typeface="NikoshBAN" pitchFamily="2" charset="0"/>
                <a:cs typeface="NikoshBAN" pitchFamily="2" charset="0"/>
              </a:rPr>
              <a:t>আজকের</a:t>
            </a:r>
            <a:r>
              <a:rPr lang="en-US" sz="3200" dirty="0" smtClean="0">
                <a:solidFill>
                  <a:schemeClr val="tx1">
                    <a:lumMod val="95000"/>
                    <a:lumOff val="5000"/>
                  </a:schemeClr>
                </a:solidFill>
                <a:latin typeface="NikoshBAN" pitchFamily="2" charset="0"/>
                <a:cs typeface="NikoshBAN" pitchFamily="2" charset="0"/>
              </a:rPr>
              <a:t> </a:t>
            </a:r>
            <a:r>
              <a:rPr lang="en-US" sz="3200" dirty="0" err="1" smtClean="0">
                <a:solidFill>
                  <a:schemeClr val="tx1">
                    <a:lumMod val="95000"/>
                    <a:lumOff val="5000"/>
                  </a:schemeClr>
                </a:solidFill>
                <a:latin typeface="NikoshBAN" pitchFamily="2" charset="0"/>
                <a:cs typeface="NikoshBAN" pitchFamily="2" charset="0"/>
              </a:rPr>
              <a:t>পাঠ</a:t>
            </a:r>
            <a:r>
              <a:rPr lang="en-US" sz="3200" smtClean="0">
                <a:solidFill>
                  <a:schemeClr val="tx1">
                    <a:lumMod val="95000"/>
                    <a:lumOff val="5000"/>
                  </a:schemeClr>
                </a:solidFill>
                <a:latin typeface="NikoshBAN" pitchFamily="2" charset="0"/>
                <a:cs typeface="NikoshBAN" pitchFamily="2" charset="0"/>
              </a:rPr>
              <a:t> </a:t>
            </a:r>
            <a:endParaRPr lang="en-US" sz="3200" dirty="0">
              <a:solidFill>
                <a:schemeClr val="tx1">
                  <a:lumMod val="95000"/>
                  <a:lumOff val="5000"/>
                </a:schemeClr>
              </a:solidFill>
              <a:latin typeface="NikoshBAN" pitchFamily="2" charset="0"/>
              <a:cs typeface="NikoshBAN" pitchFamily="2" charset="0"/>
            </a:endParaRPr>
          </a:p>
        </p:txBody>
      </p:sp>
      <p:sp>
        <p:nvSpPr>
          <p:cNvPr id="4" name="Oval 3"/>
          <p:cNvSpPr/>
          <p:nvPr/>
        </p:nvSpPr>
        <p:spPr>
          <a:xfrm>
            <a:off x="3657600" y="1905000"/>
            <a:ext cx="4191000" cy="3886200"/>
          </a:xfrm>
          <a:prstGeom prst="ellipse">
            <a:avLst/>
          </a:prstGeom>
          <a:solidFill>
            <a:schemeClr val="accent5">
              <a:lumMod val="20000"/>
              <a:lumOff val="80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smtClean="0">
                <a:solidFill>
                  <a:schemeClr val="tx1">
                    <a:lumMod val="95000"/>
                    <a:lumOff val="5000"/>
                  </a:schemeClr>
                </a:solidFill>
                <a:latin typeface="NikoshBAN" pitchFamily="2" charset="0"/>
                <a:cs typeface="NikoshBAN" pitchFamily="2" charset="0"/>
              </a:rPr>
              <a:t>জাহান্নাম</a:t>
            </a:r>
            <a:endParaRPr lang="en-US" dirty="0">
              <a:solidFill>
                <a:schemeClr val="tx1">
                  <a:lumMod val="95000"/>
                  <a:lumOff val="5000"/>
                </a:schemeClr>
              </a:solidFill>
              <a:latin typeface="NikoshBAN" pitchFamily="2" charset="0"/>
              <a:cs typeface="NikoshBAN" pitchFamily="2" charset="0"/>
            </a:endParaRPr>
          </a:p>
        </p:txBody>
      </p:sp>
      <p:pic>
        <p:nvPicPr>
          <p:cNvPr id="5" name="Picture 1" descr="C:\Users\s\Desktop\HAFIZUR RAHMAN ++2.jpg"/>
          <p:cNvPicPr>
            <a:picLocks noChangeAspect="1" noChangeArrowheads="1"/>
          </p:cNvPicPr>
          <p:nvPr/>
        </p:nvPicPr>
        <p:blipFill>
          <a:blip r:embed="rId3"/>
          <a:srcRect/>
          <a:stretch>
            <a:fillRect/>
          </a:stretch>
        </p:blipFill>
        <p:spPr bwMode="auto">
          <a:xfrm>
            <a:off x="381000" y="228600"/>
            <a:ext cx="1371600" cy="1295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ata 1"/>
          <p:cNvSpPr/>
          <p:nvPr/>
        </p:nvSpPr>
        <p:spPr>
          <a:xfrm>
            <a:off x="2209800" y="533400"/>
            <a:ext cx="5105400" cy="1066800"/>
          </a:xfrm>
          <a:prstGeom prst="flowChartInputOutput">
            <a:avLst/>
          </a:prstGeom>
          <a:solidFill>
            <a:schemeClr val="bg1"/>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itchFamily="2" charset="0"/>
                <a:cs typeface="NikoshBAN" pitchFamily="2" charset="0"/>
              </a:rPr>
              <a:t>শিখন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ফল</a:t>
            </a:r>
            <a:endParaRPr lang="en-US" sz="3200" dirty="0">
              <a:latin typeface="NikoshBAN" pitchFamily="2" charset="0"/>
              <a:cs typeface="NikoshBAN" pitchFamily="2" charset="0"/>
            </a:endParaRPr>
          </a:p>
        </p:txBody>
      </p:sp>
      <p:sp>
        <p:nvSpPr>
          <p:cNvPr id="3" name="Rectangle 2"/>
          <p:cNvSpPr/>
          <p:nvPr/>
        </p:nvSpPr>
        <p:spPr>
          <a:xfrm>
            <a:off x="1066800" y="1905000"/>
            <a:ext cx="7391400" cy="914400"/>
          </a:xfrm>
          <a:prstGeom prst="rect">
            <a:avLst/>
          </a:prstGeom>
          <a:solidFill>
            <a:schemeClr val="bg1"/>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2400" dirty="0" err="1" smtClean="0">
                <a:solidFill>
                  <a:schemeClr val="tx1">
                    <a:lumMod val="95000"/>
                    <a:lumOff val="5000"/>
                  </a:schemeClr>
                </a:solidFill>
                <a:latin typeface="NikoshBAN" pitchFamily="2" charset="0"/>
                <a:cs typeface="NikoshBAN" pitchFamily="2" charset="0"/>
              </a:rPr>
              <a:t>এই</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পাঠ</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শেষে</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শিক্ষার্থীরা</a:t>
            </a:r>
            <a:r>
              <a:rPr lang="en-US" sz="2400" dirty="0" smtClean="0">
                <a:solidFill>
                  <a:schemeClr val="tx1">
                    <a:lumMod val="95000"/>
                    <a:lumOff val="5000"/>
                  </a:schemeClr>
                </a:solidFill>
                <a:latin typeface="NikoshBAN" pitchFamily="2" charset="0"/>
                <a:cs typeface="NikoshBAN" pitchFamily="2" charset="0"/>
              </a:rPr>
              <a:t> --------</a:t>
            </a:r>
            <a:endParaRPr lang="en-US" sz="2400" dirty="0">
              <a:solidFill>
                <a:schemeClr val="tx1">
                  <a:lumMod val="95000"/>
                  <a:lumOff val="5000"/>
                </a:schemeClr>
              </a:solidFill>
              <a:latin typeface="NikoshBAN" pitchFamily="2" charset="0"/>
              <a:cs typeface="NikoshBAN" pitchFamily="2" charset="0"/>
            </a:endParaRPr>
          </a:p>
        </p:txBody>
      </p:sp>
      <p:sp>
        <p:nvSpPr>
          <p:cNvPr id="4" name="Rectangle 3"/>
          <p:cNvSpPr/>
          <p:nvPr/>
        </p:nvSpPr>
        <p:spPr>
          <a:xfrm>
            <a:off x="990600" y="3124200"/>
            <a:ext cx="7467600" cy="3581400"/>
          </a:xfrm>
          <a:prstGeom prst="rect">
            <a:avLst/>
          </a:prstGeom>
          <a:solidFill>
            <a:schemeClr val="bg1"/>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just">
              <a:buFont typeface="+mj-lt"/>
              <a:buAutoNum type="arabicPeriod"/>
            </a:pPr>
            <a:r>
              <a:rPr lang="bn-BD" sz="2400" dirty="0" smtClean="0">
                <a:solidFill>
                  <a:schemeClr val="tx1">
                    <a:lumMod val="95000"/>
                    <a:lumOff val="5000"/>
                  </a:schemeClr>
                </a:solidFill>
                <a:latin typeface="NikoshBAN" pitchFamily="2" charset="0"/>
                <a:cs typeface="NikoshBAN" pitchFamily="2" charset="0"/>
              </a:rPr>
              <a:t>জাহান্না</a:t>
            </a:r>
            <a:r>
              <a:rPr lang="en-US" sz="2400" dirty="0" err="1" smtClean="0">
                <a:solidFill>
                  <a:schemeClr val="tx1">
                    <a:lumMod val="95000"/>
                    <a:lumOff val="5000"/>
                  </a:schemeClr>
                </a:solidFill>
                <a:latin typeface="NikoshBAN" pitchFamily="2" charset="0"/>
                <a:cs typeface="NikoshBAN" pitchFamily="2" charset="0"/>
              </a:rPr>
              <a:t>মের</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পরিচিতি</a:t>
            </a:r>
            <a:r>
              <a:rPr lang="en-US" sz="2400" dirty="0" smtClean="0">
                <a:solidFill>
                  <a:schemeClr val="tx1">
                    <a:lumMod val="95000"/>
                    <a:lumOff val="5000"/>
                  </a:schemeClr>
                </a:solidFill>
                <a:latin typeface="NikoshBAN" pitchFamily="2" charset="0"/>
                <a:cs typeface="NikoshBAN" pitchFamily="2" charset="0"/>
              </a:rPr>
              <a:t> </a:t>
            </a:r>
            <a:r>
              <a:rPr lang="bn-BD" sz="2400" dirty="0" smtClean="0">
                <a:solidFill>
                  <a:schemeClr val="tx1">
                    <a:lumMod val="95000"/>
                    <a:lumOff val="5000"/>
                  </a:schemeClr>
                </a:solidFill>
                <a:latin typeface="NikoshBAN" pitchFamily="2" charset="0"/>
                <a:cs typeface="NikoshBAN" pitchFamily="2" charset="0"/>
              </a:rPr>
              <a:t>বলতে পারবে।</a:t>
            </a:r>
            <a:endParaRPr lang="en-US" sz="2400" dirty="0" smtClean="0">
              <a:solidFill>
                <a:schemeClr val="tx1">
                  <a:lumMod val="95000"/>
                  <a:lumOff val="5000"/>
                </a:schemeClr>
              </a:solidFill>
              <a:latin typeface="NikoshBAN" pitchFamily="2" charset="0"/>
              <a:cs typeface="NikoshBAN" pitchFamily="2" charset="0"/>
            </a:endParaRPr>
          </a:p>
          <a:p>
            <a:pPr marL="742950" indent="-742950" algn="just">
              <a:buFont typeface="+mj-lt"/>
              <a:buAutoNum type="arabicPeriod"/>
            </a:pPr>
            <a:r>
              <a:rPr lang="bn-BD" sz="2400" dirty="0" smtClean="0">
                <a:solidFill>
                  <a:schemeClr val="tx1">
                    <a:lumMod val="95000"/>
                    <a:lumOff val="5000"/>
                  </a:schemeClr>
                </a:solidFill>
                <a:latin typeface="NikoshBAN" pitchFamily="2" charset="0"/>
                <a:cs typeface="NikoshBAN" pitchFamily="2" charset="0"/>
              </a:rPr>
              <a:t>জাহান্নামের নাম সমূহ লিখতে পারবে</a:t>
            </a:r>
            <a:endParaRPr lang="en-US" sz="2400" dirty="0" smtClean="0">
              <a:solidFill>
                <a:schemeClr val="tx1">
                  <a:lumMod val="95000"/>
                  <a:lumOff val="5000"/>
                </a:schemeClr>
              </a:solidFill>
            </a:endParaRPr>
          </a:p>
          <a:p>
            <a:pPr marL="742950" indent="-742950" algn="just">
              <a:buFont typeface="+mj-lt"/>
              <a:buAutoNum type="arabicPeriod"/>
            </a:pPr>
            <a:r>
              <a:rPr lang="bn-BD" sz="2400" dirty="0" smtClean="0">
                <a:solidFill>
                  <a:schemeClr val="tx1">
                    <a:lumMod val="95000"/>
                    <a:lumOff val="5000"/>
                  </a:schemeClr>
                </a:solidFill>
                <a:latin typeface="NikoshBAN" pitchFamily="2" charset="0"/>
                <a:cs typeface="NikoshBAN" pitchFamily="2" charset="0"/>
              </a:rPr>
              <a:t>জাহান্নাম থেকে পরিত্রাণের উপায় সমূহ বর্ণনা করতে পারবে</a:t>
            </a:r>
            <a:r>
              <a:rPr lang="en-US" sz="2400" dirty="0" smtClean="0">
                <a:solidFill>
                  <a:schemeClr val="tx1">
                    <a:lumMod val="95000"/>
                    <a:lumOff val="5000"/>
                  </a:schemeClr>
                </a:solidFill>
                <a:latin typeface="NikoshBAN" pitchFamily="2" charset="0"/>
                <a:cs typeface="NikoshBAN" pitchFamily="2" charset="0"/>
              </a:rPr>
              <a:t>।</a:t>
            </a:r>
            <a:endParaRPr lang="bn-BD" sz="2400" dirty="0">
              <a:solidFill>
                <a:schemeClr val="tx1">
                  <a:lumMod val="95000"/>
                  <a:lumOff val="5000"/>
                </a:schemeClr>
              </a:solidFill>
              <a:latin typeface="NikoshBAN" pitchFamily="2" charset="0"/>
              <a:cs typeface="NikoshBAN" pitchFamily="2" charset="0"/>
            </a:endParaRPr>
          </a:p>
        </p:txBody>
      </p:sp>
      <p:pic>
        <p:nvPicPr>
          <p:cNvPr id="5" name="Picture 1" descr="C:\Users\s\Desktop\HAFIZUR RAHMAN ++2.jpg"/>
          <p:cNvPicPr>
            <a:picLocks noChangeAspect="1" noChangeArrowheads="1"/>
          </p:cNvPicPr>
          <p:nvPr/>
        </p:nvPicPr>
        <p:blipFill>
          <a:blip r:embed="rId2"/>
          <a:srcRect/>
          <a:stretch>
            <a:fillRect/>
          </a:stretch>
        </p:blipFill>
        <p:spPr bwMode="auto">
          <a:xfrm>
            <a:off x="381000" y="228600"/>
            <a:ext cx="1371600" cy="1295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457200"/>
            <a:ext cx="5486400" cy="838200"/>
          </a:xfrm>
          <a:prstGeom prst="rect">
            <a:avLst/>
          </a:prstGeom>
          <a:solidFill>
            <a:schemeClr val="bg1"/>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latin typeface="NikoshBAN" pitchFamily="2" charset="0"/>
                <a:cs typeface="NikoshBAN" pitchFamily="2" charset="0"/>
              </a:rPr>
              <a:t>জাহান্নামের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চিত্র</a:t>
            </a:r>
            <a:endParaRPr lang="en-US" sz="2400" dirty="0">
              <a:latin typeface="NikoshBAN" pitchFamily="2" charset="0"/>
              <a:cs typeface="NikoshBAN" pitchFamily="2" charset="0"/>
            </a:endParaRPr>
          </a:p>
        </p:txBody>
      </p:sp>
      <p:sp>
        <p:nvSpPr>
          <p:cNvPr id="3" name="Rectangle 2"/>
          <p:cNvSpPr/>
          <p:nvPr/>
        </p:nvSpPr>
        <p:spPr>
          <a:xfrm>
            <a:off x="762000" y="1600200"/>
            <a:ext cx="7620000" cy="4800600"/>
          </a:xfrm>
          <a:prstGeom prst="rect">
            <a:avLst/>
          </a:prstGeom>
          <a:solidFill>
            <a:schemeClr val="accent4">
              <a:lumMod val="20000"/>
              <a:lumOff val="80000"/>
            </a:schemeClr>
          </a:solidFill>
          <a:ln>
            <a:solidFill>
              <a:schemeClr val="accent6">
                <a:lumMod val="75000"/>
              </a:schemeClr>
            </a:solid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smtClean="0">
                <a:latin typeface="NikoshBAN" pitchFamily="2" charset="0"/>
                <a:cs typeface="NikoshBAN" pitchFamily="2" charset="0"/>
              </a:rPr>
              <a:t>জাহান্নাম খুবই ভয়ংকর ,পাপীরা আগুণে দগ্ধ হবে ।বড় বড় সাপ,বিচ্ছু,কীটপতংগ মানুষকে দংশন করবে ।</a:t>
            </a:r>
            <a:endParaRPr lang="as-IN"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90601" y="1752601"/>
            <a:ext cx="2438400" cy="2438400"/>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9000" y="1752600"/>
            <a:ext cx="2796539" cy="2438400"/>
          </a:xfrm>
          <a:prstGeom prst="rect">
            <a:avLst/>
          </a:prstGeom>
        </p:spPr>
      </p:pic>
      <p:pic>
        <p:nvPicPr>
          <p:cNvPr id="6" name="Picture 3" descr="C:\Users\Computer City\Pictures\16195945_1236999119724202_3143212771948782791_n.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6200000">
            <a:off x="5838825" y="1781175"/>
            <a:ext cx="2419350" cy="23622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1066800" y="4572000"/>
            <a:ext cx="7162800" cy="830997"/>
          </a:xfrm>
          <a:prstGeom prst="rect">
            <a:avLst/>
          </a:prstGeom>
          <a:noFill/>
        </p:spPr>
        <p:txBody>
          <a:bodyPr wrap="square" rtlCol="0">
            <a:spAutoFit/>
          </a:bodyPr>
          <a:lstStyle/>
          <a:p>
            <a:pPr algn="ctr"/>
            <a:r>
              <a:rPr lang="bn-BD" sz="2400"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জাহান্নাম খুবই ভয়ংকর ,পাপীরা আগুণে দগ্ধ হবে ।বড় বড় সাপ,বিচ্ছু,কীটপতংগ মানুষকে দংশন করবে ।</a:t>
            </a:r>
            <a:endParaRPr lang="en-US" sz="2400"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8" name="Picture 1" descr="C:\Users\s\Desktop\HAFIZUR RAHMAN ++2.jpg"/>
          <p:cNvPicPr>
            <a:picLocks noChangeAspect="1" noChangeArrowheads="1"/>
          </p:cNvPicPr>
          <p:nvPr/>
        </p:nvPicPr>
        <p:blipFill>
          <a:blip r:embed="rId5"/>
          <a:srcRect/>
          <a:stretch>
            <a:fillRect/>
          </a:stretch>
        </p:blipFill>
        <p:spPr bwMode="auto">
          <a:xfrm>
            <a:off x="381000" y="228600"/>
            <a:ext cx="137160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par>
                                <p:cTn id="8" presetID="21"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8)">
                                      <p:cBhvr>
                                        <p:cTn id="10" dur="2000"/>
                                        <p:tgtEl>
                                          <p:spTgt spid="5"/>
                                        </p:tgtEl>
                                      </p:cBhvr>
                                    </p:animEffect>
                                  </p:childTnLst>
                                </p:cTn>
                              </p:par>
                              <p:par>
                                <p:cTn id="11" presetID="21"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8)">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28600"/>
            <a:ext cx="7086600" cy="838200"/>
          </a:xfrm>
          <a:prstGeom prst="rect">
            <a:avLst/>
          </a:prstGeom>
          <a:solidFill>
            <a:schemeClr val="bg1"/>
          </a:solidFill>
          <a:ln>
            <a:solidFill>
              <a:schemeClr val="accent6">
                <a:lumMod val="75000"/>
              </a:schemeClr>
            </a:solid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lumMod val="95000"/>
                    <a:lumOff val="5000"/>
                  </a:schemeClr>
                </a:solidFill>
                <a:latin typeface="NikoshBAN" pitchFamily="2" charset="0"/>
                <a:cs typeface="NikoshBAN" pitchFamily="2" charset="0"/>
              </a:rPr>
              <a:t>জাহান্নামের</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পরিনতি</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সম্পর্কে</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মহান</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আল্লাহ</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তায়ালা</a:t>
            </a:r>
            <a:r>
              <a:rPr lang="en-US" sz="2400" dirty="0" smtClean="0">
                <a:solidFill>
                  <a:schemeClr val="tx1">
                    <a:lumMod val="95000"/>
                    <a:lumOff val="5000"/>
                  </a:schemeClr>
                </a:solidFill>
                <a:latin typeface="NikoshBAN" pitchFamily="2" charset="0"/>
                <a:cs typeface="NikoshBAN" pitchFamily="2" charset="0"/>
              </a:rPr>
              <a:t> </a:t>
            </a:r>
            <a:r>
              <a:rPr lang="en-US" sz="2400" dirty="0" err="1" smtClean="0">
                <a:solidFill>
                  <a:schemeClr val="tx1">
                    <a:lumMod val="95000"/>
                    <a:lumOff val="5000"/>
                  </a:schemeClr>
                </a:solidFill>
                <a:latin typeface="NikoshBAN" pitchFamily="2" charset="0"/>
                <a:cs typeface="NikoshBAN" pitchFamily="2" charset="0"/>
              </a:rPr>
              <a:t>বলেন</a:t>
            </a:r>
            <a:r>
              <a:rPr lang="en-US" sz="2400" dirty="0" smtClean="0">
                <a:solidFill>
                  <a:schemeClr val="tx1">
                    <a:lumMod val="95000"/>
                    <a:lumOff val="5000"/>
                  </a:schemeClr>
                </a:solidFill>
                <a:latin typeface="NikoshBAN" pitchFamily="2" charset="0"/>
                <a:cs typeface="NikoshBAN" pitchFamily="2" charset="0"/>
              </a:rPr>
              <a:t> -</a:t>
            </a:r>
            <a:endParaRPr lang="en-US" sz="2400" dirty="0">
              <a:solidFill>
                <a:schemeClr val="tx1">
                  <a:lumMod val="95000"/>
                  <a:lumOff val="5000"/>
                </a:schemeClr>
              </a:solidFill>
              <a:latin typeface="NikoshBAN" pitchFamily="2" charset="0"/>
              <a:cs typeface="NikoshBAN" pitchFamily="2" charset="0"/>
            </a:endParaRPr>
          </a:p>
        </p:txBody>
      </p:sp>
      <p:sp>
        <p:nvSpPr>
          <p:cNvPr id="3" name="Rectangle 2"/>
          <p:cNvSpPr/>
          <p:nvPr/>
        </p:nvSpPr>
        <p:spPr>
          <a:xfrm>
            <a:off x="609600" y="1371600"/>
            <a:ext cx="7848600" cy="1524000"/>
          </a:xfrm>
          <a:prstGeom prst="rect">
            <a:avLst/>
          </a:prstGeom>
          <a:solidFill>
            <a:schemeClr val="bg1"/>
          </a:solidFill>
          <a:ln>
            <a:solidFill>
              <a:srgbClr val="92D05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14400" y="1676400"/>
            <a:ext cx="7239000" cy="990600"/>
          </a:xfrm>
          <a:prstGeom prst="rect">
            <a:avLst/>
          </a:prstGeom>
          <a:solidFill>
            <a:schemeClr val="bg1"/>
          </a:solidFill>
        </p:spPr>
      </p:pic>
      <p:sp>
        <p:nvSpPr>
          <p:cNvPr id="5" name="Rectangle 4"/>
          <p:cNvSpPr/>
          <p:nvPr/>
        </p:nvSpPr>
        <p:spPr>
          <a:xfrm>
            <a:off x="609600" y="3276600"/>
            <a:ext cx="7924800" cy="1828800"/>
          </a:xfrm>
          <a:prstGeom prst="rect">
            <a:avLst/>
          </a:prstGeom>
          <a:solidFill>
            <a:schemeClr val="bg1"/>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r>
              <a:rPr lang="bn-BD" dirty="0" smtClean="0">
                <a:ln w="11430"/>
                <a:solidFill>
                  <a:schemeClr val="tx1">
                    <a:lumMod val="95000"/>
                    <a:lumOff val="5000"/>
                  </a:schemeClr>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যারা আমার আয়াতকে প্রত্যাখ্যান করবে অচিরেই আমি তাদেরকে (জাহান্নামের) আগুণে প্রবেশ করাব। আর সেখানে যখনই তাদের চামড়া জ্বলে যাবে তখনই এর স্থলে নতুন চামড়া সৃষ্টি করব, যাতে তারা শাস্তি ভোগ করতেপারে’।(সূরা আন-নিসা-৫৬) </a:t>
            </a:r>
            <a:endParaRPr lang="en-US" dirty="0">
              <a:solidFill>
                <a:schemeClr val="tx1">
                  <a:lumMod val="95000"/>
                  <a:lumOff val="5000"/>
                </a:schemeClr>
              </a:solidFill>
            </a:endParaRPr>
          </a:p>
        </p:txBody>
      </p:sp>
      <p:sp>
        <p:nvSpPr>
          <p:cNvPr id="6" name="Rectangle 5"/>
          <p:cNvSpPr/>
          <p:nvPr/>
        </p:nvSpPr>
        <p:spPr>
          <a:xfrm>
            <a:off x="609600" y="5486400"/>
            <a:ext cx="8001000" cy="1143000"/>
          </a:xfrm>
          <a:prstGeom prst="rect">
            <a:avLst/>
          </a:prstGeom>
          <a:solidFill>
            <a:schemeClr val="bg1"/>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n w="11430"/>
                <a:solidFill>
                  <a:schemeClr val="tx1">
                    <a:lumMod val="95000"/>
                    <a:lumOff val="5000"/>
                  </a:schemeClr>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তাদের পানীয় হবে রক্তও পুঁজ ।তাদেরকোন মৃত্যূ নেই,অনন্ত অসীম সময় পাপীরা এই শাস্তি ভোগ করতে থাকবে । </a:t>
            </a:r>
            <a:endParaRPr lang="en-US" sz="2400" dirty="0">
              <a:solidFill>
                <a:schemeClr val="tx1">
                  <a:lumMod val="95000"/>
                  <a:lumOff val="5000"/>
                </a:schemeClr>
              </a:solidFill>
            </a:endParaRPr>
          </a:p>
        </p:txBody>
      </p:sp>
      <p:pic>
        <p:nvPicPr>
          <p:cNvPr id="7" name="Picture 1" descr="C:\Users\s\Desktop\HAFIZUR RAHMAN ++2.jpg"/>
          <p:cNvPicPr>
            <a:picLocks noChangeAspect="1" noChangeArrowheads="1"/>
          </p:cNvPicPr>
          <p:nvPr/>
        </p:nvPicPr>
        <p:blipFill>
          <a:blip r:embed="rId3"/>
          <a:srcRect/>
          <a:stretch>
            <a:fillRect/>
          </a:stretch>
        </p:blipFill>
        <p:spPr bwMode="auto">
          <a:xfrm>
            <a:off x="0" y="0"/>
            <a:ext cx="137160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2133600" y="152400"/>
            <a:ext cx="5486400" cy="917448"/>
          </a:xfrm>
          <a:prstGeom prst="flowChartAlternateProcess">
            <a:avLst/>
          </a:prstGeom>
          <a:solidFill>
            <a:schemeClr val="bg1"/>
          </a:solidFill>
          <a:ln>
            <a:solidFill>
              <a:srgbClr val="92D050"/>
            </a:solid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0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জাহান্নামের বিষয় আল্লাহ তায়ালা আরও বলেন </a:t>
            </a:r>
            <a:r>
              <a:rPr lang="en-US" sz="20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endParaRPr lang="en-US" sz="2000" dirty="0"/>
          </a:p>
        </p:txBody>
      </p:sp>
      <p:sp>
        <p:nvSpPr>
          <p:cNvPr id="3" name="Rectangle 2"/>
          <p:cNvSpPr/>
          <p:nvPr/>
        </p:nvSpPr>
        <p:spPr>
          <a:xfrm>
            <a:off x="762000" y="1447800"/>
            <a:ext cx="7924800" cy="5181600"/>
          </a:xfrm>
          <a:prstGeom prst="rect">
            <a:avLst/>
          </a:prstGeom>
          <a:solidFill>
            <a:schemeClr val="bg1"/>
          </a:solidFill>
          <a:ln>
            <a:solidFill>
              <a:srgbClr val="FF000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lumMod val="95000"/>
                  <a:lumOff val="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600" y="1676400"/>
            <a:ext cx="7467600" cy="2895600"/>
          </a:xfrm>
          <a:prstGeom prst="rect">
            <a:avLst/>
          </a:prstGeom>
        </p:spPr>
      </p:pic>
      <p:sp>
        <p:nvSpPr>
          <p:cNvPr id="5" name="TextBox 4"/>
          <p:cNvSpPr txBox="1"/>
          <p:nvPr/>
        </p:nvSpPr>
        <p:spPr>
          <a:xfrm>
            <a:off x="1066800" y="4876800"/>
            <a:ext cx="7315200" cy="1292662"/>
          </a:xfrm>
          <a:prstGeom prst="rect">
            <a:avLst/>
          </a:prstGeom>
          <a:noFill/>
        </p:spPr>
        <p:txBody>
          <a:bodyPr wrap="square" rtlCol="0">
            <a:spAutoFit/>
          </a:bodyPr>
          <a:lstStyle/>
          <a:p>
            <a:r>
              <a:rPr lang="bn-BD" sz="2400" b="1" dirty="0" smtClean="0">
                <a:latin typeface="NikoshBAN" panose="02000000000000000000" pitchFamily="2" charset="0"/>
                <a:cs typeface="NikoshBAN" panose="02000000000000000000" pitchFamily="2" charset="0"/>
              </a:rPr>
              <a:t>‘</a:t>
            </a:r>
            <a:r>
              <a:rPr lang="bn-BD" dirty="0" smtClean="0">
                <a:latin typeface="NikoshBAN" panose="02000000000000000000" pitchFamily="2" charset="0"/>
                <a:cs typeface="NikoshBAN" panose="02000000000000000000" pitchFamily="2" charset="0"/>
              </a:rPr>
              <a:t>যারা কুফরী করেতাদের জন্য তৈরী করাহয়েছে আগুনের পোশাক।তাদের মাথায় ঢেলে দেওয়া হবে ফুটন্ত পানি। এর দ্বারা তাদেরপেটে যা আছে তা এবং তাদেরচামড়া বিগলিত করাহবে । আরতাদের জন্যথাকবে লোহার মুগুর ।তখনই তারা যন্ত্রণায় কাথর হয়ে জাহান্নাম হতে বের হতে চাইবে তখনই পূনরায় তাতে ফিরিয়ে দেওয়া হবে ।আর তাদের বলা হবে-স্বাদ গ্রহণ কর দহন-যন্ত্রণার’।(সূরা আল-হাজ্জ-১৯-২২) </a:t>
            </a:r>
            <a:r>
              <a:rPr lang="en-US" dirty="0" smtClean="0">
                <a:latin typeface="NikoshBAN" panose="02000000000000000000" pitchFamily="2" charset="0"/>
                <a:cs typeface="NikoshBAN" panose="02000000000000000000" pitchFamily="2" charset="0"/>
              </a:rPr>
              <a:t>-</a:t>
            </a:r>
            <a:endParaRPr lang="en-US" dirty="0"/>
          </a:p>
        </p:txBody>
      </p:sp>
      <p:pic>
        <p:nvPicPr>
          <p:cNvPr id="6" name="Picture 1" descr="C:\Users\s\Desktop\HAFIZUR RAHMAN ++2.jpg"/>
          <p:cNvPicPr>
            <a:picLocks noChangeAspect="1" noChangeArrowheads="1"/>
          </p:cNvPicPr>
          <p:nvPr/>
        </p:nvPicPr>
        <p:blipFill>
          <a:blip r:embed="rId3"/>
          <a:srcRect/>
          <a:stretch>
            <a:fillRect/>
          </a:stretch>
        </p:blipFill>
        <p:spPr bwMode="auto">
          <a:xfrm>
            <a:off x="381000" y="228600"/>
            <a:ext cx="137160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066800" y="2819400"/>
            <a:ext cx="3352800" cy="3276600"/>
          </a:xfrm>
          <a:prstGeom prst="ellipse">
            <a:avLst/>
          </a:prstGeom>
          <a:solidFill>
            <a:schemeClr val="bg1"/>
          </a:solidFill>
          <a:ln>
            <a:solidFill>
              <a:srgbClr val="FF000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000" dirty="0" smtClean="0">
                <a:ln w="11430"/>
                <a:solidFill>
                  <a:schemeClr val="tx1"/>
                </a:solidFill>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একক কাজ</a:t>
            </a:r>
            <a:endParaRPr lang="en-US" sz="4000" dirty="0">
              <a:ln w="11430"/>
              <a:solidFill>
                <a:schemeClr val="tx1"/>
              </a:solidFill>
              <a:effectLst>
                <a:outerShdw blurRad="80000" dist="40000" dir="5040000" algn="tl">
                  <a:srgbClr val="000000">
                    <a:alpha val="30000"/>
                  </a:srgbClr>
                </a:outerShdw>
              </a:effectLst>
              <a:latin typeface="NikoshBAN" panose="02000000000000000000" pitchFamily="2" charset="0"/>
              <a:cs typeface="NikoshBAN" panose="02000000000000000000" pitchFamily="2" charset="0"/>
            </a:endParaRPr>
          </a:p>
        </p:txBody>
      </p:sp>
      <p:sp>
        <p:nvSpPr>
          <p:cNvPr id="3" name="Oval 2"/>
          <p:cNvSpPr/>
          <p:nvPr/>
        </p:nvSpPr>
        <p:spPr>
          <a:xfrm>
            <a:off x="4724400" y="3048000"/>
            <a:ext cx="3276600" cy="3048000"/>
          </a:xfrm>
          <a:prstGeom prst="ellipse">
            <a:avLst/>
          </a:prstGeom>
          <a:solidFill>
            <a:schemeClr val="bg1"/>
          </a:solidFill>
          <a:ln>
            <a:solidFill>
              <a:srgbClr val="FF0000"/>
            </a:solid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20391" t="7850" r="13260"/>
          <a:stretch/>
        </p:blipFill>
        <p:spPr>
          <a:xfrm>
            <a:off x="5105401" y="3382986"/>
            <a:ext cx="2438400" cy="2336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Rectangle 4"/>
          <p:cNvSpPr/>
          <p:nvPr/>
        </p:nvSpPr>
        <p:spPr>
          <a:xfrm>
            <a:off x="1447800" y="304800"/>
            <a:ext cx="6629400" cy="1828800"/>
          </a:xfrm>
          <a:prstGeom prst="rect">
            <a:avLst/>
          </a:prstGeom>
          <a:solidFill>
            <a:schemeClr val="bg1"/>
          </a:solidFill>
          <a:ln>
            <a:solidFill>
              <a:srgbClr val="FF0000"/>
            </a:solid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r>
              <a:rPr lang="bn-BD" sz="3200" dirty="0" smtClean="0">
                <a:solidFill>
                  <a:schemeClr val="tx1"/>
                </a:solidFill>
                <a:latin typeface="NikoshBAN" panose="02000000000000000000" pitchFamily="2" charset="0"/>
                <a:cs typeface="NikoshBAN" panose="02000000000000000000" pitchFamily="2" charset="0"/>
              </a:rPr>
              <a:t>জাহান্নামের পরিচিতি সংক্ষেপে লিখ ।</a:t>
            </a:r>
            <a:endParaRPr lang="en-US" sz="3200" dirty="0">
              <a:solidFill>
                <a:schemeClr val="tx1"/>
              </a:solidFill>
              <a:latin typeface="NikoshBAN" panose="02000000000000000000" pitchFamily="2" charset="0"/>
              <a:cs typeface="NikoshBAN" panose="02000000000000000000" pitchFamily="2" charset="0"/>
            </a:endParaRPr>
          </a:p>
        </p:txBody>
      </p:sp>
      <p:pic>
        <p:nvPicPr>
          <p:cNvPr id="6" name="Picture 1" descr="C:\Users\s\Desktop\HAFIZUR RAHMAN ++2.jpg"/>
          <p:cNvPicPr>
            <a:picLocks noChangeAspect="1" noChangeArrowheads="1"/>
          </p:cNvPicPr>
          <p:nvPr/>
        </p:nvPicPr>
        <p:blipFill>
          <a:blip r:embed="rId3"/>
          <a:srcRect/>
          <a:stretch>
            <a:fillRect/>
          </a:stretch>
        </p:blipFill>
        <p:spPr bwMode="auto">
          <a:xfrm>
            <a:off x="381000" y="228600"/>
            <a:ext cx="137160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409</Words>
  <Application>Microsoft Office PowerPoint</Application>
  <PresentationFormat>On-screen Show (4:3)</PresentationFormat>
  <Paragraphs>72</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Macro-Enabled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c:creator>
  <cp:lastModifiedBy>s</cp:lastModifiedBy>
  <cp:revision>108</cp:revision>
  <dcterms:created xsi:type="dcterms:W3CDTF">2006-08-16T00:00:00Z</dcterms:created>
  <dcterms:modified xsi:type="dcterms:W3CDTF">2020-03-13T22:46:50Z</dcterms:modified>
</cp:coreProperties>
</file>